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notesSlides/notesSlide38.xml" ContentType="application/vnd.openxmlformats-officedocument.presentationml.notesSlide+xml"/>
  <Override PartName="/ppt/notesSlides/notesSlide85.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slides/slide221.xml" ContentType="application/vnd.openxmlformats-officedocument.presentationml.slide+xml"/>
  <Override PartName="/ppt/notesSlides/notesSlide41.xml" ContentType="application/vnd.openxmlformats-officedocument.presentationml.notesSlide+xml"/>
  <Override PartName="/ppt/slides/slide158.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diagrams/data2.xml" ContentType="application/vnd.openxmlformats-officedocument.drawingml.diagramData+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259.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s/slide2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55.xml" ContentType="application/vnd.openxmlformats-officedocument.presentationml.slide+xml"/>
  <Override PartName="/ppt/slides/slide237.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notesSlides/notesSlide113.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26.xml" ContentType="application/vnd.openxmlformats-officedocument.presentationml.slide+xml"/>
  <Override PartName="/ppt/slides/slide262.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slides/slide2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240.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notesSlides/notesSlide118.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diagrams/colors1.xml" ContentType="application/vnd.openxmlformats-officedocument.drawingml.diagramColors+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notesSlides/notesSlide121.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s/slide234.xml" ContentType="application/vnd.openxmlformats-officedocument.presentationml.slide+xml"/>
  <Override PartName="/ppt/slides/slide245.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65.xml" ContentType="application/vnd.openxmlformats-officedocument.presentationml.notesSlide+xml"/>
  <Override PartName="/ppt/notesSlides/notesSlide110.xml" ContentType="application/vnd.openxmlformats-officedocument.presentationml.notesSlide+xml"/>
  <Override PartName="/ppt/slides/slide41.xml" ContentType="application/vnd.openxmlformats-officedocument.presentationml.slide+xml"/>
  <Override PartName="/ppt/slides/slide223.xml" ContentType="application/vnd.openxmlformats-officedocument.presentationml.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notesSlides/notesSlide32.xml" ContentType="application/vnd.openxmlformats-officedocument.presentationml.notes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239.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104.xml" ContentType="application/vnd.openxmlformats-officedocument.presentationml.notesSlide+xml"/>
  <Override PartName="/ppt/notesSlides/notesSlide115.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s/slide264.xml" ContentType="application/vnd.openxmlformats-officedocument.presentationml.slide+xml"/>
  <Override PartName="/ppt/notesSlides/notesSlide48.xml" ContentType="application/vnd.openxmlformats-officedocument.presentationml.notesSlide+xml"/>
  <Override PartName="/ppt/notesSlides/notesSlide95.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notesSlides/notesSlide37.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60.xml" ContentType="application/vnd.openxmlformats-officedocument.presentationml.slide+xml"/>
  <Override PartName="/ppt/slides/slide2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notesSlides/notesSlide51.xml" ContentType="application/vnd.openxmlformats-officedocument.presentationml.notesSlide+xml"/>
  <Override PartName="/ppt/slides/slide157.xml" ContentType="application/vnd.openxmlformats-officedocument.presentationml.slide+xml"/>
  <Override PartName="/ppt/slides/slide220.xml" ContentType="application/vnd.openxmlformats-officedocument.presentationml.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diagrams/data1.xml" ContentType="application/vnd.openxmlformats-officedocument.drawingml.diagramData+xml"/>
  <Override PartName="/ppt/notesSlides/notesSlide89.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notesSlides/notesSlide78.xml" ContentType="application/vnd.openxmlformats-officedocument.presentationml.notesSlide+xml"/>
  <Override PartName="/ppt/diagrams/drawing2.xml" ContentType="application/vnd.ms-office.drawingml.diagramDrawing+xml"/>
  <Override PartName="/ppt/notesSlides/notesSlide123.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diagrams/quickStyle2.xml" ContentType="application/vnd.openxmlformats-officedocument.drawingml.diagramStyl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17.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120.xml" ContentType="application/vnd.openxmlformats-officedocument.presentationml.notesSlide+xml"/>
  <Override PartName="/ppt/slides/slide51.xml" ContentType="application/vnd.openxmlformats-officedocument.presentationml.slide+xml"/>
  <Override PartName="/ppt/slides/slide233.xml" ContentType="application/vnd.openxmlformats-officedocument.presentationml.slide+xml"/>
  <Override PartName="/ppt/notesSlides/notesSlide53.xml" ContentType="application/vnd.openxmlformats-officedocument.presentationml.notes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notesSlides/notesSlide42.xml" ContentType="application/vnd.openxmlformats-officedocument.presentationml.notesSlide+xml"/>
  <Default Extension="wdp" ContentType="image/vnd.ms-photo"/>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diagrams/layout2.xml" ContentType="application/vnd.openxmlformats-officedocument.drawingml.diagramLayout+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114.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slides/slide167.xml" ContentType="application/vnd.openxmlformats-officedocument.presentationml.slide+xml"/>
  <Override PartName="/ppt/notesSlides/notesSlide50.xml" ContentType="application/vnd.openxmlformats-officedocument.presentationml.notes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notesSlides/notesSlide108.xml" ContentType="application/vnd.openxmlformats-officedocument.presentationml.notesSlide+xml"/>
  <Override PartName="/ppt/notesSlides/notesSlide119.xml" ContentType="application/vnd.openxmlformats-officedocument.presentationml.notes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notesSlides/notesSlide88.xml" ContentType="application/vnd.openxmlformats-officedocument.presentationml.notesSlide+xml"/>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122.xml" ContentType="application/vnd.openxmlformats-officedocument.presentationml.notesSlide+xml"/>
  <Override PartName="/ppt/slides/slide53.xml" ContentType="application/vnd.openxmlformats-officedocument.presentationml.slide+xml"/>
  <Override PartName="/ppt/slides/slide235.xml" ContentType="application/vnd.openxmlformats-officedocument.presentationml.slide+xml"/>
  <Default Extension="jpeg" ContentType="image/jpeg"/>
  <Override PartName="/ppt/diagrams/quickStyle1.xml" ContentType="application/vnd.openxmlformats-officedocument.drawingml.diagramStyle+xml"/>
  <Override PartName="/ppt/notesSlides/notesSlide55.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notesSlides/notesSlide44.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notesSlides/notesSlide11.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notesSlides/notesSlide116.xml" ContentType="application/vnd.openxmlformats-officedocument.presentationml.notesSlide+xml"/>
  <Override PartName="/ppt/slides/slide58.xml" ContentType="application/vnd.openxmlformats-officedocument.presentationml.slide+xml"/>
  <Override PartName="/ppt/slides/slide229.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notesSlides/notesSlide49.xml" ContentType="application/vnd.openxmlformats-officedocument.presentationml.notesSlide+xml"/>
  <Override PartName="/ppt/notesSlides/notesSlide96.xml" ContentType="application/vnd.openxmlformats-officedocument.presentationml.notesSlide+xml"/>
  <Override PartName="/ppt/slides/slide207.xml" ContentType="application/vnd.openxmlformats-officedocument.presentationml.slide+xml"/>
  <Override PartName="/ppt/slides/slide254.xml" ContentType="application/vnd.openxmlformats-officedocument.presentationml.slide+xml"/>
  <Override PartName="/ppt/notesSlides/notesSlide27.xml" ContentType="application/vnd.openxmlformats-officedocument.presentationml.notesSlide+xml"/>
  <Override PartName="/ppt/notesSlides/notesSlide74.xml" ContentType="application/vnd.openxmlformats-officedocument.presentationml.notes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tableStyles.xml" ContentType="application/vnd.openxmlformats-officedocument.presentationml.tableStyles+xml"/>
  <Override PartName="/ppt/notesSlides/notesSlide52.xml" ContentType="application/vnd.openxmlformats-officedocument.presentationml.notesSlide+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diagrams/layout1.xml" ContentType="application/vnd.openxmlformats-officedocument.drawingml.diagram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3">
  <p:sldMasterIdLst>
    <p:sldMasterId id="2147483686" r:id="rId1"/>
  </p:sldMasterIdLst>
  <p:notesMasterIdLst>
    <p:notesMasterId r:id="rId267"/>
  </p:notesMasterIdLst>
  <p:sldIdLst>
    <p:sldId id="256" r:id="rId2"/>
    <p:sldId id="258" r:id="rId3"/>
    <p:sldId id="890" r:id="rId4"/>
    <p:sldId id="837" r:id="rId5"/>
    <p:sldId id="259" r:id="rId6"/>
    <p:sldId id="554" r:id="rId7"/>
    <p:sldId id="557" r:id="rId8"/>
    <p:sldId id="555" r:id="rId9"/>
    <p:sldId id="556" r:id="rId10"/>
    <p:sldId id="789" r:id="rId11"/>
    <p:sldId id="356" r:id="rId12"/>
    <p:sldId id="752" r:id="rId13"/>
    <p:sldId id="558" r:id="rId14"/>
    <p:sldId id="559" r:id="rId15"/>
    <p:sldId id="753" r:id="rId16"/>
    <p:sldId id="754" r:id="rId17"/>
    <p:sldId id="561" r:id="rId18"/>
    <p:sldId id="562" r:id="rId19"/>
    <p:sldId id="563" r:id="rId20"/>
    <p:sldId id="755" r:id="rId21"/>
    <p:sldId id="756" r:id="rId22"/>
    <p:sldId id="758" r:id="rId23"/>
    <p:sldId id="759" r:id="rId24"/>
    <p:sldId id="760" r:id="rId25"/>
    <p:sldId id="761" r:id="rId26"/>
    <p:sldId id="762" r:id="rId27"/>
    <p:sldId id="763" r:id="rId28"/>
    <p:sldId id="764" r:id="rId29"/>
    <p:sldId id="720" r:id="rId30"/>
    <p:sldId id="737" r:id="rId31"/>
    <p:sldId id="739" r:id="rId32"/>
    <p:sldId id="722" r:id="rId33"/>
    <p:sldId id="740" r:id="rId34"/>
    <p:sldId id="724" r:id="rId35"/>
    <p:sldId id="743" r:id="rId36"/>
    <p:sldId id="766" r:id="rId37"/>
    <p:sldId id="765" r:id="rId38"/>
    <p:sldId id="787" r:id="rId39"/>
    <p:sldId id="564" r:id="rId40"/>
    <p:sldId id="757" r:id="rId41"/>
    <p:sldId id="767" r:id="rId42"/>
    <p:sldId id="768" r:id="rId43"/>
    <p:sldId id="769" r:id="rId44"/>
    <p:sldId id="774" r:id="rId45"/>
    <p:sldId id="771" r:id="rId46"/>
    <p:sldId id="772" r:id="rId47"/>
    <p:sldId id="447" r:id="rId48"/>
    <p:sldId id="886" r:id="rId49"/>
    <p:sldId id="887" r:id="rId50"/>
    <p:sldId id="888" r:id="rId51"/>
    <p:sldId id="453" r:id="rId52"/>
    <p:sldId id="263" r:id="rId53"/>
    <p:sldId id="267" r:id="rId54"/>
    <p:sldId id="264" r:id="rId55"/>
    <p:sldId id="457" r:id="rId56"/>
    <p:sldId id="266" r:id="rId57"/>
    <p:sldId id="458" r:id="rId58"/>
    <p:sldId id="270" r:id="rId59"/>
    <p:sldId id="279" r:id="rId60"/>
    <p:sldId id="459" r:id="rId61"/>
    <p:sldId id="460" r:id="rId62"/>
    <p:sldId id="461" r:id="rId63"/>
    <p:sldId id="537" r:id="rId64"/>
    <p:sldId id="536" r:id="rId65"/>
    <p:sldId id="272" r:id="rId66"/>
    <p:sldId id="463" r:id="rId67"/>
    <p:sldId id="538" r:id="rId68"/>
    <p:sldId id="539" r:id="rId69"/>
    <p:sldId id="413" r:id="rId70"/>
    <p:sldId id="466" r:id="rId71"/>
    <p:sldId id="779" r:id="rId72"/>
    <p:sldId id="778" r:id="rId73"/>
    <p:sldId id="780" r:id="rId74"/>
    <p:sldId id="788" r:id="rId75"/>
    <p:sldId id="565" r:id="rId76"/>
    <p:sldId id="572" r:id="rId77"/>
    <p:sldId id="781" r:id="rId78"/>
    <p:sldId id="782" r:id="rId79"/>
    <p:sldId id="573" r:id="rId80"/>
    <p:sldId id="776" r:id="rId81"/>
    <p:sldId id="777" r:id="rId82"/>
    <p:sldId id="775" r:id="rId83"/>
    <p:sldId id="575" r:id="rId84"/>
    <p:sldId id="576" r:id="rId85"/>
    <p:sldId id="577" r:id="rId86"/>
    <p:sldId id="578" r:id="rId87"/>
    <p:sldId id="579" r:id="rId88"/>
    <p:sldId id="580" r:id="rId89"/>
    <p:sldId id="581" r:id="rId90"/>
    <p:sldId id="582" r:id="rId91"/>
    <p:sldId id="583" r:id="rId92"/>
    <p:sldId id="584" r:id="rId93"/>
    <p:sldId id="585" r:id="rId94"/>
    <p:sldId id="586" r:id="rId95"/>
    <p:sldId id="587" r:id="rId96"/>
    <p:sldId id="588" r:id="rId97"/>
    <p:sldId id="589" r:id="rId98"/>
    <p:sldId id="590" r:id="rId99"/>
    <p:sldId id="591" r:id="rId100"/>
    <p:sldId id="592" r:id="rId101"/>
    <p:sldId id="593" r:id="rId102"/>
    <p:sldId id="594" r:id="rId103"/>
    <p:sldId id="791" r:id="rId104"/>
    <p:sldId id="783" r:id="rId105"/>
    <p:sldId id="784" r:id="rId106"/>
    <p:sldId id="790" r:id="rId107"/>
    <p:sldId id="567" r:id="rId108"/>
    <p:sldId id="596" r:id="rId109"/>
    <p:sldId id="726" r:id="rId110"/>
    <p:sldId id="727" r:id="rId111"/>
    <p:sldId id="598" r:id="rId112"/>
    <p:sldId id="729" r:id="rId113"/>
    <p:sldId id="730" r:id="rId114"/>
    <p:sldId id="600" r:id="rId115"/>
    <p:sldId id="732" r:id="rId116"/>
    <p:sldId id="601" r:id="rId117"/>
    <p:sldId id="602" r:id="rId118"/>
    <p:sldId id="603" r:id="rId119"/>
    <p:sldId id="604" r:id="rId120"/>
    <p:sldId id="605" r:id="rId121"/>
    <p:sldId id="606" r:id="rId122"/>
    <p:sldId id="794" r:id="rId123"/>
    <p:sldId id="607" r:id="rId124"/>
    <p:sldId id="608" r:id="rId125"/>
    <p:sldId id="795" r:id="rId126"/>
    <p:sldId id="707" r:id="rId127"/>
    <p:sldId id="706" r:id="rId128"/>
    <p:sldId id="708" r:id="rId129"/>
    <p:sldId id="709" r:id="rId130"/>
    <p:sldId id="710" r:id="rId131"/>
    <p:sldId id="796" r:id="rId132"/>
    <p:sldId id="799" r:id="rId133"/>
    <p:sldId id="883" r:id="rId134"/>
    <p:sldId id="884" r:id="rId135"/>
    <p:sldId id="797" r:id="rId136"/>
    <p:sldId id="712" r:id="rId137"/>
    <p:sldId id="807" r:id="rId138"/>
    <p:sldId id="808" r:id="rId139"/>
    <p:sldId id="798" r:id="rId140"/>
    <p:sldId id="785" r:id="rId141"/>
    <p:sldId id="786" r:id="rId142"/>
    <p:sldId id="793" r:id="rId143"/>
    <p:sldId id="792" r:id="rId144"/>
    <p:sldId id="806" r:id="rId145"/>
    <p:sldId id="805" r:id="rId146"/>
    <p:sldId id="803" r:id="rId147"/>
    <p:sldId id="800" r:id="rId148"/>
    <p:sldId id="802" r:id="rId149"/>
    <p:sldId id="566" r:id="rId150"/>
    <p:sldId id="489" r:id="rId151"/>
    <p:sldId id="399" r:id="rId152"/>
    <p:sldId id="735" r:id="rId153"/>
    <p:sldId id="495" r:id="rId154"/>
    <p:sldId id="809" r:id="rId155"/>
    <p:sldId id="810" r:id="rId156"/>
    <p:sldId id="811" r:id="rId157"/>
    <p:sldId id="497" r:id="rId158"/>
    <p:sldId id="397" r:id="rId159"/>
    <p:sldId id="398" r:id="rId160"/>
    <p:sldId id="542" r:id="rId161"/>
    <p:sldId id="812" r:id="rId162"/>
    <p:sldId id="830" r:id="rId163"/>
    <p:sldId id="832" r:id="rId164"/>
    <p:sldId id="833" r:id="rId165"/>
    <p:sldId id="834" r:id="rId166"/>
    <p:sldId id="831" r:id="rId167"/>
    <p:sldId id="836" r:id="rId168"/>
    <p:sldId id="835" r:id="rId169"/>
    <p:sldId id="829" r:id="rId170"/>
    <p:sldId id="813" r:id="rId171"/>
    <p:sldId id="814" r:id="rId172"/>
    <p:sldId id="816" r:id="rId173"/>
    <p:sldId id="569" r:id="rId174"/>
    <p:sldId id="838" r:id="rId175"/>
    <p:sldId id="876" r:id="rId176"/>
    <p:sldId id="839" r:id="rId177"/>
    <p:sldId id="840" r:id="rId178"/>
    <p:sldId id="841" r:id="rId179"/>
    <p:sldId id="844" r:id="rId180"/>
    <p:sldId id="845" r:id="rId181"/>
    <p:sldId id="846" r:id="rId182"/>
    <p:sldId id="847" r:id="rId183"/>
    <p:sldId id="849" r:id="rId184"/>
    <p:sldId id="850" r:id="rId185"/>
    <p:sldId id="851" r:id="rId186"/>
    <p:sldId id="852" r:id="rId187"/>
    <p:sldId id="853" r:id="rId188"/>
    <p:sldId id="856" r:id="rId189"/>
    <p:sldId id="857" r:id="rId190"/>
    <p:sldId id="858" r:id="rId191"/>
    <p:sldId id="859" r:id="rId192"/>
    <p:sldId id="860" r:id="rId193"/>
    <p:sldId id="861" r:id="rId194"/>
    <p:sldId id="862" r:id="rId195"/>
    <p:sldId id="863" r:id="rId196"/>
    <p:sldId id="865" r:id="rId197"/>
    <p:sldId id="867" r:id="rId198"/>
    <p:sldId id="868" r:id="rId199"/>
    <p:sldId id="873" r:id="rId200"/>
    <p:sldId id="881" r:id="rId201"/>
    <p:sldId id="879" r:id="rId202"/>
    <p:sldId id="662" r:id="rId203"/>
    <p:sldId id="663" r:id="rId204"/>
    <p:sldId id="664" r:id="rId205"/>
    <p:sldId id="880" r:id="rId206"/>
    <p:sldId id="821" r:id="rId207"/>
    <p:sldId id="822" r:id="rId208"/>
    <p:sldId id="820" r:id="rId209"/>
    <p:sldId id="568" r:id="rId210"/>
    <p:sldId id="666" r:id="rId211"/>
    <p:sldId id="667" r:id="rId212"/>
    <p:sldId id="668" r:id="rId213"/>
    <p:sldId id="669" r:id="rId214"/>
    <p:sldId id="670" r:id="rId215"/>
    <p:sldId id="671" r:id="rId216"/>
    <p:sldId id="672" r:id="rId217"/>
    <p:sldId id="673" r:id="rId218"/>
    <p:sldId id="674" r:id="rId219"/>
    <p:sldId id="675" r:id="rId220"/>
    <p:sldId id="676" r:id="rId221"/>
    <p:sldId id="677" r:id="rId222"/>
    <p:sldId id="678" r:id="rId223"/>
    <p:sldId id="679" r:id="rId224"/>
    <p:sldId id="680" r:id="rId225"/>
    <p:sldId id="681" r:id="rId226"/>
    <p:sldId id="682" r:id="rId227"/>
    <p:sldId id="683" r:id="rId228"/>
    <p:sldId id="684" r:id="rId229"/>
    <p:sldId id="716" r:id="rId230"/>
    <p:sldId id="685" r:id="rId231"/>
    <p:sldId id="718" r:id="rId232"/>
    <p:sldId id="717" r:id="rId233"/>
    <p:sldId id="882" r:id="rId234"/>
    <p:sldId id="552" r:id="rId235"/>
    <p:sldId id="854" r:id="rId236"/>
    <p:sldId id="885" r:id="rId237"/>
    <p:sldId id="824" r:id="rId238"/>
    <p:sldId id="570" r:id="rId239"/>
    <p:sldId id="414" r:id="rId240"/>
    <p:sldId id="643" r:id="rId241"/>
    <p:sldId id="644" r:id="rId242"/>
    <p:sldId id="645" r:id="rId243"/>
    <p:sldId id="646" r:id="rId244"/>
    <p:sldId id="471" r:id="rId245"/>
    <p:sldId id="648" r:id="rId246"/>
    <p:sldId id="649" r:id="rId247"/>
    <p:sldId id="650" r:id="rId248"/>
    <p:sldId id="651" r:id="rId249"/>
    <p:sldId id="652" r:id="rId250"/>
    <p:sldId id="653" r:id="rId251"/>
    <p:sldId id="654" r:id="rId252"/>
    <p:sldId id="749" r:id="rId253"/>
    <p:sldId id="691" r:id="rId254"/>
    <p:sldId id="698" r:id="rId255"/>
    <p:sldId id="825" r:id="rId256"/>
    <p:sldId id="826" r:id="rId257"/>
    <p:sldId id="828" r:id="rId258"/>
    <p:sldId id="524" r:id="rId259"/>
    <p:sldId id="522" r:id="rId260"/>
    <p:sldId id="878" r:id="rId261"/>
    <p:sldId id="891" r:id="rId262"/>
    <p:sldId id="892" r:id="rId263"/>
    <p:sldId id="893" r:id="rId264"/>
    <p:sldId id="877" r:id="rId265"/>
    <p:sldId id="383" r:id="rId266"/>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 xmlns:p14="http://schemas.microsoft.com/office/powerpoint/2010/main">
        <p14:section name="Day 1" id="{43D2D289-5728-4E1B-A8A4-08473EE78024}">
          <p14:sldIdLst>
            <p14:sldId id="256"/>
            <p14:sldId id="258"/>
            <p14:sldId id="889"/>
            <p14:sldId id="837"/>
            <p14:sldId id="259"/>
            <p14:sldId id="554"/>
            <p14:sldId id="557"/>
            <p14:sldId id="555"/>
            <p14:sldId id="556"/>
            <p14:sldId id="789"/>
            <p14:sldId id="356"/>
            <p14:sldId id="752"/>
          </p14:sldIdLst>
        </p14:section>
        <p14:section name="Introduction" id="{5A784368-57B4-4351-A497-BA220C0CDE81}">
          <p14:sldIdLst>
            <p14:sldId id="558"/>
            <p14:sldId id="559"/>
            <p14:sldId id="753"/>
            <p14:sldId id="754"/>
            <p14:sldId id="561"/>
            <p14:sldId id="562"/>
            <p14:sldId id="563"/>
            <p14:sldId id="755"/>
            <p14:sldId id="756"/>
            <p14:sldId id="758"/>
            <p14:sldId id="759"/>
            <p14:sldId id="760"/>
            <p14:sldId id="761"/>
            <p14:sldId id="762"/>
            <p14:sldId id="763"/>
            <p14:sldId id="764"/>
            <p14:sldId id="720"/>
            <p14:sldId id="737"/>
            <p14:sldId id="739"/>
            <p14:sldId id="722"/>
            <p14:sldId id="740"/>
            <p14:sldId id="724"/>
            <p14:sldId id="743"/>
            <p14:sldId id="766"/>
            <p14:sldId id="765"/>
            <p14:sldId id="787"/>
          </p14:sldIdLst>
        </p14:section>
        <p14:section name="FHIR Resources" id="{73DED647-C501-4431-9780-8FE546571DC4}">
          <p14:sldIdLst>
            <p14:sldId id="564"/>
            <p14:sldId id="757"/>
            <p14:sldId id="767"/>
            <p14:sldId id="768"/>
            <p14:sldId id="769"/>
            <p14:sldId id="774"/>
            <p14:sldId id="771"/>
            <p14:sldId id="772"/>
            <p14:sldId id="447"/>
            <p14:sldId id="886"/>
            <p14:sldId id="887"/>
            <p14:sldId id="888"/>
            <p14:sldId id="453"/>
            <p14:sldId id="263"/>
            <p14:sldId id="267"/>
            <p14:sldId id="264"/>
            <p14:sldId id="457"/>
            <p14:sldId id="266"/>
            <p14:sldId id="458"/>
            <p14:sldId id="270"/>
            <p14:sldId id="279"/>
            <p14:sldId id="459"/>
            <p14:sldId id="460"/>
            <p14:sldId id="461"/>
            <p14:sldId id="537"/>
            <p14:sldId id="536"/>
            <p14:sldId id="272"/>
            <p14:sldId id="463"/>
            <p14:sldId id="538"/>
            <p14:sldId id="539"/>
            <p14:sldId id="413"/>
            <p14:sldId id="466"/>
            <p14:sldId id="779"/>
            <p14:sldId id="778"/>
            <p14:sldId id="780"/>
            <p14:sldId id="788"/>
          </p14:sldIdLst>
        </p14:section>
        <p14:section name="RESTful FHIR" id="{25466E25-BDB1-4597-B2A9-31E1EA45ECB5}">
          <p14:sldIdLst>
            <p14:sldId id="565"/>
            <p14:sldId id="572"/>
            <p14:sldId id="781"/>
            <p14:sldId id="782"/>
            <p14:sldId id="573"/>
            <p14:sldId id="776"/>
            <p14:sldId id="777"/>
            <p14:sldId id="775"/>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791"/>
            <p14:sldId id="783"/>
            <p14:sldId id="784"/>
            <p14:sldId id="790"/>
          </p14:sldIdLst>
        </p14:section>
        <p14:section name="FHIR Bundles" id="{9FCE2D1C-E5CC-40F2-B91D-6F4129FE02D0}">
          <p14:sldIdLst>
            <p14:sldId id="567"/>
            <p14:sldId id="596"/>
            <p14:sldId id="726"/>
            <p14:sldId id="727"/>
            <p14:sldId id="598"/>
            <p14:sldId id="729"/>
            <p14:sldId id="730"/>
            <p14:sldId id="600"/>
            <p14:sldId id="732"/>
            <p14:sldId id="601"/>
            <p14:sldId id="602"/>
            <p14:sldId id="603"/>
            <p14:sldId id="604"/>
            <p14:sldId id="605"/>
            <p14:sldId id="606"/>
            <p14:sldId id="794"/>
            <p14:sldId id="607"/>
            <p14:sldId id="608"/>
            <p14:sldId id="795"/>
            <p14:sldId id="707"/>
            <p14:sldId id="706"/>
            <p14:sldId id="708"/>
            <p14:sldId id="709"/>
            <p14:sldId id="710"/>
            <p14:sldId id="796"/>
            <p14:sldId id="799"/>
            <p14:sldId id="883"/>
            <p14:sldId id="884"/>
            <p14:sldId id="797"/>
            <p14:sldId id="712"/>
            <p14:sldId id="807"/>
            <p14:sldId id="808"/>
            <p14:sldId id="798"/>
            <p14:sldId id="785"/>
            <p14:sldId id="786"/>
            <p14:sldId id="793"/>
            <p14:sldId id="792"/>
            <p14:sldId id="806"/>
          </p14:sldIdLst>
        </p14:section>
        <p14:section name="Day 2" id="{C587F2D1-66AE-4966-9A96-59B0D083FC1F}">
          <p14:sldIdLst>
            <p14:sldId id="805"/>
            <p14:sldId id="803"/>
            <p14:sldId id="800"/>
            <p14:sldId id="802"/>
          </p14:sldIdLst>
        </p14:section>
        <p14:section name="Searching with FHIR" id="{589852A8-52B0-4793-A46E-DEA28E1B5DC6}">
          <p14:sldIdLst>
            <p14:sldId id="566"/>
            <p14:sldId id="489"/>
            <p14:sldId id="399"/>
            <p14:sldId id="735"/>
            <p14:sldId id="495"/>
            <p14:sldId id="809"/>
            <p14:sldId id="810"/>
            <p14:sldId id="811"/>
            <p14:sldId id="497"/>
            <p14:sldId id="397"/>
            <p14:sldId id="398"/>
            <p14:sldId id="542"/>
            <p14:sldId id="812"/>
            <p14:sldId id="830"/>
            <p14:sldId id="832"/>
            <p14:sldId id="833"/>
            <p14:sldId id="834"/>
            <p14:sldId id="831"/>
            <p14:sldId id="836"/>
            <p14:sldId id="835"/>
            <p14:sldId id="829"/>
            <p14:sldId id="813"/>
            <p14:sldId id="814"/>
            <p14:sldId id="816"/>
          </p14:sldIdLst>
        </p14:section>
        <p14:section name="Profiles &amp; Conformance" id="{BCA0FEE3-0FCF-479C-B421-3182BB5F1EF5}">
          <p14:sldIdLst>
            <p14:sldId id="569"/>
            <p14:sldId id="838"/>
            <p14:sldId id="876"/>
            <p14:sldId id="839"/>
            <p14:sldId id="840"/>
            <p14:sldId id="841"/>
            <p14:sldId id="844"/>
            <p14:sldId id="845"/>
            <p14:sldId id="846"/>
            <p14:sldId id="847"/>
            <p14:sldId id="849"/>
            <p14:sldId id="850"/>
            <p14:sldId id="851"/>
            <p14:sldId id="852"/>
            <p14:sldId id="853"/>
            <p14:sldId id="856"/>
            <p14:sldId id="857"/>
            <p14:sldId id="858"/>
            <p14:sldId id="859"/>
            <p14:sldId id="860"/>
            <p14:sldId id="861"/>
            <p14:sldId id="862"/>
            <p14:sldId id="863"/>
            <p14:sldId id="865"/>
            <p14:sldId id="867"/>
            <p14:sldId id="868"/>
            <p14:sldId id="873"/>
            <p14:sldId id="881"/>
            <p14:sldId id="879"/>
            <p14:sldId id="662"/>
            <p14:sldId id="663"/>
            <p14:sldId id="664"/>
            <p14:sldId id="880"/>
            <p14:sldId id="821"/>
            <p14:sldId id="822"/>
            <p14:sldId id="820"/>
          </p14:sldIdLst>
        </p14:section>
        <p14:section name="FHIR Implementation Considerations" id="{4DD78056-6B6B-4397-8C91-4DC381932FB5}">
          <p14:sldIdLst>
            <p14:sldId id="568"/>
            <p14:sldId id="666"/>
            <p14:sldId id="667"/>
            <p14:sldId id="668"/>
            <p14:sldId id="669"/>
            <p14:sldId id="670"/>
            <p14:sldId id="671"/>
            <p14:sldId id="672"/>
            <p14:sldId id="673"/>
            <p14:sldId id="674"/>
            <p14:sldId id="675"/>
            <p14:sldId id="676"/>
            <p14:sldId id="677"/>
            <p14:sldId id="678"/>
            <p14:sldId id="679"/>
            <p14:sldId id="680"/>
            <p14:sldId id="681"/>
            <p14:sldId id="682"/>
            <p14:sldId id="683"/>
            <p14:sldId id="684"/>
            <p14:sldId id="716"/>
            <p14:sldId id="685"/>
            <p14:sldId id="718"/>
            <p14:sldId id="717"/>
            <p14:sldId id="882"/>
            <p14:sldId id="552"/>
            <p14:sldId id="854"/>
            <p14:sldId id="885"/>
          </p14:sldIdLst>
        </p14:section>
        <p14:section name="Implementing FHIR" id="{2E1F8479-870E-4696-9914-B298810FDC31}">
          <p14:sldIdLst>
            <p14:sldId id="824"/>
            <p14:sldId id="570"/>
            <p14:sldId id="414"/>
            <p14:sldId id="643"/>
            <p14:sldId id="644"/>
            <p14:sldId id="645"/>
            <p14:sldId id="646"/>
            <p14:sldId id="471"/>
            <p14:sldId id="648"/>
            <p14:sldId id="649"/>
            <p14:sldId id="650"/>
            <p14:sldId id="651"/>
            <p14:sldId id="652"/>
            <p14:sldId id="653"/>
            <p14:sldId id="654"/>
            <p14:sldId id="749"/>
            <p14:sldId id="691"/>
            <p14:sldId id="698"/>
            <p14:sldId id="825"/>
            <p14:sldId id="826"/>
            <p14:sldId id="828"/>
          </p14:sldIdLst>
        </p14:section>
        <p14:section name="Conclusion" id="{7DEBD1BB-B2B9-4920-9486-022A914702CB}">
          <p14:sldIdLst>
            <p14:sldId id="524"/>
            <p14:sldId id="522"/>
            <p14:sldId id="878"/>
            <p14:sldId id="523"/>
            <p14:sldId id="877"/>
            <p14:sldId id="38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FFFFCC"/>
    <a:srgbClr val="FFFF99"/>
    <a:srgbClr val="FF00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615" autoAdjust="0"/>
    <p:restoredTop sz="86418" autoAdjust="0"/>
  </p:normalViewPr>
  <p:slideViewPr>
    <p:cSldViewPr>
      <p:cViewPr varScale="1">
        <p:scale>
          <a:sx n="101" d="100"/>
          <a:sy n="101" d="100"/>
        </p:scale>
        <p:origin x="-1794" y="-90"/>
      </p:cViewPr>
      <p:guideLst>
        <p:guide orient="horz" pos="2160"/>
        <p:guide pos="2880"/>
      </p:guideLst>
    </p:cSldViewPr>
  </p:slideViewPr>
  <p:outlineViewPr>
    <p:cViewPr>
      <p:scale>
        <a:sx n="33" d="100"/>
        <a:sy n="33" d="100"/>
      </p:scale>
      <p:origin x="0" y="32784"/>
    </p:cViewPr>
  </p:outlineViewPr>
  <p:notesTextViewPr>
    <p:cViewPr>
      <p:scale>
        <a:sx n="100" d="100"/>
        <a:sy n="100" d="100"/>
      </p:scale>
      <p:origin x="0" y="0"/>
    </p:cViewPr>
  </p:notesTextViewPr>
  <p:sorterViewPr>
    <p:cViewPr>
      <p:scale>
        <a:sx n="100" d="100"/>
        <a:sy n="100" d="100"/>
      </p:scale>
      <p:origin x="0" y="1494"/>
    </p:cViewPr>
  </p:sorter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theme" Target="theme/theme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slide" Target="slides/slide264.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tableStyles" Target="tableStyle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D1EB14A3-E50B-4C6B-8B85-FC2F1AA58ED5}">
      <dgm:prSet phldrT="[Text]"/>
      <dgm:spPr/>
      <dgm:t>
        <a:bodyPr/>
        <a:lstStyle/>
        <a:p>
          <a:r>
            <a:rPr lang="en-US" b="1" dirty="0" smtClean="0">
              <a:solidFill>
                <a:schemeClr val="tx1"/>
              </a:solidFill>
            </a:rPr>
            <a:t>REST</a:t>
          </a:r>
          <a:endParaRPr lang="en-CA" b="1" dirty="0">
            <a:solidFill>
              <a:schemeClr val="tx1"/>
            </a:solidFill>
          </a:endParaRPr>
        </a:p>
      </dgm:t>
    </dgm:pt>
    <dgm:pt modelId="{FDE3662D-EA8F-4B9A-8DA5-E4008DC5088C}" type="parTrans" cxnId="{C9EEAB38-2F48-4E10-A546-FCDECE73A0B0}">
      <dgm:prSet/>
      <dgm:spPr/>
      <dgm:t>
        <a:bodyPr/>
        <a:lstStyle/>
        <a:p>
          <a:endParaRPr lang="en-CA"/>
        </a:p>
      </dgm:t>
    </dgm:pt>
    <dgm:pt modelId="{0BB29068-5E85-4EE8-91E1-2024FD512D06}" type="sibTrans" cxnId="{C9EEAB38-2F48-4E10-A546-FCDECE73A0B0}">
      <dgm:prSet/>
      <dgm:spPr/>
      <dgm:t>
        <a:bodyPr/>
        <a:lstStyle/>
        <a:p>
          <a:endParaRPr lang="en-CA"/>
        </a:p>
      </dgm:t>
    </dgm:pt>
    <dgm:pt modelId="{B5E039F1-BBD9-49CA-AED0-167893AD4C2D}">
      <dgm:prSet phldrT="[Text]"/>
      <dgm:spPr>
        <a:solidFill>
          <a:schemeClr val="accent2"/>
        </a:solidFill>
      </dgm:spPr>
      <dgm:t>
        <a:bodyPr/>
        <a:lstStyle/>
        <a:p>
          <a:r>
            <a:rPr lang="en-US" b="1" dirty="0" smtClean="0">
              <a:solidFill>
                <a:schemeClr val="tx1"/>
              </a:solidFill>
            </a:rPr>
            <a:t>Documents</a:t>
          </a:r>
          <a:endParaRPr lang="en-CA" b="1" dirty="0">
            <a:solidFill>
              <a:schemeClr val="tx1"/>
            </a:solidFill>
          </a:endParaRPr>
        </a:p>
      </dgm:t>
    </dgm:pt>
    <dgm:pt modelId="{AD5A7BF3-3CE0-454D-9BF9-F3FC11CF370C}" type="parTrans" cxnId="{4EBEE181-FD8C-45AF-80D6-5C9330225095}">
      <dgm:prSet/>
      <dgm:spPr/>
      <dgm:t>
        <a:bodyPr/>
        <a:lstStyle/>
        <a:p>
          <a:endParaRPr lang="en-CA"/>
        </a:p>
      </dgm:t>
    </dgm:pt>
    <dgm:pt modelId="{F3471573-29BE-4F11-926F-9AE633D722FD}" type="sibTrans" cxnId="{4EBEE181-FD8C-45AF-80D6-5C9330225095}">
      <dgm:prSet/>
      <dgm:spPr/>
      <dgm:t>
        <a:bodyPr/>
        <a:lstStyle/>
        <a:p>
          <a:endParaRPr lang="en-CA"/>
        </a:p>
      </dgm:t>
    </dgm:pt>
    <dgm:pt modelId="{1439D559-D189-4FF1-A4FB-F22A15A268D1}">
      <dgm:prSet phldrT="[Text]"/>
      <dgm:spPr>
        <a:solidFill>
          <a:schemeClr val="accent5"/>
        </a:solidFill>
      </dgm:spPr>
      <dgm:t>
        <a:bodyPr/>
        <a:lstStyle/>
        <a:p>
          <a:r>
            <a:rPr lang="en-US" b="1" dirty="0" smtClean="0">
              <a:solidFill>
                <a:schemeClr val="tx1"/>
              </a:solidFill>
            </a:rPr>
            <a:t>Messages</a:t>
          </a:r>
          <a:endParaRPr lang="en-CA" b="1" dirty="0">
            <a:solidFill>
              <a:schemeClr val="tx1"/>
            </a:solidFill>
          </a:endParaRPr>
        </a:p>
      </dgm:t>
    </dgm:pt>
    <dgm:pt modelId="{5EE2399A-E4F7-46C2-AFD0-FCD2735CA036}" type="parTrans" cxnId="{4218ADCB-E1A6-4AB0-8A11-401F97C76E7B}">
      <dgm:prSet/>
      <dgm:spPr/>
      <dgm:t>
        <a:bodyPr/>
        <a:lstStyle/>
        <a:p>
          <a:endParaRPr lang="en-CA"/>
        </a:p>
      </dgm:t>
    </dgm:pt>
    <dgm:pt modelId="{7B39829F-0B46-49C4-AB74-4092A4A67217}" type="sibTrans" cxnId="{4218ADCB-E1A6-4AB0-8A11-401F97C76E7B}">
      <dgm:prSet/>
      <dgm:spPr/>
      <dgm:t>
        <a:bodyPr/>
        <a:lstStyle/>
        <a:p>
          <a:endParaRPr lang="en-CA"/>
        </a:p>
      </dgm:t>
    </dgm:pt>
    <dgm:pt modelId="{95D9FA2A-C5BC-4752-8E72-6799C0FBC1C6}">
      <dgm:prSet phldrT="[Text]"/>
      <dgm:spPr>
        <a:solidFill>
          <a:schemeClr val="bg2"/>
        </a:solidFill>
        <a:ln>
          <a:solidFill>
            <a:schemeClr val="accent4"/>
          </a:solidFill>
        </a:ln>
      </dgm:spPr>
      <dgm:t>
        <a:bodyPr/>
        <a:lstStyle/>
        <a:p>
          <a:r>
            <a:rPr lang="en-US" b="1" dirty="0" smtClean="0">
              <a:solidFill>
                <a:schemeClr val="tx1"/>
              </a:solidFill>
            </a:rPr>
            <a:t>Services</a:t>
          </a:r>
          <a:endParaRPr lang="en-CA" b="1" dirty="0">
            <a:solidFill>
              <a:schemeClr val="tx1"/>
            </a:solidFill>
          </a:endParaRPr>
        </a:p>
      </dgm:t>
    </dgm:pt>
    <dgm:pt modelId="{49F28D2E-2126-4D04-9687-6426AB810F19}" type="parTrans" cxnId="{35A55FD1-3029-4FBF-BF95-422C96E319DA}">
      <dgm:prSet/>
      <dgm:spPr/>
      <dgm:t>
        <a:bodyPr/>
        <a:lstStyle/>
        <a:p>
          <a:endParaRPr lang="en-CA"/>
        </a:p>
      </dgm:t>
    </dgm:pt>
    <dgm:pt modelId="{2BCF00D6-D0C3-4AE9-8B23-962700DA1C8B}" type="sibTrans" cxnId="{35A55FD1-3029-4FBF-BF95-422C96E319DA}">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t>
        <a:bodyPr/>
        <a:lstStyle/>
        <a:p>
          <a:endParaRPr lang="en-CA"/>
        </a:p>
      </dgm:t>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t>
        <a:bodyPr/>
        <a:lstStyle/>
        <a:p>
          <a:endParaRPr lang="en-CA"/>
        </a:p>
      </dgm:t>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t>
        <a:bodyPr/>
        <a:lstStyle/>
        <a:p>
          <a:endParaRPr lang="en-CA"/>
        </a:p>
      </dgm:t>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t>
        <a:bodyPr/>
        <a:lstStyle/>
        <a:p>
          <a:endParaRPr lang="en-CA"/>
        </a:p>
      </dgm:t>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t>
        <a:bodyPr/>
        <a:lstStyle/>
        <a:p>
          <a:endParaRPr lang="en-CA"/>
        </a:p>
      </dgm:t>
    </dgm:pt>
  </dgm:ptLst>
  <dgm:cxnLst>
    <dgm:cxn modelId="{07674B6D-E384-42FD-819A-6EB7401A82BD}" type="presOf" srcId="{95D9FA2A-C5BC-4752-8E72-6799C0FBC1C6}" destId="{C9DED484-765B-4B50-9650-386C82457535}" srcOrd="0" destOrd="0" presId="urn:microsoft.com/office/officeart/2005/8/layout/matrix3"/>
    <dgm:cxn modelId="{098D49E4-D5B0-4D3F-9F66-104D1EB7EF65}" type="presOf" srcId="{1439D559-D189-4FF1-A4FB-F22A15A268D1}" destId="{B6C28692-8BAE-4E06-A3BE-9AAFCCA84D47}"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CE7A0A65-6F41-404D-96C4-6ABA7024FABB}" type="presOf" srcId="{D1EB14A3-E50B-4C6B-8B85-FC2F1AA58ED5}" destId="{ECAE1A64-3C26-4CD0-8055-16154FF0361B}" srcOrd="0" destOrd="0" presId="urn:microsoft.com/office/officeart/2005/8/layout/matrix3"/>
    <dgm:cxn modelId="{9D9B99DB-AEEC-4EDB-BD39-F6E907F3BB83}" type="presOf" srcId="{B5E039F1-BBD9-49CA-AED0-167893AD4C2D}" destId="{AA9D5778-9E54-41DB-BF3A-44486A11C644}" srcOrd="0" destOrd="0" presId="urn:microsoft.com/office/officeart/2005/8/layout/matrix3"/>
    <dgm:cxn modelId="{109CD951-A6C0-4765-8439-DC908331DEB9}" type="presOf" srcId="{3E4F9D75-D5D8-4314-ACBD-27833A7F9B37}" destId="{0F528374-3DE1-4486-B71C-82DC73192314}"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4EBEE181-FD8C-45AF-80D6-5C9330225095}" srcId="{3E4F9D75-D5D8-4314-ACBD-27833A7F9B37}" destId="{B5E039F1-BBD9-49CA-AED0-167893AD4C2D}" srcOrd="1" destOrd="0" parTransId="{AD5A7BF3-3CE0-454D-9BF9-F3FC11CF370C}" sibTransId="{F3471573-29BE-4F11-926F-9AE633D722FD}"/>
    <dgm:cxn modelId="{1E595656-0FFB-4C03-A78A-6EA8A900F775}" type="presParOf" srcId="{0F528374-3DE1-4486-B71C-82DC73192314}" destId="{7476B03F-5A87-4E08-A32E-D8B9821AFAB6}" srcOrd="0" destOrd="0" presId="urn:microsoft.com/office/officeart/2005/8/layout/matrix3"/>
    <dgm:cxn modelId="{6886D3E4-650F-4469-9149-ECD13E6E8E2A}" type="presParOf" srcId="{0F528374-3DE1-4486-B71C-82DC73192314}" destId="{ECAE1A64-3C26-4CD0-8055-16154FF0361B}" srcOrd="1" destOrd="0" presId="urn:microsoft.com/office/officeart/2005/8/layout/matrix3"/>
    <dgm:cxn modelId="{82F58151-7F8E-4D20-96EB-396C1BDFC207}" type="presParOf" srcId="{0F528374-3DE1-4486-B71C-82DC73192314}" destId="{AA9D5778-9E54-41DB-BF3A-44486A11C644}" srcOrd="2" destOrd="0" presId="urn:microsoft.com/office/officeart/2005/8/layout/matrix3"/>
    <dgm:cxn modelId="{078F8B83-6525-441A-B639-1C127997C72A}" type="presParOf" srcId="{0F528374-3DE1-4486-B71C-82DC73192314}" destId="{B6C28692-8BAE-4E06-A3BE-9AAFCCA84D47}" srcOrd="3" destOrd="0" presId="urn:microsoft.com/office/officeart/2005/8/layout/matrix3"/>
    <dgm:cxn modelId="{1606004B-E562-4927-A59F-9EC663C3C2C8}"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r>
            <a:rPr lang="en-US" b="1" dirty="0" smtClean="0">
              <a:solidFill>
                <a:schemeClr val="tx1"/>
              </a:solidFill>
            </a:rPr>
            <a:t>Services</a:t>
          </a:r>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r>
            <a:rPr lang="en-US" b="1" dirty="0" smtClean="0">
              <a:solidFill>
                <a:schemeClr val="tx1"/>
              </a:solidFill>
            </a:rPr>
            <a:t>Messages</a:t>
          </a:r>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B5E039F1-BBD9-49CA-AED0-167893AD4C2D}">
      <dgm:prSet phldrT="[Text]"/>
      <dgm:spPr>
        <a:solidFill>
          <a:schemeClr val="accent2"/>
        </a:solidFill>
      </dgm:spPr>
      <dgm:t>
        <a:bodyPr/>
        <a:lstStyle/>
        <a:p>
          <a:r>
            <a:rPr lang="en-US" b="1" dirty="0" smtClean="0">
              <a:solidFill>
                <a:schemeClr val="tx1"/>
              </a:solidFill>
            </a:rPr>
            <a:t>Documents</a:t>
          </a:r>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D1EB14A3-E50B-4C6B-8B85-FC2F1AA58ED5}">
      <dgm:prSet phldrT="[Text]"/>
      <dgm:spPr/>
      <dgm:t>
        <a:bodyPr/>
        <a:lstStyle/>
        <a:p>
          <a:r>
            <a:rPr lang="en-US" b="1" dirty="0" smtClean="0">
              <a:solidFill>
                <a:schemeClr val="tx1"/>
              </a:solidFill>
            </a:rPr>
            <a:t>REST</a:t>
          </a:r>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t>
        <a:bodyPr/>
        <a:lstStyle/>
        <a:p>
          <a:endParaRPr lang="en-CA"/>
        </a:p>
      </dgm:t>
    </dgm:pt>
    <dgm:pt modelId="{7476B03F-5A87-4E08-A32E-D8B9821AFAB6}" type="pres">
      <dgm:prSet presAssocID="{3E4F9D75-D5D8-4314-ACBD-27833A7F9B37}" presName="diamond" presStyleLbl="bgShp" presStyleIdx="0" presStyleCnt="1"/>
      <dgm:spPr/>
      <dgm:t>
        <a:bodyPr/>
        <a:lstStyle/>
        <a:p>
          <a:endParaRPr lang="en-CA"/>
        </a:p>
      </dgm:t>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t>
        <a:bodyPr/>
        <a:lstStyle/>
        <a:p>
          <a:endParaRPr lang="en-CA"/>
        </a:p>
      </dgm:t>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t>
        <a:bodyPr/>
        <a:lstStyle/>
        <a:p>
          <a:endParaRPr lang="en-CA"/>
        </a:p>
      </dgm:t>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t>
        <a:bodyPr/>
        <a:lstStyle/>
        <a:p>
          <a:endParaRPr lang="en-CA"/>
        </a:p>
      </dgm:t>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t>
        <a:bodyPr/>
        <a:lstStyle/>
        <a:p>
          <a:endParaRPr lang="en-CA"/>
        </a:p>
      </dgm:t>
    </dgm:pt>
  </dgm:ptLst>
  <dgm:cxnLst>
    <dgm:cxn modelId="{837D7FE4-AE03-4AC4-8D50-4016EEDD5C5E}" type="presOf" srcId="{95D9FA2A-C5BC-4752-8E72-6799C0FBC1C6}" destId="{C9DED484-765B-4B50-9650-386C82457535}" srcOrd="0" destOrd="0" presId="urn:microsoft.com/office/officeart/2005/8/layout/matrix3"/>
    <dgm:cxn modelId="{BA2442D3-84A0-49C0-99AD-D9FAA2F6D749}" type="presOf" srcId="{1439D559-D189-4FF1-A4FB-F22A15A268D1}" destId="{B6C28692-8BAE-4E06-A3BE-9AAFCCA84D47}"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953FBDB9-ADC5-4C9C-A07D-2EE13D2AA498}" type="presOf" srcId="{D1EB14A3-E50B-4C6B-8B85-FC2F1AA58ED5}" destId="{ECAE1A64-3C26-4CD0-8055-16154FF0361B}" srcOrd="0" destOrd="0" presId="urn:microsoft.com/office/officeart/2005/8/layout/matrix3"/>
    <dgm:cxn modelId="{B903A8EF-BA99-40D3-9D30-69303BF47796}" type="presOf" srcId="{B5E039F1-BBD9-49CA-AED0-167893AD4C2D}" destId="{AA9D5778-9E54-41DB-BF3A-44486A11C644}" srcOrd="0" destOrd="0" presId="urn:microsoft.com/office/officeart/2005/8/layout/matrix3"/>
    <dgm:cxn modelId="{BD90DD11-8CEA-4755-8034-BAB53D7F3603}" type="presOf" srcId="{3E4F9D75-D5D8-4314-ACBD-27833A7F9B37}" destId="{0F528374-3DE1-4486-B71C-82DC73192314}"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4EBEE181-FD8C-45AF-80D6-5C9330225095}" srcId="{3E4F9D75-D5D8-4314-ACBD-27833A7F9B37}" destId="{B5E039F1-BBD9-49CA-AED0-167893AD4C2D}" srcOrd="1" destOrd="0" parTransId="{AD5A7BF3-3CE0-454D-9BF9-F3FC11CF370C}" sibTransId="{F3471573-29BE-4F11-926F-9AE633D722FD}"/>
    <dgm:cxn modelId="{A37DBB1F-1B2D-487C-B6B6-FAFAAAAEA2A2}" type="presParOf" srcId="{0F528374-3DE1-4486-B71C-82DC73192314}" destId="{7476B03F-5A87-4E08-A32E-D8B9821AFAB6}" srcOrd="0" destOrd="0" presId="urn:microsoft.com/office/officeart/2005/8/layout/matrix3"/>
    <dgm:cxn modelId="{B681917B-9805-4A82-9DDD-B7576BABB6E9}" type="presParOf" srcId="{0F528374-3DE1-4486-B71C-82DC73192314}" destId="{ECAE1A64-3C26-4CD0-8055-16154FF0361B}" srcOrd="1" destOrd="0" presId="urn:microsoft.com/office/officeart/2005/8/layout/matrix3"/>
    <dgm:cxn modelId="{97FBA35B-0895-472C-A1D4-3898EEF20D29}" type="presParOf" srcId="{0F528374-3DE1-4486-B71C-82DC73192314}" destId="{AA9D5778-9E54-41DB-BF3A-44486A11C644}" srcOrd="2" destOrd="0" presId="urn:microsoft.com/office/officeart/2005/8/layout/matrix3"/>
    <dgm:cxn modelId="{82C8C783-B0B3-4251-B9F3-17E9B4472325}" type="presParOf" srcId="{0F528374-3DE1-4486-B71C-82DC73192314}" destId="{B6C28692-8BAE-4E06-A3BE-9AAFCCA84D47}" srcOrd="3" destOrd="0" presId="urn:microsoft.com/office/officeart/2005/8/layout/matrix3"/>
    <dgm:cxn modelId="{9EB1BFFD-BEBB-4EBA-9AD5-598862528FEF}"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vl1pPr>
          </a:lstStyle>
          <a:p>
            <a:endParaRPr lang="en-US"/>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endParaRPr lang="en-US"/>
          </a:p>
        </p:txBody>
      </p:sp>
      <p:sp>
        <p:nvSpPr>
          <p:cNvPr id="4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vl1pPr>
          </a:lstStyle>
          <a:p>
            <a:endParaRPr lang="en-US"/>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E592D5FE-85CA-40E6-8273-48A5F35DE016}" type="slidenum">
              <a:rPr lang="en-US"/>
              <a:pPr/>
              <a:t>‹#›</a:t>
            </a:fld>
            <a:endParaRPr lang="en-US"/>
          </a:p>
        </p:txBody>
      </p:sp>
    </p:spTree>
    <p:extLst>
      <p:ext uri="{BB962C8B-B14F-4D97-AF65-F5344CB8AC3E}">
        <p14:creationId xmlns="" xmlns:p14="http://schemas.microsoft.com/office/powerpoint/2010/main" val="94222038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hl7.org/implement/standards/fhir/condition.htm" TargetMode="External"/><Relationship Id="rId2" Type="http://schemas.openxmlformats.org/officeDocument/2006/relationships/slide" Target="../slides/slide47.xml"/><Relationship Id="rId1" Type="http://schemas.openxmlformats.org/officeDocument/2006/relationships/notesMaster" Target="../notesMasters/notesMaster1.xml"/><Relationship Id="rId5" Type="http://schemas.openxmlformats.org/officeDocument/2006/relationships/hyperlink" Target="http://www.hl7.org/implement/standards/fhir/procedure.htm" TargetMode="External"/><Relationship Id="rId4" Type="http://schemas.openxmlformats.org/officeDocument/2006/relationships/hyperlink" Target="http://www.hl7.org/implement/standards/fhir/patient.htm"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www.hl7.org/implement/standards/fhir/observation.htm"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www.hl7.org/implement/standards/fhir/observation.htm"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1</a:t>
            </a:fld>
            <a:endParaRPr lang="en-US" dirty="0"/>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actually have a formal manifesto, but these are the principles we adhere to.</a:t>
            </a:r>
          </a:p>
          <a:p>
            <a:r>
              <a:rPr lang="en-US" dirty="0" smtClean="0"/>
              <a:t>More stuff on implementers, common scenarios &amp; paradigms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17</a:t>
            </a:fld>
            <a:endParaRPr lang="en-CA" dirty="0"/>
          </a:p>
        </p:txBody>
      </p:sp>
    </p:spTree>
    <p:extLst>
      <p:ext uri="{BB962C8B-B14F-4D97-AF65-F5344CB8AC3E}">
        <p14:creationId xmlns="" xmlns:p14="http://schemas.microsoft.com/office/powerpoint/2010/main" val="67975444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Most</a:t>
            </a:r>
            <a:r>
              <a:rPr lang="en-US" baseline="0" dirty="0" smtClean="0"/>
              <a:t> useful thing you learned?  What you need to watch out for in your implementation?  What you want to investigate further?</a:t>
            </a:r>
            <a:endParaRPr lang="en-CA"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208</a:t>
            </a:fld>
            <a:endParaRPr lang="en-US"/>
          </a:p>
        </p:txBody>
      </p:sp>
    </p:spTree>
    <p:extLst>
      <p:ext uri="{BB962C8B-B14F-4D97-AF65-F5344CB8AC3E}">
        <p14:creationId xmlns="" xmlns:p14="http://schemas.microsoft.com/office/powerpoint/2010/main" val="426226789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nl-NL" dirty="0" err="1" smtClean="0"/>
              <a:t>You’re</a:t>
            </a:r>
            <a:r>
              <a:rPr lang="nl-NL" dirty="0" smtClean="0"/>
              <a:t> a </a:t>
            </a:r>
            <a:r>
              <a:rPr lang="nl-NL" dirty="0" err="1" smtClean="0"/>
              <a:t>message</a:t>
            </a:r>
            <a:r>
              <a:rPr lang="nl-NL" dirty="0" smtClean="0"/>
              <a:t> broker routing</a:t>
            </a:r>
            <a:r>
              <a:rPr lang="nl-NL" baseline="0" dirty="0" smtClean="0"/>
              <a:t> </a:t>
            </a:r>
            <a:r>
              <a:rPr lang="nl-NL" baseline="0" dirty="0" err="1" smtClean="0"/>
              <a:t>and</a:t>
            </a:r>
            <a:r>
              <a:rPr lang="nl-NL" baseline="0" dirty="0" smtClean="0"/>
              <a:t> </a:t>
            </a:r>
            <a:r>
              <a:rPr lang="nl-NL" dirty="0" smtClean="0"/>
              <a:t>translating </a:t>
            </a:r>
            <a:r>
              <a:rPr lang="nl-NL" dirty="0" err="1" smtClean="0"/>
              <a:t>between</a:t>
            </a:r>
            <a:r>
              <a:rPr lang="nl-NL" dirty="0" smtClean="0"/>
              <a:t> v2, v3 </a:t>
            </a:r>
            <a:r>
              <a:rPr lang="nl-NL" dirty="0" err="1" smtClean="0"/>
              <a:t>and</a:t>
            </a:r>
            <a:r>
              <a:rPr lang="nl-NL" dirty="0" smtClean="0"/>
              <a:t> FHIR</a:t>
            </a:r>
            <a:endParaRPr lang="nl-NL" baseline="0" dirty="0" smtClean="0"/>
          </a:p>
          <a:p>
            <a:pPr marL="171450" indent="-171450">
              <a:buFont typeface="Arial" charset="0"/>
              <a:buChar char="•"/>
            </a:pPr>
            <a:r>
              <a:rPr lang="nl-NL" baseline="0" dirty="0" err="1" smtClean="0"/>
              <a:t>Your</a:t>
            </a:r>
            <a:r>
              <a:rPr lang="nl-NL" baseline="0" dirty="0" smtClean="0"/>
              <a:t> </a:t>
            </a:r>
            <a:r>
              <a:rPr lang="nl-NL" baseline="0" dirty="0" err="1" smtClean="0"/>
              <a:t>app</a:t>
            </a:r>
            <a:r>
              <a:rPr lang="nl-NL" baseline="0" dirty="0" smtClean="0"/>
              <a:t> interfaces </a:t>
            </a:r>
            <a:r>
              <a:rPr lang="nl-NL" baseline="0" dirty="0" err="1" smtClean="0"/>
              <a:t>with</a:t>
            </a:r>
            <a:r>
              <a:rPr lang="nl-NL" baseline="0" dirty="0" smtClean="0"/>
              <a:t> a PHR </a:t>
            </a:r>
            <a:r>
              <a:rPr lang="nl-NL" baseline="0" dirty="0" err="1" smtClean="0"/>
              <a:t>using</a:t>
            </a:r>
            <a:r>
              <a:rPr lang="nl-NL" baseline="0" dirty="0" smtClean="0"/>
              <a:t> FHIR </a:t>
            </a:r>
            <a:r>
              <a:rPr lang="nl-NL" baseline="0" dirty="0" err="1" smtClean="0"/>
              <a:t>natively</a:t>
            </a:r>
            <a:endParaRPr lang="nl-NL" baseline="0" dirty="0" smtClean="0"/>
          </a:p>
          <a:p>
            <a:pPr marL="171450" indent="-171450">
              <a:buFont typeface="Arial" charset="0"/>
              <a:buChar char="•"/>
            </a:pPr>
            <a:r>
              <a:rPr lang="nl-NL" baseline="0" dirty="0" err="1" smtClean="0"/>
              <a:t>Your</a:t>
            </a:r>
            <a:r>
              <a:rPr lang="nl-NL" baseline="0" dirty="0" smtClean="0"/>
              <a:t> </a:t>
            </a:r>
            <a:r>
              <a:rPr lang="nl-NL" baseline="0" dirty="0" err="1" smtClean="0"/>
              <a:t>application</a:t>
            </a:r>
            <a:r>
              <a:rPr lang="nl-NL" baseline="0" dirty="0" smtClean="0"/>
              <a:t> </a:t>
            </a:r>
            <a:r>
              <a:rPr lang="nl-NL" baseline="0" dirty="0" err="1" smtClean="0"/>
              <a:t>can</a:t>
            </a:r>
            <a:r>
              <a:rPr lang="nl-NL" baseline="0" dirty="0" smtClean="0"/>
              <a:t> </a:t>
            </a:r>
            <a:r>
              <a:rPr lang="nl-NL" baseline="0" dirty="0" err="1" smtClean="0"/>
              <a:t>communicate</a:t>
            </a:r>
            <a:r>
              <a:rPr lang="nl-NL" baseline="0" dirty="0" smtClean="0"/>
              <a:t> </a:t>
            </a:r>
            <a:r>
              <a:rPr lang="nl-NL" baseline="0" dirty="0" err="1" smtClean="0"/>
              <a:t>using</a:t>
            </a:r>
            <a:r>
              <a:rPr lang="nl-NL" baseline="0" dirty="0" smtClean="0"/>
              <a:t> FHIR, but </a:t>
            </a:r>
            <a:r>
              <a:rPr lang="nl-NL" baseline="0" dirty="0" err="1" smtClean="0"/>
              <a:t>your</a:t>
            </a:r>
            <a:r>
              <a:rPr lang="nl-NL" baseline="0" dirty="0" smtClean="0"/>
              <a:t> software </a:t>
            </a:r>
            <a:r>
              <a:rPr lang="nl-NL" baseline="0" dirty="0" err="1" smtClean="0"/>
              <a:t>uses</a:t>
            </a:r>
            <a:r>
              <a:rPr lang="nl-NL" baseline="0" dirty="0" smtClean="0"/>
              <a:t> a </a:t>
            </a:r>
            <a:r>
              <a:rPr lang="nl-NL" baseline="0" dirty="0" err="1" smtClean="0"/>
              <a:t>proprietary</a:t>
            </a:r>
            <a:r>
              <a:rPr lang="nl-NL" baseline="0" dirty="0" smtClean="0"/>
              <a:t> RDBMS</a:t>
            </a:r>
          </a:p>
          <a:p>
            <a:pPr marL="171450" indent="-171450">
              <a:buFont typeface="Arial" charset="0"/>
              <a:buChar char="•"/>
            </a:pPr>
            <a:r>
              <a:rPr lang="nl-NL" baseline="0" dirty="0" err="1" smtClean="0"/>
              <a:t>Use</a:t>
            </a:r>
            <a:r>
              <a:rPr lang="nl-NL" baseline="0" dirty="0" smtClean="0"/>
              <a:t> FHIR as the common </a:t>
            </a:r>
            <a:r>
              <a:rPr lang="nl-NL" baseline="0" dirty="0" err="1" smtClean="0"/>
              <a:t>language</a:t>
            </a:r>
            <a:r>
              <a:rPr lang="nl-NL" baseline="0" dirty="0" smtClean="0"/>
              <a:t> </a:t>
            </a:r>
            <a:r>
              <a:rPr lang="nl-NL" baseline="0" dirty="0" err="1" smtClean="0"/>
              <a:t>for</a:t>
            </a:r>
            <a:r>
              <a:rPr lang="nl-NL" baseline="0" dirty="0" smtClean="0"/>
              <a:t> a </a:t>
            </a:r>
            <a:r>
              <a:rPr lang="nl-NL" baseline="0" dirty="0" err="1" smtClean="0"/>
              <a:t>Vendor</a:t>
            </a:r>
            <a:r>
              <a:rPr lang="nl-NL" baseline="0" dirty="0" smtClean="0"/>
              <a:t> Neutral </a:t>
            </a:r>
            <a:r>
              <a:rPr lang="nl-NL" baseline="0" dirty="0" err="1" smtClean="0"/>
              <a:t>Archive</a:t>
            </a:r>
            <a:endParaRPr lang="nl-NL" baseline="0" dirty="0" smtClean="0"/>
          </a:p>
          <a:p>
            <a:pPr marL="171450" indent="-171450">
              <a:buFont typeface="Arial" charset="0"/>
              <a:buChar char="•"/>
            </a:pPr>
            <a:r>
              <a:rPr lang="nl-NL" baseline="0" dirty="0" smtClean="0"/>
              <a:t>…Or a </a:t>
            </a:r>
            <a:r>
              <a:rPr lang="nl-NL" baseline="0" dirty="0" err="1" smtClean="0"/>
              <a:t>combination</a:t>
            </a:r>
            <a:r>
              <a:rPr lang="nl-NL" baseline="0" dirty="0" smtClean="0"/>
              <a:t>….</a:t>
            </a:r>
          </a:p>
          <a:p>
            <a:pPr marL="171450" indent="-171450">
              <a:buFont typeface="Arial" charset="0"/>
              <a:buChar char="•"/>
            </a:pPr>
            <a:r>
              <a:rPr lang="nl-NL" baseline="0" dirty="0" err="1" smtClean="0"/>
              <a:t>You</a:t>
            </a:r>
            <a:r>
              <a:rPr lang="nl-NL" baseline="0" dirty="0" smtClean="0"/>
              <a:t> </a:t>
            </a:r>
            <a:r>
              <a:rPr lang="nl-NL" baseline="0" dirty="0" err="1" smtClean="0"/>
              <a:t>might</a:t>
            </a:r>
            <a:r>
              <a:rPr lang="nl-NL" baseline="0" dirty="0" smtClean="0"/>
              <a:t> </a:t>
            </a:r>
            <a:r>
              <a:rPr lang="nl-NL" baseline="0" dirty="0" err="1" smtClean="0"/>
              <a:t>see</a:t>
            </a:r>
            <a:r>
              <a:rPr lang="nl-NL" baseline="0" dirty="0" smtClean="0"/>
              <a:t> data as a </a:t>
            </a:r>
            <a:r>
              <a:rPr lang="nl-NL" baseline="0" dirty="0" err="1" smtClean="0"/>
              <a:t>nested</a:t>
            </a:r>
            <a:r>
              <a:rPr lang="nl-NL" baseline="0" dirty="0" smtClean="0"/>
              <a:t> </a:t>
            </a:r>
            <a:r>
              <a:rPr lang="nl-NL" baseline="0" dirty="0" err="1" smtClean="0"/>
              <a:t>structure</a:t>
            </a:r>
            <a:r>
              <a:rPr lang="nl-NL" baseline="0" dirty="0" smtClean="0"/>
              <a:t> of XML, a series of </a:t>
            </a:r>
            <a:r>
              <a:rPr lang="nl-NL" baseline="0" dirty="0" err="1" smtClean="0"/>
              <a:t>tables</a:t>
            </a:r>
            <a:r>
              <a:rPr lang="nl-NL" baseline="0" dirty="0" smtClean="0"/>
              <a:t> </a:t>
            </a:r>
            <a:r>
              <a:rPr lang="nl-NL" baseline="0" dirty="0" err="1" smtClean="0"/>
              <a:t>with</a:t>
            </a:r>
            <a:r>
              <a:rPr lang="nl-NL" baseline="0" dirty="0" smtClean="0"/>
              <a:t> </a:t>
            </a:r>
            <a:r>
              <a:rPr lang="nl-NL" baseline="0" dirty="0" err="1" smtClean="0"/>
              <a:t>keys</a:t>
            </a:r>
            <a:r>
              <a:rPr lang="nl-NL" baseline="0" dirty="0" smtClean="0"/>
              <a:t>, class-</a:t>
            </a:r>
            <a:r>
              <a:rPr lang="nl-NL" baseline="0" dirty="0" err="1" smtClean="0"/>
              <a:t>diagrams</a:t>
            </a:r>
            <a:r>
              <a:rPr lang="nl-NL" baseline="0" dirty="0" smtClean="0"/>
              <a:t>….</a:t>
            </a:r>
          </a:p>
          <a:p>
            <a:endParaRPr lang="nl-NL" dirty="0" smtClean="0"/>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210</a:t>
            </a:fld>
            <a:endParaRPr lang="en-US"/>
          </a:p>
        </p:txBody>
      </p:sp>
    </p:spTree>
    <p:extLst>
      <p:ext uri="{BB962C8B-B14F-4D97-AF65-F5344CB8AC3E}">
        <p14:creationId xmlns="" xmlns:p14="http://schemas.microsoft.com/office/powerpoint/2010/main" val="246411585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nl-NL" dirty="0" smtClean="0"/>
              <a:t>First scenario is</a:t>
            </a:r>
            <a:r>
              <a:rPr lang="nl-NL" baseline="0" dirty="0" smtClean="0"/>
              <a:t> most common </a:t>
            </a:r>
            <a:r>
              <a:rPr lang="nl-NL" baseline="0" dirty="0" err="1" smtClean="0"/>
              <a:t>for</a:t>
            </a:r>
            <a:r>
              <a:rPr lang="nl-NL" baseline="0" dirty="0" smtClean="0"/>
              <a:t> </a:t>
            </a:r>
            <a:r>
              <a:rPr lang="nl-NL" baseline="0" dirty="0" err="1" smtClean="0"/>
              <a:t>existing</a:t>
            </a:r>
            <a:r>
              <a:rPr lang="nl-NL" baseline="0" dirty="0" smtClean="0"/>
              <a:t> databases: </a:t>
            </a:r>
            <a:r>
              <a:rPr lang="nl-NL" baseline="0" dirty="0" err="1" smtClean="0"/>
              <a:t>you</a:t>
            </a:r>
            <a:r>
              <a:rPr lang="nl-NL" baseline="0" dirty="0" smtClean="0"/>
              <a:t> have </a:t>
            </a:r>
            <a:r>
              <a:rPr lang="nl-NL" baseline="0" dirty="0" err="1" smtClean="0"/>
              <a:t>to</a:t>
            </a:r>
            <a:r>
              <a:rPr lang="nl-NL" baseline="0" dirty="0" smtClean="0"/>
              <a:t> map the FHIR </a:t>
            </a:r>
            <a:r>
              <a:rPr lang="nl-NL" baseline="0" dirty="0" err="1" smtClean="0"/>
              <a:t>structure</a:t>
            </a:r>
            <a:r>
              <a:rPr lang="nl-NL" baseline="0" dirty="0" smtClean="0"/>
              <a:t> (as </a:t>
            </a:r>
            <a:r>
              <a:rPr lang="nl-NL" baseline="0" dirty="0" err="1" smtClean="0"/>
              <a:t>POCO’s</a:t>
            </a:r>
            <a:r>
              <a:rPr lang="nl-NL" baseline="0" dirty="0" smtClean="0"/>
              <a:t>) </a:t>
            </a:r>
            <a:r>
              <a:rPr lang="nl-NL" baseline="0" dirty="0" err="1" smtClean="0"/>
              <a:t>onto</a:t>
            </a:r>
            <a:r>
              <a:rPr lang="nl-NL" baseline="0" dirty="0" smtClean="0"/>
              <a:t> </a:t>
            </a:r>
            <a:r>
              <a:rPr lang="nl-NL" baseline="0" dirty="0" err="1" smtClean="0"/>
              <a:t>your</a:t>
            </a:r>
            <a:r>
              <a:rPr lang="nl-NL" baseline="0" dirty="0" smtClean="0"/>
              <a:t> (</a:t>
            </a:r>
            <a:r>
              <a:rPr lang="nl-NL" baseline="0" dirty="0" err="1" smtClean="0"/>
              <a:t>existing</a:t>
            </a:r>
            <a:r>
              <a:rPr lang="nl-NL" baseline="0" dirty="0" smtClean="0"/>
              <a:t>) databases </a:t>
            </a:r>
            <a:r>
              <a:rPr lang="nl-NL" baseline="0" dirty="0" err="1" smtClean="0"/>
              <a:t>tables</a:t>
            </a:r>
            <a:r>
              <a:rPr lang="nl-NL" baseline="0" dirty="0" smtClean="0"/>
              <a:t>. Lot’s of mappings to support our nesting, cardinalities, data types</a:t>
            </a:r>
          </a:p>
          <a:p>
            <a:pPr marL="171450" indent="-171450">
              <a:buFont typeface="Arial" charset="0"/>
              <a:buChar char="•"/>
            </a:pPr>
            <a:r>
              <a:rPr lang="nl-NL" baseline="0" dirty="0" smtClean="0"/>
              <a:t>Second scenario </a:t>
            </a:r>
            <a:r>
              <a:rPr lang="nl-NL" baseline="0" dirty="0" err="1" smtClean="0"/>
              <a:t>uses</a:t>
            </a:r>
            <a:r>
              <a:rPr lang="nl-NL" baseline="0" dirty="0" smtClean="0"/>
              <a:t> the </a:t>
            </a:r>
            <a:r>
              <a:rPr lang="nl-NL" baseline="0" dirty="0" err="1" smtClean="0"/>
              <a:t>parsers</a:t>
            </a:r>
            <a:r>
              <a:rPr lang="nl-NL" baseline="0" dirty="0" smtClean="0"/>
              <a:t> </a:t>
            </a:r>
            <a:r>
              <a:rPr lang="nl-NL" baseline="0" dirty="0" err="1" smtClean="0"/>
              <a:t>to</a:t>
            </a:r>
            <a:r>
              <a:rPr lang="nl-NL" baseline="0" dirty="0" smtClean="0"/>
              <a:t> </a:t>
            </a:r>
            <a:r>
              <a:rPr lang="nl-NL" baseline="0" dirty="0" err="1" smtClean="0"/>
              <a:t>create</a:t>
            </a:r>
            <a:r>
              <a:rPr lang="nl-NL" baseline="0" dirty="0" smtClean="0"/>
              <a:t> </a:t>
            </a:r>
            <a:r>
              <a:rPr lang="nl-NL" baseline="0" dirty="0" err="1" smtClean="0"/>
              <a:t>POCO’s</a:t>
            </a:r>
            <a:r>
              <a:rPr lang="nl-NL" baseline="0" dirty="0" smtClean="0"/>
              <a:t> </a:t>
            </a:r>
            <a:r>
              <a:rPr lang="nl-NL" baseline="0" dirty="0" err="1" smtClean="0"/>
              <a:t>then</a:t>
            </a:r>
            <a:r>
              <a:rPr lang="nl-NL" baseline="0" dirty="0" smtClean="0"/>
              <a:t> </a:t>
            </a:r>
            <a:r>
              <a:rPr lang="nl-NL" baseline="0" dirty="0" err="1" smtClean="0"/>
              <a:t>use</a:t>
            </a:r>
            <a:r>
              <a:rPr lang="nl-NL" baseline="0" dirty="0" smtClean="0"/>
              <a:t> a </a:t>
            </a:r>
            <a:r>
              <a:rPr lang="nl-NL" baseline="0" dirty="0" err="1" smtClean="0"/>
              <a:t>NoSql</a:t>
            </a:r>
            <a:r>
              <a:rPr lang="nl-NL" baseline="0" dirty="0" smtClean="0"/>
              <a:t> </a:t>
            </a:r>
            <a:r>
              <a:rPr lang="nl-NL" baseline="0" dirty="0" err="1" smtClean="0"/>
              <a:t>driver’s</a:t>
            </a:r>
            <a:r>
              <a:rPr lang="nl-NL" baseline="0" dirty="0" smtClean="0"/>
              <a:t> </a:t>
            </a:r>
            <a:r>
              <a:rPr lang="nl-NL" baseline="0" dirty="0" err="1" smtClean="0"/>
              <a:t>serialization</a:t>
            </a:r>
            <a:r>
              <a:rPr lang="nl-NL" baseline="0" dirty="0" smtClean="0"/>
              <a:t> </a:t>
            </a:r>
            <a:r>
              <a:rPr lang="nl-NL" baseline="0" dirty="0" err="1" smtClean="0"/>
              <a:t>possibilities</a:t>
            </a:r>
            <a:r>
              <a:rPr lang="nl-NL" baseline="0" dirty="0" smtClean="0"/>
              <a:t> </a:t>
            </a:r>
            <a:r>
              <a:rPr lang="nl-NL" baseline="0" dirty="0" err="1" smtClean="0"/>
              <a:t>to</a:t>
            </a:r>
            <a:r>
              <a:rPr lang="nl-NL" baseline="0" dirty="0" smtClean="0"/>
              <a:t> store the </a:t>
            </a:r>
            <a:r>
              <a:rPr lang="nl-NL" baseline="0" dirty="0" err="1" smtClean="0"/>
              <a:t>structure</a:t>
            </a:r>
            <a:r>
              <a:rPr lang="nl-NL" baseline="0" dirty="0" smtClean="0"/>
              <a:t>-as-is in </a:t>
            </a:r>
            <a:r>
              <a:rPr lang="nl-NL" baseline="0" dirty="0" err="1" smtClean="0"/>
              <a:t>NoSql</a:t>
            </a:r>
            <a:endParaRPr lang="nl-NL" baseline="0" dirty="0" smtClean="0"/>
          </a:p>
          <a:p>
            <a:pPr marL="171450" indent="-171450">
              <a:buFont typeface="Arial" charset="0"/>
              <a:buChar char="•"/>
            </a:pPr>
            <a:r>
              <a:rPr lang="nl-NL" baseline="0" dirty="0" err="1" smtClean="0"/>
              <a:t>Third</a:t>
            </a:r>
            <a:r>
              <a:rPr lang="nl-NL" baseline="0" dirty="0" smtClean="0"/>
              <a:t> scenario </a:t>
            </a:r>
            <a:r>
              <a:rPr lang="nl-NL" baseline="0" dirty="0" err="1" smtClean="0"/>
              <a:t>uses</a:t>
            </a:r>
            <a:r>
              <a:rPr lang="nl-NL" baseline="0" dirty="0" smtClean="0"/>
              <a:t> </a:t>
            </a:r>
            <a:r>
              <a:rPr lang="nl-NL" baseline="0" dirty="0" err="1" smtClean="0"/>
              <a:t>POCO’s</a:t>
            </a:r>
            <a:r>
              <a:rPr lang="nl-NL" baseline="0" dirty="0" smtClean="0"/>
              <a:t> </a:t>
            </a:r>
            <a:r>
              <a:rPr lang="nl-NL" baseline="0" dirty="0" err="1" smtClean="0"/>
              <a:t>and</a:t>
            </a:r>
            <a:r>
              <a:rPr lang="nl-NL" baseline="0" dirty="0" smtClean="0"/>
              <a:t> DBMS, but </a:t>
            </a:r>
            <a:r>
              <a:rPr lang="nl-NL" baseline="0" dirty="0" err="1" smtClean="0"/>
              <a:t>instead</a:t>
            </a:r>
            <a:r>
              <a:rPr lang="nl-NL" baseline="0" dirty="0" smtClean="0"/>
              <a:t> of </a:t>
            </a:r>
            <a:r>
              <a:rPr lang="nl-NL" baseline="0" dirty="0" err="1" smtClean="0"/>
              <a:t>mapping</a:t>
            </a:r>
            <a:r>
              <a:rPr lang="nl-NL" baseline="0" dirty="0" smtClean="0"/>
              <a:t> FHIR </a:t>
            </a:r>
            <a:r>
              <a:rPr lang="nl-NL" baseline="0" dirty="0" err="1" smtClean="0"/>
              <a:t>to</a:t>
            </a:r>
            <a:r>
              <a:rPr lang="nl-NL" baseline="0" dirty="0" smtClean="0"/>
              <a:t> </a:t>
            </a:r>
            <a:r>
              <a:rPr lang="nl-NL" baseline="0" dirty="0" err="1" smtClean="0"/>
              <a:t>tables</a:t>
            </a:r>
            <a:r>
              <a:rPr lang="nl-NL" baseline="0" dirty="0" smtClean="0"/>
              <a:t>, stores the data as-is </a:t>
            </a:r>
            <a:r>
              <a:rPr lang="nl-NL" baseline="0" dirty="0" err="1" smtClean="0"/>
              <a:t>into</a:t>
            </a:r>
            <a:r>
              <a:rPr lang="nl-NL" baseline="0" dirty="0" smtClean="0"/>
              <a:t> </a:t>
            </a:r>
            <a:r>
              <a:rPr lang="nl-NL" baseline="0" dirty="0" err="1" smtClean="0"/>
              <a:t>blob</a:t>
            </a:r>
            <a:r>
              <a:rPr lang="nl-NL" baseline="0" dirty="0" smtClean="0"/>
              <a:t> storage in a DBMS</a:t>
            </a:r>
            <a:endParaRPr lang="nl-NL" dirty="0"/>
          </a:p>
        </p:txBody>
      </p:sp>
      <p:sp>
        <p:nvSpPr>
          <p:cNvPr id="4" name="Slide Number Placeholder 3"/>
          <p:cNvSpPr>
            <a:spLocks noGrp="1"/>
          </p:cNvSpPr>
          <p:nvPr>
            <p:ph type="sldNum" sz="quarter" idx="10"/>
          </p:nvPr>
        </p:nvSpPr>
        <p:spPr/>
        <p:txBody>
          <a:bodyPr/>
          <a:lstStyle/>
          <a:p>
            <a:fld id="{1FEB8890-9530-48B5-B5AD-3035DC83575C}" type="slidenum">
              <a:rPr lang="nl-NL" smtClean="0"/>
              <a:pPr/>
              <a:t>213</a:t>
            </a:fld>
            <a:endParaRPr lang="nl-NL"/>
          </a:p>
        </p:txBody>
      </p:sp>
    </p:spTree>
    <p:extLst>
      <p:ext uri="{BB962C8B-B14F-4D97-AF65-F5344CB8AC3E}">
        <p14:creationId xmlns="" xmlns:p14="http://schemas.microsoft.com/office/powerpoint/2010/main" val="263740033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214</a:t>
            </a:fld>
            <a:endParaRPr lang="en-US"/>
          </a:p>
        </p:txBody>
      </p:sp>
    </p:spTree>
    <p:extLst>
      <p:ext uri="{BB962C8B-B14F-4D97-AF65-F5344CB8AC3E}">
        <p14:creationId xmlns="" xmlns:p14="http://schemas.microsoft.com/office/powerpoint/2010/main" val="128861259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We tried to find</a:t>
            </a:r>
            <a:r>
              <a:rPr lang="en-US" baseline="0" dirty="0" smtClean="0"/>
              <a:t> a way to </a:t>
            </a:r>
            <a:r>
              <a:rPr lang="en-US" i="1" baseline="0" dirty="0" smtClean="0"/>
              <a:t>automatically</a:t>
            </a:r>
            <a:r>
              <a:rPr lang="en-US" baseline="0" dirty="0" smtClean="0"/>
              <a:t>  convert between the two so you could round-trip…</a:t>
            </a:r>
          </a:p>
          <a:p>
            <a:pPr marL="171450" indent="-171450">
              <a:buFontTx/>
              <a:buChar char="-"/>
            </a:pPr>
            <a:r>
              <a:rPr lang="en-US" baseline="0" dirty="0" smtClean="0"/>
              <a:t>But discovered you’d need additional </a:t>
            </a:r>
            <a:r>
              <a:rPr lang="en-US" i="1" baseline="0" dirty="0" smtClean="0"/>
              <a:t>metadata</a:t>
            </a:r>
            <a:r>
              <a:rPr lang="en-US" i="0" baseline="0" dirty="0" smtClean="0"/>
              <a:t> to do that, or vendor-specific solutions</a:t>
            </a:r>
          </a:p>
          <a:p>
            <a:pPr marL="171450" indent="-171450">
              <a:buFontTx/>
              <a:buChar char="-"/>
            </a:pPr>
            <a:r>
              <a:rPr lang="en-US" i="0" baseline="0" dirty="0" smtClean="0"/>
              <a:t>Decided </a:t>
            </a:r>
            <a:r>
              <a:rPr lang="en-US" i="1" baseline="0" dirty="0" smtClean="0"/>
              <a:t>not</a:t>
            </a:r>
            <a:r>
              <a:rPr lang="en-US" i="0" baseline="0" dirty="0" smtClean="0"/>
              <a:t> to introduce these: result was weird Xml or weird </a:t>
            </a:r>
            <a:r>
              <a:rPr lang="en-US" i="0" baseline="0" dirty="0" err="1" smtClean="0"/>
              <a:t>Json</a:t>
            </a:r>
            <a:endParaRPr lang="en-US" i="0" baseline="0" dirty="0" smtClean="0"/>
          </a:p>
          <a:p>
            <a:pPr marL="171450" indent="-171450">
              <a:buFontTx/>
              <a:buChar char="-"/>
            </a:pPr>
            <a:r>
              <a:rPr lang="en-US" i="0" baseline="0" dirty="0" smtClean="0"/>
              <a:t>Reference platform contains tools to interconvert (these use model definition metadata)</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215</a:t>
            </a:fld>
            <a:endParaRPr lang="en-US"/>
          </a:p>
        </p:txBody>
      </p:sp>
    </p:spTree>
    <p:extLst>
      <p:ext uri="{BB962C8B-B14F-4D97-AF65-F5344CB8AC3E}">
        <p14:creationId xmlns="" xmlns:p14="http://schemas.microsoft.com/office/powerpoint/2010/main" val="287000210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216</a:t>
            </a:fld>
            <a:endParaRPr lang="en-US"/>
          </a:p>
        </p:txBody>
      </p:sp>
    </p:spTree>
    <p:extLst>
      <p:ext uri="{BB962C8B-B14F-4D97-AF65-F5344CB8AC3E}">
        <p14:creationId xmlns="" xmlns:p14="http://schemas.microsoft.com/office/powerpoint/2010/main" val="275672831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218</a:t>
            </a:fld>
            <a:endParaRPr lang="en-US"/>
          </a:p>
        </p:txBody>
      </p:sp>
    </p:spTree>
    <p:extLst>
      <p:ext uri="{BB962C8B-B14F-4D97-AF65-F5344CB8AC3E}">
        <p14:creationId xmlns="" xmlns:p14="http://schemas.microsoft.com/office/powerpoint/2010/main" val="304886218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aseline="0" dirty="0" smtClean="0"/>
              <a:t>You might have to keep the original (as you received it on the service interface), for attestation/digital signatures</a:t>
            </a:r>
          </a:p>
          <a:p>
            <a:pPr marL="171450" indent="-171450">
              <a:buFont typeface="Arial" charset="0"/>
              <a:buChar char="•"/>
            </a:pPr>
            <a:r>
              <a:rPr lang="en-US" baseline="0" dirty="0" smtClean="0"/>
              <a:t>Store the binaries in another location (e.g. Amazon S3, </a:t>
            </a:r>
            <a:r>
              <a:rPr lang="en-US" baseline="0" dirty="0" err="1" smtClean="0"/>
              <a:t>filesystem</a:t>
            </a:r>
            <a:r>
              <a:rPr lang="en-US" baseline="0" dirty="0" smtClean="0"/>
              <a:t>) and just keep the URL here.</a:t>
            </a:r>
          </a:p>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222</a:t>
            </a:fld>
            <a:endParaRPr lang="en-US"/>
          </a:p>
        </p:txBody>
      </p:sp>
    </p:spTree>
    <p:extLst>
      <p:ext uri="{BB962C8B-B14F-4D97-AF65-F5344CB8AC3E}">
        <p14:creationId xmlns="" xmlns:p14="http://schemas.microsoft.com/office/powerpoint/2010/main" val="123611175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225</a:t>
            </a:fld>
            <a:endParaRPr lang="en-US"/>
          </a:p>
        </p:txBody>
      </p:sp>
    </p:spTree>
    <p:extLst>
      <p:ext uri="{BB962C8B-B14F-4D97-AF65-F5344CB8AC3E}">
        <p14:creationId xmlns="" xmlns:p14="http://schemas.microsoft.com/office/powerpoint/2010/main" val="237582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226</a:t>
            </a:fld>
            <a:endParaRPr lang="en-US"/>
          </a:p>
        </p:txBody>
      </p:sp>
    </p:spTree>
    <p:extLst>
      <p:ext uri="{BB962C8B-B14F-4D97-AF65-F5344CB8AC3E}">
        <p14:creationId xmlns="" xmlns:p14="http://schemas.microsoft.com/office/powerpoint/2010/main" val="2062272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Who’s read the v3 spec? – modeler</a:t>
            </a:r>
            <a:r>
              <a:rPr lang="en-US" baseline="0" dirty="0" smtClean="0"/>
              <a:t> &amp; balloter focused</a:t>
            </a:r>
            <a:endParaRPr lang="en-US" dirty="0" smtClean="0"/>
          </a:p>
          <a:p>
            <a:r>
              <a:rPr lang="en-US" dirty="0" smtClean="0"/>
              <a:t>Spec is driven by people who write code</a:t>
            </a:r>
          </a:p>
          <a:p>
            <a:r>
              <a:rPr lang="en-US" dirty="0" smtClean="0"/>
              <a:t>Numerous</a:t>
            </a:r>
            <a:r>
              <a:rPr lang="en-US" baseline="0" dirty="0" smtClean="0"/>
              <a:t> pieces have been changed because of experience with what worked when trying to implement</a:t>
            </a:r>
          </a:p>
          <a:p>
            <a:r>
              <a:rPr lang="en-US" baseline="0" dirty="0" smtClean="0"/>
              <a:t>Even have a test workbench for RESTful servers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18</a:t>
            </a:fld>
            <a:endParaRPr lang="en-CA" dirty="0"/>
          </a:p>
        </p:txBody>
      </p:sp>
    </p:spTree>
    <p:extLst>
      <p:ext uri="{BB962C8B-B14F-4D97-AF65-F5344CB8AC3E}">
        <p14:creationId xmlns="" xmlns:p14="http://schemas.microsoft.com/office/powerpoint/2010/main" val="265974024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A</a:t>
            </a:r>
            <a:r>
              <a:rPr lang="en-US" baseline="0" dirty="0" smtClean="0"/>
              <a:t> server might defer validation to another server (because it doesn’t know the profile)</a:t>
            </a:r>
          </a:p>
          <a:p>
            <a:pPr marL="171450" indent="-171450">
              <a:buFontTx/>
              <a:buChar char="-"/>
            </a:pPr>
            <a:r>
              <a:rPr lang="en-US" baseline="0" dirty="0" smtClean="0"/>
              <a:t>A server may fetch the “unknown” profile and validate it itself</a:t>
            </a:r>
          </a:p>
          <a:p>
            <a:pPr marL="171450" indent="-171450">
              <a:buFontTx/>
              <a:buChar char="-"/>
            </a:pPr>
            <a:r>
              <a:rPr lang="en-US" baseline="0" dirty="0" smtClean="0"/>
              <a:t>There may be several servers sharing the work</a:t>
            </a:r>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231</a:t>
            </a:fld>
            <a:endParaRPr lang="en-CA" dirty="0"/>
          </a:p>
        </p:txBody>
      </p:sp>
    </p:spTree>
    <p:extLst>
      <p:ext uri="{BB962C8B-B14F-4D97-AF65-F5344CB8AC3E}">
        <p14:creationId xmlns="" xmlns:p14="http://schemas.microsoft.com/office/powerpoint/2010/main" val="174832978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for warning and information messages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234</a:t>
            </a:fld>
            <a:endParaRPr lang="en-US"/>
          </a:p>
        </p:txBody>
      </p:sp>
    </p:spTree>
    <p:extLst>
      <p:ext uri="{BB962C8B-B14F-4D97-AF65-F5344CB8AC3E}">
        <p14:creationId xmlns="" xmlns:p14="http://schemas.microsoft.com/office/powerpoint/2010/main" val="398998474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Graphic: scraped knee?</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236</a:t>
            </a:fld>
            <a:endParaRPr lang="en-US" dirty="0"/>
          </a:p>
        </p:txBody>
      </p:sp>
    </p:spTree>
    <p:extLst>
      <p:ext uri="{BB962C8B-B14F-4D97-AF65-F5344CB8AC3E}">
        <p14:creationId xmlns="" xmlns:p14="http://schemas.microsoft.com/office/powerpoint/2010/main" val="15250826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Most</a:t>
            </a:r>
            <a:r>
              <a:rPr lang="en-US" baseline="0" dirty="0" smtClean="0"/>
              <a:t> useful thing you learned?  What you need to watch out for in your implementation?  What you want to investigate further?</a:t>
            </a:r>
            <a:endParaRPr lang="en-CA"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237</a:t>
            </a:fld>
            <a:endParaRPr lang="en-US"/>
          </a:p>
        </p:txBody>
      </p:sp>
    </p:spTree>
    <p:extLst>
      <p:ext uri="{BB962C8B-B14F-4D97-AF65-F5344CB8AC3E}">
        <p14:creationId xmlns="" xmlns:p14="http://schemas.microsoft.com/office/powerpoint/2010/main" val="286414873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239</a:t>
            </a:fld>
            <a:endParaRPr lang="en-US"/>
          </a:p>
        </p:txBody>
      </p:sp>
    </p:spTree>
    <p:extLst>
      <p:ext uri="{BB962C8B-B14F-4D97-AF65-F5344CB8AC3E}">
        <p14:creationId xmlns="" xmlns:p14="http://schemas.microsoft.com/office/powerpoint/2010/main" val="27582126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240</a:t>
            </a:fld>
            <a:endParaRPr lang="en-US"/>
          </a:p>
        </p:txBody>
      </p:sp>
    </p:spTree>
    <p:extLst>
      <p:ext uri="{BB962C8B-B14F-4D97-AF65-F5344CB8AC3E}">
        <p14:creationId xmlns="" xmlns:p14="http://schemas.microsoft.com/office/powerpoint/2010/main" val="27582126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smtClean="0"/>
              <a:t>Enums</a:t>
            </a:r>
            <a:r>
              <a:rPr lang="en-US" dirty="0" smtClean="0"/>
              <a:t> are generated for coded types with required,</a:t>
            </a:r>
            <a:r>
              <a:rPr lang="en-US" baseline="0" dirty="0" smtClean="0"/>
              <a:t> fixed, </a:t>
            </a:r>
            <a:r>
              <a:rPr lang="en-US" baseline="0" dirty="0" err="1" smtClean="0"/>
              <a:t>valuesets</a:t>
            </a:r>
            <a:endParaRPr lang="en-US" baseline="0" dirty="0" smtClean="0"/>
          </a:p>
          <a:p>
            <a:pPr marL="171450" indent="-171450">
              <a:buFontTx/>
              <a:buChar char="-"/>
            </a:pPr>
            <a:r>
              <a:rPr lang="en-US" baseline="0" dirty="0" smtClean="0"/>
              <a:t>Nested classes are defined for each component in a Resource, all nested directly within the Resource</a:t>
            </a:r>
            <a:endParaRPr lang="en-US" dirty="0" smtClean="0"/>
          </a:p>
          <a:p>
            <a:pPr marL="171450" indent="-171450">
              <a:buFontTx/>
              <a:buChar char="-"/>
            </a:pPr>
            <a:r>
              <a:rPr lang="en-US" dirty="0" smtClean="0"/>
              <a:t>Cardinality &gt; 1 =&gt; becomes</a:t>
            </a:r>
            <a:r>
              <a:rPr lang="en-US" baseline="0" dirty="0" smtClean="0"/>
              <a:t> a List&lt;&gt;</a:t>
            </a:r>
          </a:p>
          <a:p>
            <a:pPr marL="171450" indent="-171450">
              <a:buFontTx/>
              <a:buChar char="-"/>
            </a:pPr>
            <a:r>
              <a:rPr lang="en-US" baseline="0" dirty="0" smtClean="0"/>
              <a:t>Cardinality 1 =&gt; Not expressed in model, but done in validation</a:t>
            </a:r>
          </a:p>
          <a:p>
            <a:pPr marL="171450" indent="-171450">
              <a:buFontTx/>
              <a:buChar char="-"/>
            </a:pPr>
            <a:r>
              <a:rPr lang="en-US" baseline="0" dirty="0" smtClean="0"/>
              <a:t>All classes are partial so you can add code them in another code file (keeping </a:t>
            </a:r>
            <a:r>
              <a:rPr lang="en-US" baseline="0" dirty="0" err="1" smtClean="0"/>
              <a:t>generated+handcrafted</a:t>
            </a:r>
            <a:r>
              <a:rPr lang="en-US" baseline="0" dirty="0" smtClean="0"/>
              <a:t> code separate)</a:t>
            </a:r>
          </a:p>
          <a:p>
            <a:pPr marL="171450" indent="-171450">
              <a:buFontTx/>
              <a:buChar char="-"/>
            </a:pPr>
            <a:endParaRPr lang="en-US" baseline="0"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241</a:t>
            </a:fld>
            <a:endParaRPr lang="en-US"/>
          </a:p>
        </p:txBody>
      </p:sp>
    </p:spTree>
    <p:extLst>
      <p:ext uri="{BB962C8B-B14F-4D97-AF65-F5344CB8AC3E}">
        <p14:creationId xmlns="" xmlns:p14="http://schemas.microsoft.com/office/powerpoint/2010/main" val="389581460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Todo</a:t>
            </a:r>
            <a:r>
              <a:rPr lang="en-US" dirty="0" smtClean="0"/>
              <a:t>: update this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242</a:t>
            </a:fld>
            <a:endParaRPr lang="en-US"/>
          </a:p>
        </p:txBody>
      </p:sp>
    </p:spTree>
    <p:extLst>
      <p:ext uri="{BB962C8B-B14F-4D97-AF65-F5344CB8AC3E}">
        <p14:creationId xmlns="" xmlns:p14="http://schemas.microsoft.com/office/powerpoint/2010/main" val="107750128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 You might wonder: Since bundles are Atom, why not use standard Atom parsers?</a:t>
            </a:r>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246</a:t>
            </a:fld>
            <a:endParaRPr lang="en-US"/>
          </a:p>
        </p:txBody>
      </p:sp>
    </p:spTree>
    <p:extLst>
      <p:ext uri="{BB962C8B-B14F-4D97-AF65-F5344CB8AC3E}">
        <p14:creationId xmlns="" xmlns:p14="http://schemas.microsoft.com/office/powerpoint/2010/main" val="235227073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12:15</a:t>
            </a:r>
          </a:p>
          <a:p>
            <a:r>
              <a:rPr lang="en-US" dirty="0" smtClean="0"/>
              <a:t>Text linkages not as important when not human-attested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254</a:t>
            </a:fld>
            <a:endParaRPr lang="en-CA" dirty="0"/>
          </a:p>
        </p:txBody>
      </p:sp>
    </p:spTree>
    <p:extLst>
      <p:ext uri="{BB962C8B-B14F-4D97-AF65-F5344CB8AC3E}">
        <p14:creationId xmlns="" xmlns:p14="http://schemas.microsoft.com/office/powerpoint/2010/main" val="1201890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baseline="0" dirty="0" smtClean="0"/>
              <a:t>Out-of-the box libraries for Java and C# to </a:t>
            </a:r>
            <a:r>
              <a:rPr lang="en-US" baseline="0" dirty="0" err="1" smtClean="0"/>
              <a:t>kickstart</a:t>
            </a:r>
            <a:r>
              <a:rPr lang="en-US" baseline="0" dirty="0" smtClean="0"/>
              <a:t> building clients &amp; servers</a:t>
            </a:r>
          </a:p>
          <a:p>
            <a:pPr marL="171428" indent="-171428">
              <a:buFont typeface="Arial" charset="0"/>
              <a:buChar char="•"/>
            </a:pPr>
            <a:r>
              <a:rPr lang="en-US" baseline="0" dirty="0" smtClean="0"/>
              <a:t>Test servers to have someone to talk to</a:t>
            </a:r>
          </a:p>
          <a:p>
            <a:pPr marL="171428" indent="-171428">
              <a:buFont typeface="Arial" charset="0"/>
              <a:buChar char="•"/>
            </a:pPr>
            <a:r>
              <a:rPr lang="en-US" dirty="0" smtClean="0"/>
              <a:t>Community</a:t>
            </a:r>
          </a:p>
          <a:p>
            <a:pPr marL="171428" indent="-171428">
              <a:buFont typeface="Arial" charset="0"/>
              <a:buChar char="•"/>
            </a:pP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19</a:t>
            </a:fld>
            <a:endParaRPr lang="en-US"/>
          </a:p>
        </p:txBody>
      </p:sp>
    </p:spTree>
    <p:extLst>
      <p:ext uri="{BB962C8B-B14F-4D97-AF65-F5344CB8AC3E}">
        <p14:creationId xmlns="" xmlns:p14="http://schemas.microsoft.com/office/powerpoint/2010/main" val="36070296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Most</a:t>
            </a:r>
            <a:r>
              <a:rPr lang="en-US" baseline="0" dirty="0" smtClean="0"/>
              <a:t> useful thing you learned?  What you need to watch out for in your implementation?  What you want to investigate further?</a:t>
            </a:r>
            <a:endParaRPr lang="en-CA"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257</a:t>
            </a:fld>
            <a:endParaRPr lang="en-US"/>
          </a:p>
        </p:txBody>
      </p:sp>
    </p:spTree>
    <p:extLst>
      <p:ext uri="{BB962C8B-B14F-4D97-AF65-F5344CB8AC3E}">
        <p14:creationId xmlns="" xmlns:p14="http://schemas.microsoft.com/office/powerpoint/2010/main" val="11091647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258</a:t>
            </a:fld>
            <a:endParaRPr lang="en-US"/>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smtClean="0"/>
              <a:t>Time: 10:00-35:00 (25 minutes)</a:t>
            </a:r>
            <a:endParaRPr lang="en-US" dirty="0"/>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Mobile, social web, green field are most likely adopters, though significant interest from other quarters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260</a:t>
            </a:fld>
            <a:endParaRPr lang="en-US"/>
          </a:p>
        </p:txBody>
      </p:sp>
    </p:spTree>
    <p:extLst>
      <p:ext uri="{BB962C8B-B14F-4D97-AF65-F5344CB8AC3E}">
        <p14:creationId xmlns="" xmlns:p14="http://schemas.microsoft.com/office/powerpoint/2010/main" val="565330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265</a:t>
            </a:fld>
            <a:endParaRPr lang="en-US"/>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smtClean="0"/>
              <a:t>Don’t forget your evaluations!</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Design by constraint failed – years to develop, what</a:t>
            </a:r>
            <a:r>
              <a:rPr lang="en-US" baseline="0" dirty="0" smtClean="0"/>
              <a:t> was produced required yet more design to be implementable and after that might not be interoperable</a:t>
            </a:r>
          </a:p>
          <a:p>
            <a:endParaRPr lang="en-US" baseline="0" dirty="0" smtClean="0"/>
          </a:p>
          <a:p>
            <a:r>
              <a:rPr lang="en-US" baseline="0" dirty="0" smtClean="0"/>
              <a:t>How to determine the 80%?  Look to existing specs – v2, v3, CDA templates, OpenEHR, jurisdictional projects, what implementations we’ve seen</a:t>
            </a:r>
          </a:p>
          <a:p>
            <a:r>
              <a:rPr lang="en-US" baseline="0" dirty="0" smtClean="0"/>
              <a:t>If not sure, err on the side of “not in for now”</a:t>
            </a:r>
            <a:endParaRPr lang="en-US" dirty="0" smtClean="0"/>
          </a:p>
          <a:p>
            <a:endParaRPr lang="en-US" dirty="0" smtClean="0"/>
          </a:p>
          <a:p>
            <a:r>
              <a:rPr lang="en-US" dirty="0" smtClean="0"/>
              <a:t>Note: not 80% of instances, 80% of implementations</a:t>
            </a:r>
          </a:p>
          <a:p>
            <a:endParaRPr lang="en-US" dirty="0" smtClean="0"/>
          </a:p>
          <a:p>
            <a:r>
              <a:rPr lang="en-US" dirty="0" smtClean="0"/>
              <a:t>Challenges with “raising the</a:t>
            </a:r>
            <a:r>
              <a:rPr lang="en-US" baseline="0" dirty="0" smtClean="0"/>
              <a:t> bar”</a:t>
            </a:r>
          </a:p>
          <a:p>
            <a:r>
              <a:rPr lang="en-US" baseline="0" dirty="0" smtClean="0"/>
              <a:t>What happens when there aren’t many/any implementations?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20</a:t>
            </a:fld>
            <a:endParaRPr lang="en-CA" dirty="0"/>
          </a:p>
        </p:txBody>
      </p:sp>
    </p:spTree>
    <p:extLst>
      <p:ext uri="{BB962C8B-B14F-4D97-AF65-F5344CB8AC3E}">
        <p14:creationId xmlns="" xmlns:p14="http://schemas.microsoft.com/office/powerpoint/2010/main" val="2083521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syntax</a:t>
            </a:r>
            <a:r>
              <a:rPr lang="en-US" baseline="0" dirty="0" smtClean="0"/>
              <a:t> for all – improves interoperability, ability to leverage profiles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21</a:t>
            </a:fld>
            <a:endParaRPr lang="en-US"/>
          </a:p>
        </p:txBody>
      </p:sp>
    </p:spTree>
    <p:extLst>
      <p:ext uri="{BB962C8B-B14F-4D97-AF65-F5344CB8AC3E}">
        <p14:creationId xmlns="" xmlns:p14="http://schemas.microsoft.com/office/powerpoint/2010/main" val="1014677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Lower learning curve</a:t>
            </a:r>
          </a:p>
          <a:p>
            <a:r>
              <a:rPr lang="en-US" dirty="0" smtClean="0"/>
              <a:t>Use the RIM in a different way</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23</a:t>
            </a:fld>
            <a:endParaRPr lang="en-CA" dirty="0"/>
          </a:p>
        </p:txBody>
      </p:sp>
    </p:spTree>
    <p:extLst>
      <p:ext uri="{BB962C8B-B14F-4D97-AF65-F5344CB8AC3E}">
        <p14:creationId xmlns="" xmlns:p14="http://schemas.microsoft.com/office/powerpoint/2010/main" val="45226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FHIR allows defining additional services via the “query” mechanism as well as custom services.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25</a:t>
            </a:fld>
            <a:endParaRPr lang="en-CA" dirty="0"/>
          </a:p>
        </p:txBody>
      </p:sp>
    </p:spTree>
    <p:extLst>
      <p:ext uri="{BB962C8B-B14F-4D97-AF65-F5344CB8AC3E}">
        <p14:creationId xmlns="" xmlns:p14="http://schemas.microsoft.com/office/powerpoint/2010/main" val="31871526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12:05</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27</a:t>
            </a:fld>
            <a:endParaRPr lang="en-CA" dirty="0"/>
          </a:p>
        </p:txBody>
      </p:sp>
    </p:spTree>
    <p:extLst>
      <p:ext uri="{BB962C8B-B14F-4D97-AF65-F5344CB8AC3E}">
        <p14:creationId xmlns="" xmlns:p14="http://schemas.microsoft.com/office/powerpoint/2010/main" val="2110696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Jump to the spec.  Jump around.  Finish ~10am</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28</a:t>
            </a:fld>
            <a:endParaRPr lang="en-US"/>
          </a:p>
        </p:txBody>
      </p:sp>
    </p:spTree>
    <p:extLst>
      <p:ext uri="{BB962C8B-B14F-4D97-AF65-F5344CB8AC3E}">
        <p14:creationId xmlns="" xmlns:p14="http://schemas.microsoft.com/office/powerpoint/2010/main" val="6208937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Record individually, then discuss as a group</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37</a:t>
            </a:fld>
            <a:endParaRPr lang="en-US"/>
          </a:p>
        </p:txBody>
      </p:sp>
    </p:spTree>
    <p:extLst>
      <p:ext uri="{BB962C8B-B14F-4D97-AF65-F5344CB8AC3E}">
        <p14:creationId xmlns="" xmlns:p14="http://schemas.microsoft.com/office/powerpoint/2010/main" val="4137151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2</a:t>
            </a:fld>
            <a:endParaRPr lang="en-US" dirty="0"/>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smtClean="0"/>
              <a:t>Time start-10:00</a:t>
            </a:r>
            <a:r>
              <a:rPr lang="en-US" baseline="0" dirty="0" smtClean="0"/>
              <a:t> (10 minutes)</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a:t>
            </a:r>
            <a:r>
              <a:rPr lang="en-US" baseline="0" dirty="0" smtClean="0"/>
              <a:t> useful thing you learned?  What you need to watch out for in your implementation?  What you want to investigate further?</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38</a:t>
            </a:fld>
            <a:endParaRPr lang="en-US"/>
          </a:p>
        </p:txBody>
      </p:sp>
    </p:spTree>
    <p:extLst>
      <p:ext uri="{BB962C8B-B14F-4D97-AF65-F5344CB8AC3E}">
        <p14:creationId xmlns="" xmlns:p14="http://schemas.microsoft.com/office/powerpoint/2010/main" val="13749076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Tx/>
              <a:buChar char="-"/>
            </a:pPr>
            <a:r>
              <a:rPr lang="en-US" dirty="0" smtClean="0"/>
              <a:t>Unit</a:t>
            </a:r>
            <a:r>
              <a:rPr lang="en-US" baseline="0" dirty="0" smtClean="0"/>
              <a:t> of storage / transaction: you cannot send “partial” updates</a:t>
            </a:r>
          </a:p>
          <a:p>
            <a:pPr marL="171428" indent="-171428">
              <a:buFontTx/>
              <a:buChar char="-"/>
            </a:pP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41</a:t>
            </a:fld>
            <a:endParaRPr lang="en-US"/>
          </a:p>
        </p:txBody>
      </p:sp>
    </p:spTree>
    <p:extLst>
      <p:ext uri="{BB962C8B-B14F-4D97-AF65-F5344CB8AC3E}">
        <p14:creationId xmlns="" xmlns:p14="http://schemas.microsoft.com/office/powerpoint/2010/main" val="23691688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few systems will ever see more than 40-50</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42</a:t>
            </a:fld>
            <a:endParaRPr lang="en-CA" dirty="0"/>
          </a:p>
        </p:txBody>
      </p:sp>
    </p:spTree>
    <p:extLst>
      <p:ext uri="{BB962C8B-B14F-4D97-AF65-F5344CB8AC3E}">
        <p14:creationId xmlns="" xmlns:p14="http://schemas.microsoft.com/office/powerpoint/2010/main" val="1866578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System for gender is wrong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44</a:t>
            </a:fld>
            <a:endParaRPr lang="en-CA" dirty="0"/>
          </a:p>
        </p:txBody>
      </p:sp>
    </p:spTree>
    <p:extLst>
      <p:ext uri="{BB962C8B-B14F-4D97-AF65-F5344CB8AC3E}">
        <p14:creationId xmlns="" xmlns:p14="http://schemas.microsoft.com/office/powerpoint/2010/main" val="8503277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Even when you think your target will understand all the encoded data, reality is data often gets shared beyond the originally intended context</a:t>
            </a:r>
          </a:p>
          <a:p>
            <a:endParaRPr lang="en-US" baseline="0" dirty="0" smtClean="0"/>
          </a:p>
          <a:p>
            <a:r>
              <a:rPr lang="en-US" dirty="0" smtClean="0"/>
              <a:t>Allow</a:t>
            </a:r>
            <a:r>
              <a:rPr lang="en-US" baseline="0" dirty="0" smtClean="0"/>
              <a:t> for exceptions for things like automated device readings, etc.</a:t>
            </a:r>
          </a:p>
        </p:txBody>
      </p:sp>
      <p:sp>
        <p:nvSpPr>
          <p:cNvPr id="4" name="Slide Number Placeholder 3"/>
          <p:cNvSpPr>
            <a:spLocks noGrp="1"/>
          </p:cNvSpPr>
          <p:nvPr>
            <p:ph type="sldNum" sz="quarter" idx="10"/>
          </p:nvPr>
        </p:nvSpPr>
        <p:spPr/>
        <p:txBody>
          <a:bodyPr/>
          <a:lstStyle/>
          <a:p>
            <a:fld id="{3A1F50BE-48AE-4332-BF46-C112AB8C5E91}" type="slidenum">
              <a:rPr lang="en-CA" smtClean="0"/>
              <a:pPr/>
              <a:t>45</a:t>
            </a:fld>
            <a:endParaRPr lang="en-CA" dirty="0"/>
          </a:p>
        </p:txBody>
      </p:sp>
    </p:spTree>
    <p:extLst>
      <p:ext uri="{BB962C8B-B14F-4D97-AF65-F5344CB8AC3E}">
        <p14:creationId xmlns="" xmlns:p14="http://schemas.microsoft.com/office/powerpoint/2010/main" val="10895339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dirty="0" smtClean="0"/>
              <a:t>What would people like to see? – end around 11:00</a:t>
            </a:r>
          </a:p>
          <a:p>
            <a:pPr marL="171428" indent="-171428">
              <a:buFont typeface="Arial" charset="0"/>
              <a:buChar char="•"/>
            </a:pPr>
            <a:endParaRPr lang="en-US" dirty="0" smtClean="0"/>
          </a:p>
          <a:p>
            <a:pPr marL="171428" indent="-171428">
              <a:buFont typeface="Arial" charset="0"/>
              <a:buChar char="•"/>
            </a:pPr>
            <a:r>
              <a:rPr lang="en-US" dirty="0" smtClean="0"/>
              <a:t>Always the same structure:</a:t>
            </a:r>
            <a:r>
              <a:rPr lang="en-US" baseline="0" dirty="0" smtClean="0"/>
              <a:t> intro, UML diagram, “pseudo xml”, bindings, notes, search parameters</a:t>
            </a:r>
          </a:p>
          <a:p>
            <a:pPr marL="171428" indent="-171428">
              <a:buFont typeface="Arial" charset="0"/>
              <a:buChar char="•"/>
            </a:pPr>
            <a:r>
              <a:rPr lang="en-US" baseline="0" dirty="0" smtClean="0"/>
              <a:t>Formal definitions, mappings</a:t>
            </a:r>
          </a:p>
          <a:p>
            <a:pPr marL="171428" indent="-171428">
              <a:buFont typeface="Arial" charset="0"/>
              <a:buChar char="•"/>
            </a:pPr>
            <a:r>
              <a:rPr lang="en-US" baseline="0" dirty="0" smtClean="0"/>
              <a:t>Examples!</a:t>
            </a: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46</a:t>
            </a:fld>
            <a:endParaRPr lang="en-US"/>
          </a:p>
        </p:txBody>
      </p:sp>
    </p:spTree>
    <p:extLst>
      <p:ext uri="{BB962C8B-B14F-4D97-AF65-F5344CB8AC3E}">
        <p14:creationId xmlns="" xmlns:p14="http://schemas.microsoft.com/office/powerpoint/2010/main" val="17213062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noProof="0" dirty="0" smtClean="0"/>
              <a:t>No context conduction: </a:t>
            </a:r>
            <a:r>
              <a:rPr lang="en-US" dirty="0"/>
              <a:t>if a </a:t>
            </a:r>
            <a:r>
              <a:rPr lang="en-US" dirty="0">
                <a:hlinkClick r:id="rId3"/>
              </a:rPr>
              <a:t>Condition</a:t>
            </a:r>
            <a:r>
              <a:rPr lang="en-US" dirty="0"/>
              <a:t> resource references a particular </a:t>
            </a:r>
            <a:r>
              <a:rPr lang="en-US" dirty="0">
                <a:hlinkClick r:id="rId4"/>
              </a:rPr>
              <a:t>Patient</a:t>
            </a:r>
            <a:r>
              <a:rPr lang="en-US" dirty="0"/>
              <a:t> as </a:t>
            </a:r>
            <a:r>
              <a:rPr lang="en-US" dirty="0" smtClean="0"/>
              <a:t>its </a:t>
            </a:r>
            <a:r>
              <a:rPr lang="en-US" dirty="0"/>
              <a:t>subject, and it links to a </a:t>
            </a:r>
            <a:r>
              <a:rPr lang="en-US" dirty="0">
                <a:hlinkClick r:id="rId5"/>
              </a:rPr>
              <a:t>Procedure</a:t>
            </a:r>
            <a:r>
              <a:rPr lang="en-US" dirty="0"/>
              <a:t> resource as </a:t>
            </a:r>
            <a:r>
              <a:rPr lang="en-US" dirty="0" smtClean="0"/>
              <a:t>its </a:t>
            </a:r>
            <a:r>
              <a:rPr lang="en-US" dirty="0"/>
              <a:t>cause, there is no automatic rule or implication that the procedure has the same patient as </a:t>
            </a:r>
            <a:r>
              <a:rPr lang="en-US" dirty="0" smtClean="0"/>
              <a:t>its </a:t>
            </a:r>
            <a:r>
              <a:rPr lang="en-US" dirty="0"/>
              <a:t>subject.</a:t>
            </a:r>
            <a:endParaRPr lang="en-US" noProof="0"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47</a:t>
            </a:fld>
            <a:endParaRPr lang="en-US"/>
          </a:p>
        </p:txBody>
      </p:sp>
    </p:spTree>
    <p:extLst>
      <p:ext uri="{BB962C8B-B14F-4D97-AF65-F5344CB8AC3E}">
        <p14:creationId xmlns="" xmlns:p14="http://schemas.microsoft.com/office/powerpoint/2010/main" val="29927746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48</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pPr marL="171428" indent="-171428">
              <a:buFontTx/>
              <a:buChar char="-"/>
            </a:pPr>
            <a:r>
              <a:rPr lang="en-US" baseline="0" dirty="0" smtClean="0"/>
              <a:t>Practitioner – the Resource root</a:t>
            </a:r>
          </a:p>
          <a:p>
            <a:pPr marL="171428" indent="-171428">
              <a:buFontTx/>
              <a:buChar char="-"/>
            </a:pPr>
            <a:r>
              <a:rPr lang="en-US" baseline="0" dirty="0" smtClean="0"/>
              <a:t>Qualification is a component within Practitioner</a:t>
            </a:r>
          </a:p>
          <a:p>
            <a:pPr marL="171428" indent="-171428">
              <a:buFontTx/>
              <a:buChar char="-"/>
            </a:pPr>
            <a:r>
              <a:rPr lang="en-US" baseline="0" dirty="0" smtClean="0"/>
              <a:t>Use of non-primitive “data types” / “value types”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References</a:t>
            </a:r>
            <a:r>
              <a:rPr lang="nl-NL" baseline="0" dirty="0" smtClean="0"/>
              <a:t> between resources are not by “business key”, it</a:t>
            </a:r>
            <a:r>
              <a:rPr lang="nl-NL" dirty="0" smtClean="0"/>
              <a:t> is *not* the patient id, it’s a REST URI!</a:t>
            </a:r>
          </a:p>
          <a:p>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49</a:t>
            </a:fld>
            <a:endParaRPr lang="en-CA" dirty="0"/>
          </a:p>
        </p:txBody>
      </p:sp>
    </p:spTree>
    <p:extLst>
      <p:ext uri="{BB962C8B-B14F-4D97-AF65-F5344CB8AC3E}">
        <p14:creationId xmlns="" xmlns:p14="http://schemas.microsoft.com/office/powerpoint/2010/main" val="8216520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50</a:t>
            </a:fld>
            <a:endParaRPr lang="en-US"/>
          </a:p>
        </p:txBody>
      </p:sp>
    </p:spTree>
    <p:extLst>
      <p:ext uri="{BB962C8B-B14F-4D97-AF65-F5344CB8AC3E}">
        <p14:creationId xmlns="" xmlns:p14="http://schemas.microsoft.com/office/powerpoint/2010/main" val="2121420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5</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Very important concept,</a:t>
            </a:r>
            <a:r>
              <a:rPr lang="en-US" baseline="0" noProof="0" dirty="0" smtClean="0"/>
              <a:t> comparable with the “Aggregate” notion of Domain Driven Design, for which many useful implementation strategies have been documented on the internet.</a:t>
            </a:r>
            <a:endParaRPr lang="en-US" noProof="0"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52</a:t>
            </a:fld>
            <a:endParaRPr lang="en-US"/>
          </a:p>
        </p:txBody>
      </p:sp>
    </p:spTree>
    <p:extLst>
      <p:ext uri="{BB962C8B-B14F-4D97-AF65-F5344CB8AC3E}">
        <p14:creationId xmlns="" xmlns:p14="http://schemas.microsoft.com/office/powerpoint/2010/main" val="33138678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Only the Resources are user-definable, other types are “built-in”</a:t>
            </a:r>
          </a:p>
          <a:p>
            <a:pPr marL="171450" indent="-171450">
              <a:buFontTx/>
              <a:buChar char="-"/>
            </a:pPr>
            <a:r>
              <a:rPr lang="en-US" dirty="0" smtClean="0"/>
              <a:t>Derived primitives are patterns -&gt; validation consists of </a:t>
            </a:r>
            <a:r>
              <a:rPr lang="en-US" dirty="0" err="1" smtClean="0"/>
              <a:t>regexp</a:t>
            </a:r>
            <a:r>
              <a:rPr lang="en-US" dirty="0" smtClean="0"/>
              <a:t> matching</a:t>
            </a:r>
          </a:p>
          <a:p>
            <a:pPr marL="171450" indent="-171450">
              <a:buFontTx/>
              <a:buChar char="-"/>
            </a:pPr>
            <a:r>
              <a:rPr lang="en-US" dirty="0" smtClean="0"/>
              <a:t>Constrained types are</a:t>
            </a:r>
            <a:r>
              <a:rPr lang="en-US" baseline="0" dirty="0" smtClean="0"/>
              <a:t> defined using invariants (OCL, </a:t>
            </a:r>
            <a:r>
              <a:rPr lang="en-US" baseline="0" dirty="0" err="1" smtClean="0"/>
              <a:t>Xpath</a:t>
            </a:r>
            <a:r>
              <a:rPr lang="en-US" baseline="0" dirty="0" smtClean="0"/>
              <a:t>, prose) -&gt; validation using </a:t>
            </a:r>
            <a:r>
              <a:rPr lang="en-US" baseline="0" dirty="0" err="1" smtClean="0"/>
              <a:t>schematron</a:t>
            </a:r>
            <a:r>
              <a:rPr lang="en-US" baseline="0" dirty="0" smtClean="0"/>
              <a:t>, code</a:t>
            </a:r>
          </a:p>
          <a:p>
            <a:pPr marL="171450" indent="-171450">
              <a:buFontTx/>
              <a:buChar char="-"/>
            </a:pPr>
            <a:r>
              <a:rPr lang="en-US" dirty="0" smtClean="0"/>
              <a:t>Narrative ONLY used in Resources</a:t>
            </a:r>
          </a:p>
          <a:p>
            <a:pPr marL="171450" indent="-171450">
              <a:buFontTx/>
              <a:buChar char="-"/>
            </a:pPr>
            <a:r>
              <a:rPr lang="en-US" dirty="0" smtClean="0"/>
              <a:t>Resources can use both (derived) primitives and composite data types in its definitions</a:t>
            </a:r>
          </a:p>
          <a:p>
            <a:pPr marL="171450" indent="-171450">
              <a:buFontTx/>
              <a:buChar char="-"/>
            </a:pPr>
            <a:r>
              <a:rPr lang="en-US" dirty="0" smtClean="0"/>
              <a:t>Infrastructural types need special</a:t>
            </a:r>
            <a:r>
              <a:rPr lang="en-US" baseline="0" dirty="0" smtClean="0"/>
              <a:t> handling, not general-purpose types</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53</a:t>
            </a:fld>
            <a:endParaRPr lang="en-US"/>
          </a:p>
        </p:txBody>
      </p:sp>
    </p:spTree>
    <p:extLst>
      <p:ext uri="{BB962C8B-B14F-4D97-AF65-F5344CB8AC3E}">
        <p14:creationId xmlns="" xmlns:p14="http://schemas.microsoft.com/office/powerpoint/2010/main" val="18804093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The</a:t>
            </a:r>
            <a:r>
              <a:rPr lang="en-US" baseline="0" dirty="0" smtClean="0"/>
              <a:t> lexical rendering for these primitives in Xml is the same as in JSON (maybe this should go in the serialization section)</a:t>
            </a:r>
          </a:p>
          <a:p>
            <a:pPr marL="171450" indent="-171450">
              <a:buFontTx/>
              <a:buChar char="-"/>
            </a:pPr>
            <a:r>
              <a:rPr lang="en-US" baseline="0" dirty="0" smtClean="0"/>
              <a:t>Expressing the allowed values in terms of XSD primitives brings in more variability then we would like. E.g. “0” and “1” are valid for </a:t>
            </a:r>
            <a:r>
              <a:rPr lang="en-US" baseline="0" dirty="0" err="1" smtClean="0"/>
              <a:t>xs:boolean</a:t>
            </a:r>
            <a:r>
              <a:rPr lang="en-US" baseline="0" dirty="0" smtClean="0"/>
              <a:t>.  “+000004”, “4”, “+4” are all valid decimals.</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54</a:t>
            </a:fld>
            <a:endParaRPr lang="en-US"/>
          </a:p>
        </p:txBody>
      </p:sp>
    </p:spTree>
    <p:extLst>
      <p:ext uri="{BB962C8B-B14F-4D97-AF65-F5344CB8AC3E}">
        <p14:creationId xmlns="" xmlns:p14="http://schemas.microsoft.com/office/powerpoint/2010/main" val="15528530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Search on timestamps (lower, upper</a:t>
            </a:r>
            <a:r>
              <a:rPr lang="en-US" baseline="0" dirty="0" smtClean="0"/>
              <a:t> bound), converting to </a:t>
            </a:r>
            <a:r>
              <a:rPr lang="en-US" baseline="0" dirty="0" err="1" smtClean="0"/>
              <a:t>zulu</a:t>
            </a:r>
            <a:r>
              <a:rPr lang="en-US" baseline="0" dirty="0" smtClean="0"/>
              <a:t>, user-</a:t>
            </a:r>
            <a:r>
              <a:rPr lang="en-US" baseline="0" dirty="0" err="1" smtClean="0"/>
              <a:t>timezone</a:t>
            </a:r>
            <a:r>
              <a:rPr lang="en-US" baseline="0" dirty="0" smtClean="0"/>
              <a:t>, sorting of times etc.</a:t>
            </a:r>
          </a:p>
          <a:p>
            <a:r>
              <a:rPr lang="en-US" baseline="0" dirty="0" smtClean="0"/>
              <a:t>* Old-school types built on classis logic and math from the Greek, we have new stuff too…types based on </a:t>
            </a:r>
            <a:r>
              <a:rPr lang="en-US" baseline="0" dirty="0" err="1" smtClean="0"/>
              <a:t>urls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55</a:t>
            </a:fld>
            <a:endParaRPr lang="en-US"/>
          </a:p>
        </p:txBody>
      </p:sp>
    </p:spTree>
    <p:extLst>
      <p:ext uri="{BB962C8B-B14F-4D97-AF65-F5344CB8AC3E}">
        <p14:creationId xmlns="" xmlns:p14="http://schemas.microsoft.com/office/powerpoint/2010/main" val="25168649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Search on timestamps (lower, upper</a:t>
            </a:r>
            <a:r>
              <a:rPr lang="en-US" baseline="0" dirty="0" smtClean="0"/>
              <a:t> bound), converting to </a:t>
            </a:r>
            <a:r>
              <a:rPr lang="en-US" baseline="0" dirty="0" err="1" smtClean="0"/>
              <a:t>zulu</a:t>
            </a:r>
            <a:r>
              <a:rPr lang="en-US" baseline="0" dirty="0" smtClean="0"/>
              <a:t>, user-</a:t>
            </a:r>
            <a:r>
              <a:rPr lang="en-US" baseline="0" dirty="0" err="1" smtClean="0"/>
              <a:t>timezone</a:t>
            </a:r>
            <a:r>
              <a:rPr lang="en-US" baseline="0" dirty="0" smtClean="0"/>
              <a:t>, sorting of times etc.</a:t>
            </a:r>
          </a:p>
          <a:p>
            <a:r>
              <a:rPr lang="en-US" baseline="0" dirty="0" smtClean="0"/>
              <a:t>* Old-school types built on classis logic and math from the Greek, we have new stuff too…types based on </a:t>
            </a:r>
            <a:r>
              <a:rPr lang="en-US" baseline="0" dirty="0" err="1" smtClean="0"/>
              <a:t>urls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56</a:t>
            </a:fld>
            <a:endParaRPr lang="en-US"/>
          </a:p>
        </p:txBody>
      </p:sp>
    </p:spTree>
    <p:extLst>
      <p:ext uri="{BB962C8B-B14F-4D97-AF65-F5344CB8AC3E}">
        <p14:creationId xmlns="" xmlns:p14="http://schemas.microsoft.com/office/powerpoint/2010/main" val="25168649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dirty="0" smtClean="0"/>
              <a:t>The content</a:t>
            </a:r>
            <a:r>
              <a:rPr lang="en-US" baseline="0" dirty="0" smtClean="0"/>
              <a:t> of a primitive is not rendered in XML as a text node but as an attribute</a:t>
            </a:r>
          </a:p>
          <a:p>
            <a:pPr marL="171428" indent="-171428">
              <a:buFont typeface="Arial" charset="0"/>
              <a:buChar char="•"/>
            </a:pPr>
            <a:r>
              <a:rPr lang="en-US" baseline="0" dirty="0" smtClean="0"/>
              <a:t>Notice how the “system” of a code is now a </a:t>
            </a:r>
            <a:r>
              <a:rPr lang="en-US" baseline="0" dirty="0" err="1" smtClean="0"/>
              <a:t>uri</a:t>
            </a:r>
            <a:r>
              <a:rPr lang="en-US" baseline="0" dirty="0" smtClean="0"/>
              <a:t>, so unlike in v3 an OID is now ALSO a </a:t>
            </a:r>
            <a:r>
              <a:rPr lang="en-US" baseline="0" dirty="0" err="1" smtClean="0"/>
              <a:t>uri</a:t>
            </a:r>
            <a:r>
              <a:rPr lang="en-US" baseline="0" dirty="0" smtClean="0"/>
              <a:t> (urn:oid:1.2.3.4.5)</a:t>
            </a:r>
          </a:p>
          <a:p>
            <a:pPr marL="171428" indent="-171428">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57</a:t>
            </a:fld>
            <a:endParaRPr lang="en-US"/>
          </a:p>
        </p:txBody>
      </p:sp>
    </p:spTree>
    <p:extLst>
      <p:ext uri="{BB962C8B-B14F-4D97-AF65-F5344CB8AC3E}">
        <p14:creationId xmlns="" xmlns:p14="http://schemas.microsoft.com/office/powerpoint/2010/main" val="2985099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Data types use both primitives and other data types.</a:t>
            </a:r>
          </a:p>
          <a:p>
            <a:pPr marL="171450" indent="-171450">
              <a:buFont typeface="Arial" charset="0"/>
              <a:buChar char="•"/>
            </a:pPr>
            <a:r>
              <a:rPr lang="en-US" dirty="0" smtClean="0"/>
              <a:t>Some data types use attributes with cardinality &gt; 1</a:t>
            </a:r>
          </a:p>
          <a:p>
            <a:pPr marL="171450" indent="-171450">
              <a:buFont typeface="Arial" charset="0"/>
              <a:buChar char="•"/>
            </a:pPr>
            <a:r>
              <a:rPr lang="en-US" sz="1200" dirty="0" smtClean="0">
                <a:solidFill>
                  <a:schemeClr val="tx1"/>
                </a:solidFill>
                <a:latin typeface="Arial" charset="0"/>
              </a:rPr>
              <a:t>Quantity</a:t>
            </a:r>
            <a:r>
              <a:rPr lang="en-US" sz="1200" baseline="0" dirty="0" smtClean="0">
                <a:solidFill>
                  <a:schemeClr val="tx1"/>
                </a:solidFill>
                <a:latin typeface="Arial" charset="0"/>
              </a:rPr>
              <a:t> has constrained variations</a:t>
            </a:r>
            <a:r>
              <a:rPr lang="en-US" sz="1200" dirty="0" smtClean="0">
                <a:solidFill>
                  <a:schemeClr val="tx1"/>
                </a:solidFill>
                <a:latin typeface="Arial" charset="0"/>
              </a:rPr>
              <a:t> Distance, Count, Duration, Money. </a:t>
            </a:r>
            <a:r>
              <a:rPr lang="en-US" sz="1200" baseline="0" dirty="0" smtClean="0">
                <a:solidFill>
                  <a:schemeClr val="tx1"/>
                </a:solidFill>
                <a:latin typeface="Arial" charset="0"/>
              </a:rPr>
              <a:t> They introduce constraints on useable units, but do not add attributes, so not shown here.</a:t>
            </a:r>
            <a:endParaRPr lang="en-US" dirty="0" smtClean="0"/>
          </a:p>
          <a:p>
            <a:pPr marL="171450" indent="-171450">
              <a:buFontTx/>
              <a:buChar char="-"/>
            </a:pPr>
            <a:r>
              <a:rPr lang="en-US" dirty="0" smtClean="0"/>
              <a:t>Note that </a:t>
            </a:r>
            <a:r>
              <a:rPr lang="en-US" dirty="0" err="1" smtClean="0"/>
              <a:t>HumanId.assigner</a:t>
            </a:r>
            <a:r>
              <a:rPr lang="en-US" dirty="0" smtClean="0"/>
              <a:t> refers to a Resource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58</a:t>
            </a:fld>
            <a:endParaRPr lang="en-US"/>
          </a:p>
        </p:txBody>
      </p:sp>
    </p:spTree>
    <p:extLst>
      <p:ext uri="{BB962C8B-B14F-4D97-AF65-F5344CB8AC3E}">
        <p14:creationId xmlns="" xmlns:p14="http://schemas.microsoft.com/office/powerpoint/2010/main" val="8576988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 value[x] means: </a:t>
            </a:r>
            <a:r>
              <a:rPr lang="en-US" dirty="0" smtClean="0"/>
              <a:t>An element with a name that starts with “value”. The [x] is replaced by the (capitalized) name of the actual data type</a:t>
            </a:r>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59</a:t>
            </a:fld>
            <a:endParaRPr lang="en-US"/>
          </a:p>
        </p:txBody>
      </p:sp>
    </p:spTree>
    <p:extLst>
      <p:ext uri="{BB962C8B-B14F-4D97-AF65-F5344CB8AC3E}">
        <p14:creationId xmlns="" xmlns:p14="http://schemas.microsoft.com/office/powerpoint/2010/main" val="4980182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baseline="0" dirty="0" smtClean="0"/>
              <a:t>Examples is from </a:t>
            </a:r>
            <a:r>
              <a:rPr lang="nl-NL" dirty="0" smtClean="0">
                <a:hlinkClick r:id="rId3"/>
              </a:rPr>
              <a:t>http://www.hl7.org/implement/standards/fhir/observation.htm</a:t>
            </a:r>
            <a:endParaRPr lang="nl-NL" dirty="0" smtClean="0"/>
          </a:p>
          <a:p>
            <a:pPr marL="171428" indent="-171428">
              <a:buFont typeface="Arial" charset="0"/>
              <a:buChar char="•"/>
            </a:pPr>
            <a:r>
              <a:rPr lang="en-US" dirty="0" smtClean="0"/>
              <a:t>Bindings</a:t>
            </a:r>
            <a:r>
              <a:rPr lang="en-US" baseline="0" dirty="0" smtClean="0"/>
              <a:t> can be Incomplete (HL7 defines some codes for it, but you can add your own), Fixed (HL7 defines the only codes that are allowed) and Example (no specific codes defined, but some are given to give you an idea of what goes in the element)</a:t>
            </a:r>
            <a:endParaRPr lang="nl-NL" dirty="0" smtClean="0"/>
          </a:p>
          <a:p>
            <a:pPr marL="171428" indent="-171428">
              <a:buFont typeface="Arial" charset="0"/>
              <a:buChar char="•"/>
            </a:pP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60</a:t>
            </a:fld>
            <a:endParaRPr lang="en-US"/>
          </a:p>
        </p:txBody>
      </p:sp>
    </p:spTree>
    <p:extLst>
      <p:ext uri="{BB962C8B-B14F-4D97-AF65-F5344CB8AC3E}">
        <p14:creationId xmlns="" xmlns:p14="http://schemas.microsoft.com/office/powerpoint/2010/main" val="26394008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baseline="0" dirty="0" smtClean="0"/>
              <a:t>Examples is from </a:t>
            </a:r>
            <a:r>
              <a:rPr lang="nl-NL" dirty="0" smtClean="0">
                <a:hlinkClick r:id="rId3"/>
              </a:rPr>
              <a:t>http://www.hl7.org/implement/standards/fhir/observation.htm</a:t>
            </a:r>
            <a:endParaRPr lang="nl-NL" dirty="0" smtClean="0"/>
          </a:p>
          <a:p>
            <a:pPr marL="171428" indent="-171428">
              <a:buFont typeface="Arial" charset="0"/>
              <a:buChar char="•"/>
            </a:pPr>
            <a:r>
              <a:rPr lang="en-US" dirty="0" smtClean="0"/>
              <a:t>Bindings</a:t>
            </a:r>
            <a:r>
              <a:rPr lang="en-US" baseline="0" dirty="0" smtClean="0"/>
              <a:t> can be Incomplete (HL7 defines some codes for it, but you can add your own), Fixed (HL7 defines the only codes that are allowed) and Example (no specific codes defined, but some are given to give you an idea of what goes in the element)</a:t>
            </a:r>
            <a:endParaRPr lang="nl-NL" dirty="0" smtClean="0"/>
          </a:p>
          <a:p>
            <a:pPr marL="171428" indent="-171428">
              <a:buFont typeface="Arial" charset="0"/>
              <a:buChar char="•"/>
            </a:pP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61</a:t>
            </a:fld>
            <a:endParaRPr lang="en-US"/>
          </a:p>
        </p:txBody>
      </p:sp>
    </p:spTree>
    <p:extLst>
      <p:ext uri="{BB962C8B-B14F-4D97-AF65-F5344CB8AC3E}">
        <p14:creationId xmlns="" xmlns:p14="http://schemas.microsoft.com/office/powerpoint/2010/main" val="2639400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a:t>
            </a:fld>
            <a:endParaRPr lang="en-US" dirty="0"/>
          </a:p>
        </p:txBody>
      </p:sp>
    </p:spTree>
    <p:extLst>
      <p:ext uri="{BB962C8B-B14F-4D97-AF65-F5344CB8AC3E}">
        <p14:creationId xmlns="" xmlns:p14="http://schemas.microsoft.com/office/powerpoint/2010/main" val="21385087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pitchFamily="34" charset="0"/>
              <a:buChar char="•"/>
            </a:pPr>
            <a:r>
              <a:rPr lang="en-US" dirty="0" smtClean="0"/>
              <a:t>Bindings</a:t>
            </a:r>
            <a:r>
              <a:rPr lang="en-US" baseline="0" dirty="0" smtClean="0"/>
              <a:t> use </a:t>
            </a:r>
            <a:r>
              <a:rPr lang="en-US" baseline="0" dirty="0" err="1" smtClean="0"/>
              <a:t>ValueSets</a:t>
            </a:r>
            <a:r>
              <a:rPr lang="en-US" baseline="0" dirty="0" smtClean="0"/>
              <a:t> to define what codes are allowed.</a:t>
            </a:r>
          </a:p>
          <a:p>
            <a:pPr marL="171428" indent="-171428">
              <a:buFont typeface="Arial" pitchFamily="34" charset="0"/>
              <a:buChar char="•"/>
            </a:pPr>
            <a:r>
              <a:rPr lang="en-US" baseline="0" dirty="0" err="1" smtClean="0"/>
              <a:t>Patient.administrativeGender</a:t>
            </a:r>
            <a:r>
              <a:rPr lang="en-US" baseline="0" dirty="0" smtClean="0"/>
              <a:t> has a binding using the </a:t>
            </a:r>
            <a:r>
              <a:rPr lang="en-US" b="1" baseline="0" dirty="0" err="1" smtClean="0"/>
              <a:t>valueset</a:t>
            </a:r>
            <a:r>
              <a:rPr lang="en-US" baseline="0" dirty="0" smtClean="0"/>
              <a:t> “http://hl7.org/</a:t>
            </a:r>
            <a:r>
              <a:rPr lang="en-US" baseline="0" dirty="0" err="1" smtClean="0"/>
              <a:t>fhir</a:t>
            </a:r>
            <a:r>
              <a:rPr lang="en-US" baseline="0" dirty="0" smtClean="0"/>
              <a:t>/</a:t>
            </a:r>
            <a:r>
              <a:rPr lang="en-US" baseline="0" dirty="0" err="1" smtClean="0"/>
              <a:t>vs</a:t>
            </a:r>
            <a:r>
              <a:rPr lang="en-US" baseline="0" dirty="0" smtClean="0"/>
              <a:t>/administrative-gender”</a:t>
            </a:r>
          </a:p>
          <a:p>
            <a:pPr marL="171428" indent="-171428">
              <a:buFont typeface="Arial" pitchFamily="34" charset="0"/>
              <a:buChar char="•"/>
            </a:pPr>
            <a:r>
              <a:rPr lang="en-US" baseline="0" dirty="0" smtClean="0"/>
              <a:t>This </a:t>
            </a:r>
            <a:r>
              <a:rPr lang="en-US" baseline="0" dirty="0" err="1" smtClean="0"/>
              <a:t>valueset</a:t>
            </a:r>
            <a:r>
              <a:rPr lang="en-US" baseline="0" dirty="0" smtClean="0"/>
              <a:t> includes codes from two </a:t>
            </a:r>
            <a:r>
              <a:rPr lang="en-US" b="1" baseline="0" dirty="0" smtClean="0"/>
              <a:t>code systems</a:t>
            </a:r>
            <a:r>
              <a:rPr lang="en-US" b="0" baseline="0" dirty="0" smtClean="0"/>
              <a:t> http://hl7.org/fhir/v3/AdministrativeGender and http://hl7.org/fhir/v3/NullFlavor</a:t>
            </a:r>
          </a:p>
          <a:p>
            <a:pPr marL="171428" indent="-171428">
              <a:buFont typeface="Arial" pitchFamily="34" charset="0"/>
              <a:buChar char="•"/>
            </a:pPr>
            <a:r>
              <a:rPr lang="en-US" b="0" baseline="0" dirty="0" smtClean="0"/>
              <a:t>So yes, FHIR reused code systems from v3 (and v2), and has some defined specifically for FHIR.</a:t>
            </a:r>
            <a:endParaRPr lang="nl-NL" b="1"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62</a:t>
            </a:fld>
            <a:endParaRPr lang="en-US"/>
          </a:p>
        </p:txBody>
      </p:sp>
    </p:spTree>
    <p:extLst>
      <p:ext uri="{BB962C8B-B14F-4D97-AF65-F5344CB8AC3E}">
        <p14:creationId xmlns="" xmlns:p14="http://schemas.microsoft.com/office/powerpoint/2010/main" val="3268981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63</a:t>
            </a:fld>
            <a:endParaRPr lang="en-US"/>
          </a:p>
        </p:txBody>
      </p:sp>
    </p:spTree>
    <p:extLst>
      <p:ext uri="{BB962C8B-B14F-4D97-AF65-F5344CB8AC3E}">
        <p14:creationId xmlns="" xmlns:p14="http://schemas.microsoft.com/office/powerpoint/2010/main" val="34372238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T</a:t>
            </a:r>
            <a:r>
              <a:rPr lang="en-US" baseline="0" dirty="0" smtClean="0"/>
              <a:t>he element “identifier” is of type Identifier</a:t>
            </a:r>
          </a:p>
          <a:p>
            <a:pPr marL="171450" indent="-171450">
              <a:buFont typeface="Arial" charset="0"/>
              <a:buChar char="•"/>
            </a:pPr>
            <a:r>
              <a:rPr lang="en-US" dirty="0" smtClean="0"/>
              <a:t>The</a:t>
            </a:r>
            <a:r>
              <a:rPr lang="en-US" baseline="0" dirty="0" smtClean="0"/>
              <a:t> element “telecom” repeats, there is no notion of a “list” in Xml.</a:t>
            </a:r>
          </a:p>
          <a:p>
            <a:pPr marL="171450" indent="-171450">
              <a:buFont typeface="Arial" charset="0"/>
              <a:buChar char="•"/>
            </a:pPr>
            <a:r>
              <a:rPr lang="en-US" b="1" baseline="0" dirty="0" smtClean="0"/>
              <a:t>Empty elements are left out</a:t>
            </a:r>
            <a:endParaRPr lang="en-US" b="1"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65</a:t>
            </a:fld>
            <a:endParaRPr lang="en-US"/>
          </a:p>
        </p:txBody>
      </p:sp>
    </p:spTree>
    <p:extLst>
      <p:ext uri="{BB962C8B-B14F-4D97-AF65-F5344CB8AC3E}">
        <p14:creationId xmlns="" xmlns:p14="http://schemas.microsoft.com/office/powerpoint/2010/main" val="12393990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pitchFamily="34" charset="0"/>
              <a:buChar char="•"/>
            </a:pPr>
            <a:r>
              <a:rPr lang="en-US" baseline="0" dirty="0" smtClean="0"/>
              <a:t>There are references that can reference more than one type of resource!  In this example: Resource(Patient | Group | Device)</a:t>
            </a:r>
          </a:p>
          <a:p>
            <a:pPr marL="171428" indent="-171428">
              <a:buFont typeface="Arial" pitchFamily="34" charset="0"/>
              <a:buChar char="•"/>
            </a:pPr>
            <a:r>
              <a:rPr lang="en-US" baseline="0" dirty="0" smtClean="0"/>
              <a:t>The reference has a “type” element to indicate the kind of Resource that is referenced</a:t>
            </a:r>
          </a:p>
          <a:p>
            <a:pPr marL="171428" indent="-171428">
              <a:buFont typeface="Arial" charset="0"/>
              <a:buChar char="•"/>
            </a:pPr>
            <a:r>
              <a:rPr lang="en-US" dirty="0" smtClean="0"/>
              <a:t>References may be: Relative</a:t>
            </a:r>
            <a:r>
              <a:rPr lang="en-US" baseline="0" dirty="0" smtClean="0"/>
              <a:t> (on the same server), a</a:t>
            </a:r>
            <a:r>
              <a:rPr lang="en-US" dirty="0" smtClean="0"/>
              <a:t>bsolute URL (somewhere</a:t>
            </a:r>
            <a:r>
              <a:rPr lang="en-US" baseline="0" dirty="0" smtClean="0"/>
              <a:t> external) and internal (not treated here)</a:t>
            </a:r>
          </a:p>
          <a:p>
            <a:pPr marL="171428" indent="-171428">
              <a:buFont typeface="Arial" charset="0"/>
              <a:buChar char="•"/>
            </a:pPr>
            <a:endParaRPr lang="en-US" dirty="0" smtClean="0"/>
          </a:p>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66</a:t>
            </a:fld>
            <a:endParaRPr lang="en-US"/>
          </a:p>
        </p:txBody>
      </p:sp>
    </p:spTree>
    <p:extLst>
      <p:ext uri="{BB962C8B-B14F-4D97-AF65-F5344CB8AC3E}">
        <p14:creationId xmlns="" xmlns:p14="http://schemas.microsoft.com/office/powerpoint/2010/main" val="30034538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“Every resource SHALL include a human readable narrative”</a:t>
            </a: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69</a:t>
            </a:fld>
            <a:endParaRPr lang="en-US"/>
          </a:p>
        </p:txBody>
      </p:sp>
    </p:spTree>
    <p:extLst>
      <p:ext uri="{BB962C8B-B14F-4D97-AF65-F5344CB8AC3E}">
        <p14:creationId xmlns="" xmlns:p14="http://schemas.microsoft.com/office/powerpoint/2010/main" val="7677886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Tx/>
              <a:buChar char="-"/>
            </a:pPr>
            <a:r>
              <a:rPr lang="en-US" dirty="0" smtClean="0"/>
              <a:t>Only the Resources are user-definable, other types are “built-in”</a:t>
            </a:r>
          </a:p>
          <a:p>
            <a:pPr marL="171428" indent="-171428">
              <a:buFontTx/>
              <a:buChar char="-"/>
            </a:pPr>
            <a:r>
              <a:rPr lang="en-US" dirty="0" smtClean="0"/>
              <a:t>Derived primitives are patterns -&gt; validation consists of </a:t>
            </a:r>
            <a:r>
              <a:rPr lang="en-US" dirty="0" err="1" smtClean="0"/>
              <a:t>regexp</a:t>
            </a:r>
            <a:r>
              <a:rPr lang="en-US" dirty="0" smtClean="0"/>
              <a:t> matching</a:t>
            </a:r>
          </a:p>
          <a:p>
            <a:pPr marL="171428" indent="-171428">
              <a:buFontTx/>
              <a:buChar char="-"/>
            </a:pPr>
            <a:r>
              <a:rPr lang="en-US" dirty="0" smtClean="0"/>
              <a:t>Constrained types are</a:t>
            </a:r>
            <a:r>
              <a:rPr lang="en-US" baseline="0" dirty="0" smtClean="0"/>
              <a:t> defined using invariants (OCL, </a:t>
            </a:r>
            <a:r>
              <a:rPr lang="en-US" baseline="0" dirty="0" err="1" smtClean="0"/>
              <a:t>Xpath</a:t>
            </a:r>
            <a:r>
              <a:rPr lang="en-US" baseline="0" dirty="0" smtClean="0"/>
              <a:t>, prose) -&gt; validation using </a:t>
            </a:r>
            <a:r>
              <a:rPr lang="en-US" baseline="0" dirty="0" err="1" smtClean="0"/>
              <a:t>schematron</a:t>
            </a:r>
            <a:r>
              <a:rPr lang="en-US" baseline="0" dirty="0" smtClean="0"/>
              <a:t>, code</a:t>
            </a:r>
          </a:p>
          <a:p>
            <a:pPr marL="171428" indent="-171428">
              <a:buFontTx/>
              <a:buChar char="-"/>
            </a:pPr>
            <a:r>
              <a:rPr lang="en-US" dirty="0" smtClean="0"/>
              <a:t>Narrative is ONLY used in Resources</a:t>
            </a:r>
          </a:p>
          <a:p>
            <a:pPr marL="171428" indent="-171428">
              <a:buFontTx/>
              <a:buChar char="-"/>
            </a:pPr>
            <a:r>
              <a:rPr lang="en-US" dirty="0" smtClean="0"/>
              <a:t>Resources can use both (derived) primitives and composite data types in its definitions</a:t>
            </a:r>
          </a:p>
          <a:p>
            <a:pPr marL="171428" indent="-171428">
              <a:buFontTx/>
              <a:buChar char="-"/>
            </a:pPr>
            <a:r>
              <a:rPr lang="en-US" dirty="0" smtClean="0"/>
              <a:t>Infrastructural types need special</a:t>
            </a:r>
            <a:r>
              <a:rPr lang="en-US" baseline="0" dirty="0" smtClean="0"/>
              <a:t> handling, not general-purpose types</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70</a:t>
            </a:fld>
            <a:endParaRPr lang="en-US"/>
          </a:p>
        </p:txBody>
      </p:sp>
    </p:spTree>
    <p:extLst>
      <p:ext uri="{BB962C8B-B14F-4D97-AF65-F5344CB8AC3E}">
        <p14:creationId xmlns="" xmlns:p14="http://schemas.microsoft.com/office/powerpoint/2010/main" val="18804093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72</a:t>
            </a:fld>
            <a:endParaRPr lang="en-US"/>
          </a:p>
        </p:txBody>
      </p:sp>
    </p:spTree>
    <p:extLst>
      <p:ext uri="{BB962C8B-B14F-4D97-AF65-F5344CB8AC3E}">
        <p14:creationId xmlns="" xmlns:p14="http://schemas.microsoft.com/office/powerpoint/2010/main" val="1662962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of</a:t>
            </a:r>
            <a:r>
              <a:rPr lang="en-US" baseline="0" dirty="0" smtClean="0"/>
              <a:t> Kin = contact</a:t>
            </a:r>
            <a:endParaRPr lang="en-US" dirty="0" smtClean="0"/>
          </a:p>
          <a:p>
            <a:r>
              <a:rPr lang="en-US" dirty="0" smtClean="0"/>
              <a:t>Physician = contained resource</a:t>
            </a:r>
          </a:p>
        </p:txBody>
      </p:sp>
      <p:sp>
        <p:nvSpPr>
          <p:cNvPr id="4" name="Slide Number Placeholder 3"/>
          <p:cNvSpPr>
            <a:spLocks noGrp="1"/>
          </p:cNvSpPr>
          <p:nvPr>
            <p:ph type="sldNum" sz="quarter" idx="10"/>
          </p:nvPr>
        </p:nvSpPr>
        <p:spPr/>
        <p:txBody>
          <a:bodyPr/>
          <a:lstStyle/>
          <a:p>
            <a:fld id="{E592D5FE-85CA-40E6-8273-48A5F35DE016}" type="slidenum">
              <a:rPr lang="en-US" smtClean="0"/>
              <a:pPr/>
              <a:t>73</a:t>
            </a:fld>
            <a:endParaRPr lang="en-US"/>
          </a:p>
        </p:txBody>
      </p:sp>
    </p:spTree>
    <p:extLst>
      <p:ext uri="{BB962C8B-B14F-4D97-AF65-F5344CB8AC3E}">
        <p14:creationId xmlns="" xmlns:p14="http://schemas.microsoft.com/office/powerpoint/2010/main" val="2446116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Most</a:t>
            </a:r>
            <a:r>
              <a:rPr lang="en-US" baseline="0" dirty="0" smtClean="0"/>
              <a:t> useful thing you learned?  What you need to watch out for in your implementation?  What you want to investigate further?</a:t>
            </a:r>
            <a:endParaRPr lang="en-CA"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74</a:t>
            </a:fld>
            <a:endParaRPr lang="en-US"/>
          </a:p>
        </p:txBody>
      </p:sp>
    </p:spTree>
    <p:extLst>
      <p:ext uri="{BB962C8B-B14F-4D97-AF65-F5344CB8AC3E}">
        <p14:creationId xmlns="" xmlns:p14="http://schemas.microsoft.com/office/powerpoint/2010/main" val="22854449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smtClean="0"/>
              <a:t>You can retrieve any person using a GET on the person’s id, which is just an </a:t>
            </a:r>
            <a:r>
              <a:rPr lang="en-US" dirty="0" err="1" smtClean="0"/>
              <a:t>url</a:t>
            </a:r>
            <a:r>
              <a:rPr lang="en-US" baseline="0" dirty="0" smtClean="0"/>
              <a:t> on the server: /</a:t>
            </a:r>
            <a:r>
              <a:rPr lang="en-US" baseline="0" dirty="0" err="1" smtClean="0"/>
              <a:t>fhir</a:t>
            </a:r>
            <a:r>
              <a:rPr lang="en-US" baseline="0" dirty="0" smtClean="0"/>
              <a:t>/person/@&lt;id&gt;</a:t>
            </a:r>
          </a:p>
          <a:p>
            <a:pPr marL="171450" indent="-171450">
              <a:buFont typeface="Arial" pitchFamily="34" charset="0"/>
              <a:buChar char="•"/>
            </a:pPr>
            <a:r>
              <a:rPr lang="en-US" baseline="0" dirty="0" smtClean="0"/>
              <a:t>We have our own MIME-type: “text/</a:t>
            </a:r>
            <a:r>
              <a:rPr lang="en-US" baseline="0" dirty="0" err="1" smtClean="0"/>
              <a:t>xml+fhir</a:t>
            </a:r>
            <a:r>
              <a:rPr lang="en-US" baseline="0" dirty="0" smtClean="0"/>
              <a:t>”</a:t>
            </a:r>
          </a:p>
          <a:p>
            <a:pPr marL="171450" indent="-171450">
              <a:buFont typeface="Arial" pitchFamily="34" charset="0"/>
              <a:buChar char="•"/>
            </a:pPr>
            <a:r>
              <a:rPr lang="en-US" baseline="0" dirty="0" smtClean="0"/>
              <a:t>Note that FHIR always uses UTF-8. Since this is not the default for HTTP, the server explicitly mentions this</a:t>
            </a:r>
          </a:p>
          <a:p>
            <a:pPr marL="171450" indent="-171450">
              <a:buFont typeface="Arial" pitchFamily="34" charset="0"/>
              <a:buChar char="•"/>
            </a:pPr>
            <a:r>
              <a:rPr lang="en-US" baseline="0" dirty="0" smtClean="0"/>
              <a:t>But should mean the xml encoding mentions “utf-8” and that the payload is really encoded in utf-8</a:t>
            </a:r>
          </a:p>
          <a:p>
            <a:pPr marL="171450" indent="-171450">
              <a:buFont typeface="Arial" pitchFamily="34" charset="0"/>
              <a:buChar char="•"/>
            </a:pPr>
            <a:r>
              <a:rPr lang="en-US" baseline="0" dirty="0" smtClean="0"/>
              <a:t>There can be a Byte Order Mark, but hopefully your framework handles all that ;-)</a:t>
            </a:r>
          </a:p>
          <a:p>
            <a:pPr marL="171450" indent="-171450">
              <a:buFont typeface="Arial" pitchFamily="34" charset="0"/>
              <a:buChar char="•"/>
            </a:pPr>
            <a:r>
              <a:rPr lang="en-US" baseline="0" dirty="0" smtClean="0"/>
              <a:t>The response returns a Content-Location header with a version-specific location….see next slide</a:t>
            </a:r>
          </a:p>
        </p:txBody>
      </p:sp>
      <p:sp>
        <p:nvSpPr>
          <p:cNvPr id="4" name="Slide Number Placeholder 3"/>
          <p:cNvSpPr>
            <a:spLocks noGrp="1"/>
          </p:cNvSpPr>
          <p:nvPr>
            <p:ph type="sldNum" sz="quarter" idx="10"/>
          </p:nvPr>
        </p:nvSpPr>
        <p:spPr/>
        <p:txBody>
          <a:bodyPr/>
          <a:lstStyle/>
          <a:p>
            <a:fld id="{E592D5FE-85CA-40E6-8273-48A5F35DE016}" type="slidenum">
              <a:rPr lang="en-US" smtClean="0"/>
              <a:pPr/>
              <a:t>79</a:t>
            </a:fld>
            <a:endParaRPr lang="en-US"/>
          </a:p>
        </p:txBody>
      </p:sp>
    </p:spTree>
    <p:extLst>
      <p:ext uri="{BB962C8B-B14F-4D97-AF65-F5344CB8AC3E}">
        <p14:creationId xmlns="" xmlns:p14="http://schemas.microsoft.com/office/powerpoint/2010/main" val="3018187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anyone flying out early?</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a:t>
            </a:fld>
            <a:endParaRPr lang="en-US" dirty="0"/>
          </a:p>
        </p:txBody>
      </p:sp>
    </p:spTree>
    <p:extLst>
      <p:ext uri="{BB962C8B-B14F-4D97-AF65-F5344CB8AC3E}">
        <p14:creationId xmlns="" xmlns:p14="http://schemas.microsoft.com/office/powerpoint/2010/main" val="2130457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r>
              <a:rPr lang="en-US" dirty="0" smtClean="0"/>
              <a:t>This is not only the URL you use to retrieve the resource, it’s also its id.</a:t>
            </a:r>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r>
              <a:rPr lang="en-US" dirty="0" smtClean="0"/>
              <a:t>All URLs in FHIR are</a:t>
            </a:r>
            <a:r>
              <a:rPr lang="en-US" baseline="0" dirty="0" smtClean="0"/>
              <a:t> case-sensitive (and so is the id)</a:t>
            </a:r>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r>
              <a:rPr lang="en-US" baseline="0" dirty="0" smtClean="0"/>
              <a:t>It is *metadata*, you won’t find this in the Resource’s definition</a:t>
            </a:r>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endParaRPr lang="en-US" baseline="0" dirty="0" smtClean="0"/>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80</a:t>
            </a:fld>
            <a:endParaRPr lang="en-US"/>
          </a:p>
        </p:txBody>
      </p:sp>
    </p:spTree>
    <p:extLst>
      <p:ext uri="{BB962C8B-B14F-4D97-AF65-F5344CB8AC3E}">
        <p14:creationId xmlns="" xmlns:p14="http://schemas.microsoft.com/office/powerpoint/2010/main" val="23204134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dirty="0" smtClean="0"/>
              <a:t>Resource</a:t>
            </a:r>
            <a:r>
              <a:rPr lang="en-US" baseline="0" dirty="0" smtClean="0"/>
              <a:t> Id’s (=URLs) are infrastructural id’s, they differ from “business” identifier.</a:t>
            </a:r>
          </a:p>
          <a:p>
            <a:pPr marL="171428" indent="-171428">
              <a:buFont typeface="Arial" charset="0"/>
              <a:buChar char="•"/>
            </a:pPr>
            <a:r>
              <a:rPr lang="en-US" baseline="0" dirty="0" smtClean="0"/>
              <a:t>Many Resources also have business identifiers, they are explicitly modeled, like </a:t>
            </a:r>
            <a:r>
              <a:rPr lang="en-US" baseline="0" dirty="0" err="1" smtClean="0"/>
              <a:t>Patient.identifier</a:t>
            </a:r>
            <a:r>
              <a:rPr lang="en-US" baseline="0" dirty="0" smtClean="0"/>
              <a:t> (even more than one identifier possible!)</a:t>
            </a:r>
          </a:p>
          <a:p>
            <a:pPr marL="171428" indent="-171428">
              <a:buFont typeface="Arial" charset="0"/>
              <a:buChar char="•"/>
            </a:pPr>
            <a:r>
              <a:rPr lang="en-US" baseline="0" dirty="0" smtClean="0"/>
              <a:t>Business identifiers are completely separate from technical resource id’s</a:t>
            </a: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82</a:t>
            </a:fld>
            <a:endParaRPr lang="en-US"/>
          </a:p>
        </p:txBody>
      </p:sp>
    </p:spTree>
    <p:extLst>
      <p:ext uri="{BB962C8B-B14F-4D97-AF65-F5344CB8AC3E}">
        <p14:creationId xmlns="" xmlns:p14="http://schemas.microsoft.com/office/powerpoint/2010/main" val="18760417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smtClean="0"/>
              <a:t>You can retrieve any person using a GET on the person’s id, which is just an </a:t>
            </a:r>
            <a:r>
              <a:rPr lang="en-US" dirty="0" err="1" smtClean="0"/>
              <a:t>url</a:t>
            </a:r>
            <a:r>
              <a:rPr lang="en-US" baseline="0" dirty="0" smtClean="0"/>
              <a:t> on the server: /</a:t>
            </a:r>
            <a:r>
              <a:rPr lang="en-US" baseline="0" dirty="0" err="1" smtClean="0"/>
              <a:t>fhir</a:t>
            </a:r>
            <a:r>
              <a:rPr lang="en-US" baseline="0" dirty="0" smtClean="0"/>
              <a:t>/person/@&lt;id&gt;</a:t>
            </a:r>
          </a:p>
          <a:p>
            <a:pPr marL="171450" indent="-171450">
              <a:buFont typeface="Arial" pitchFamily="34" charset="0"/>
              <a:buChar char="•"/>
            </a:pPr>
            <a:r>
              <a:rPr lang="en-US" baseline="0" dirty="0" smtClean="0"/>
              <a:t>We have our own MIME-type: “text/</a:t>
            </a:r>
            <a:r>
              <a:rPr lang="en-US" baseline="0" dirty="0" err="1" smtClean="0"/>
              <a:t>xml+fhir</a:t>
            </a:r>
            <a:r>
              <a:rPr lang="en-US" baseline="0" dirty="0" smtClean="0"/>
              <a:t>”</a:t>
            </a:r>
          </a:p>
          <a:p>
            <a:pPr marL="171450" indent="-171450">
              <a:buFont typeface="Arial" pitchFamily="34" charset="0"/>
              <a:buChar char="•"/>
            </a:pPr>
            <a:r>
              <a:rPr lang="en-US" baseline="0" dirty="0" smtClean="0"/>
              <a:t>Note that FHIR always uses UTF-8. Since this is not the default for HTTP, the server explicitly mentions this</a:t>
            </a:r>
          </a:p>
          <a:p>
            <a:pPr marL="171450" indent="-171450">
              <a:buFont typeface="Arial" pitchFamily="34" charset="0"/>
              <a:buChar char="•"/>
            </a:pPr>
            <a:r>
              <a:rPr lang="en-US" baseline="0" dirty="0" smtClean="0"/>
              <a:t>But should mean the xml encoding mentions “utf-8” and that the payload is really encoded in utf-8</a:t>
            </a:r>
          </a:p>
          <a:p>
            <a:pPr marL="171450" indent="-171450">
              <a:buFont typeface="Arial" pitchFamily="34" charset="0"/>
              <a:buChar char="•"/>
            </a:pPr>
            <a:r>
              <a:rPr lang="en-US" baseline="0" dirty="0" smtClean="0"/>
              <a:t>There can be a Byte Order Mark, but hopefully your framework handles all that ;-)</a:t>
            </a:r>
          </a:p>
          <a:p>
            <a:pPr marL="171450" indent="-171450">
              <a:buFont typeface="Arial" pitchFamily="34" charset="0"/>
              <a:buChar char="•"/>
            </a:pPr>
            <a:r>
              <a:rPr lang="en-US" baseline="0" dirty="0" smtClean="0"/>
              <a:t>The response returns a Content-Location header with a version-specific location….see next slide</a:t>
            </a:r>
          </a:p>
        </p:txBody>
      </p:sp>
      <p:sp>
        <p:nvSpPr>
          <p:cNvPr id="4" name="Slide Number Placeholder 3"/>
          <p:cNvSpPr>
            <a:spLocks noGrp="1"/>
          </p:cNvSpPr>
          <p:nvPr>
            <p:ph type="sldNum" sz="quarter" idx="10"/>
          </p:nvPr>
        </p:nvSpPr>
        <p:spPr/>
        <p:txBody>
          <a:bodyPr/>
          <a:lstStyle/>
          <a:p>
            <a:fld id="{E592D5FE-85CA-40E6-8273-48A5F35DE016}" type="slidenum">
              <a:rPr lang="en-US" smtClean="0"/>
              <a:pPr/>
              <a:t>83</a:t>
            </a:fld>
            <a:endParaRPr lang="en-US"/>
          </a:p>
        </p:txBody>
      </p:sp>
    </p:spTree>
    <p:extLst>
      <p:ext uri="{BB962C8B-B14F-4D97-AF65-F5344CB8AC3E}">
        <p14:creationId xmlns="" xmlns:p14="http://schemas.microsoft.com/office/powerpoint/2010/main" val="30181879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Both</a:t>
            </a:r>
            <a:r>
              <a:rPr lang="en-US" baseline="0" dirty="0" smtClean="0"/>
              <a:t> the Resource id URL and the version-specific URL are used on many places of the REST spec and resource content (References!). They are always used consistently in this form.</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84</a:t>
            </a:fld>
            <a:endParaRPr lang="en-US"/>
          </a:p>
        </p:txBody>
      </p:sp>
    </p:spTree>
    <p:extLst>
      <p:ext uri="{BB962C8B-B14F-4D97-AF65-F5344CB8AC3E}">
        <p14:creationId xmlns="" xmlns:p14="http://schemas.microsoft.com/office/powerpoint/2010/main" val="3549154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Note that you</a:t>
            </a:r>
            <a:r>
              <a:rPr lang="en-US" baseline="0" dirty="0" smtClean="0"/>
              <a:t> have two ways (at one moment) to reach version 15</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85</a:t>
            </a:fld>
            <a:endParaRPr lang="en-US"/>
          </a:p>
        </p:txBody>
      </p:sp>
    </p:spTree>
    <p:extLst>
      <p:ext uri="{BB962C8B-B14F-4D97-AF65-F5344CB8AC3E}">
        <p14:creationId xmlns="" xmlns:p14="http://schemas.microsoft.com/office/powerpoint/2010/main" val="6033337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smtClean="0"/>
              <a:t>You can retrieve any person using a GET on the person’s id, which is just an </a:t>
            </a:r>
            <a:r>
              <a:rPr lang="en-US" dirty="0" err="1" smtClean="0"/>
              <a:t>url</a:t>
            </a:r>
            <a:r>
              <a:rPr lang="en-US" baseline="0" dirty="0" smtClean="0"/>
              <a:t> on the server: /</a:t>
            </a:r>
            <a:r>
              <a:rPr lang="en-US" baseline="0" dirty="0" err="1" smtClean="0"/>
              <a:t>fhir</a:t>
            </a:r>
            <a:r>
              <a:rPr lang="en-US" baseline="0" dirty="0" smtClean="0"/>
              <a:t>/person/@&lt;id&gt;</a:t>
            </a:r>
          </a:p>
          <a:p>
            <a:pPr marL="171450" indent="-171450">
              <a:buFont typeface="Arial" pitchFamily="34" charset="0"/>
              <a:buChar char="•"/>
            </a:pPr>
            <a:r>
              <a:rPr lang="en-US" baseline="0" dirty="0" smtClean="0"/>
              <a:t>We have our own MIME-type: “text/</a:t>
            </a:r>
            <a:r>
              <a:rPr lang="en-US" baseline="0" dirty="0" err="1" smtClean="0"/>
              <a:t>xml+fhir</a:t>
            </a:r>
            <a:r>
              <a:rPr lang="en-US" baseline="0" dirty="0" smtClean="0"/>
              <a:t>”</a:t>
            </a:r>
          </a:p>
          <a:p>
            <a:pPr marL="171450" indent="-171450">
              <a:buFont typeface="Arial" pitchFamily="34" charset="0"/>
              <a:buChar char="•"/>
            </a:pPr>
            <a:r>
              <a:rPr lang="en-US" baseline="0" dirty="0" smtClean="0"/>
              <a:t>Note that FHIR always uses UTF-8. Since this is not the default for HTTP, the server explicitly mentions this</a:t>
            </a:r>
          </a:p>
          <a:p>
            <a:pPr marL="171450" indent="-171450">
              <a:buFont typeface="Arial" pitchFamily="34" charset="0"/>
              <a:buChar char="•"/>
            </a:pPr>
            <a:r>
              <a:rPr lang="en-US" baseline="0" dirty="0" smtClean="0"/>
              <a:t>But should mean the xml encoding mentions “utf-8” and that the payload is really encoded in utf-8</a:t>
            </a:r>
          </a:p>
          <a:p>
            <a:pPr marL="171450" indent="-171450">
              <a:buFont typeface="Arial" pitchFamily="34" charset="0"/>
              <a:buChar char="•"/>
            </a:pPr>
            <a:r>
              <a:rPr lang="en-US" baseline="0" dirty="0" smtClean="0"/>
              <a:t>There can be a Byte Order Mark, but hopefully your framework handles all that ;-)</a:t>
            </a:r>
          </a:p>
          <a:p>
            <a:pPr marL="171450" indent="-171450">
              <a:buFont typeface="Arial" pitchFamily="34" charset="0"/>
              <a:buChar char="•"/>
            </a:pPr>
            <a:r>
              <a:rPr lang="en-US" baseline="0" dirty="0" smtClean="0"/>
              <a:t>The response returns a Content-Location header with a version-specific location….see next slide</a:t>
            </a:r>
          </a:p>
        </p:txBody>
      </p:sp>
      <p:sp>
        <p:nvSpPr>
          <p:cNvPr id="4" name="Slide Number Placeholder 3"/>
          <p:cNvSpPr>
            <a:spLocks noGrp="1"/>
          </p:cNvSpPr>
          <p:nvPr>
            <p:ph type="sldNum" sz="quarter" idx="10"/>
          </p:nvPr>
        </p:nvSpPr>
        <p:spPr/>
        <p:txBody>
          <a:bodyPr/>
          <a:lstStyle/>
          <a:p>
            <a:fld id="{E592D5FE-85CA-40E6-8273-48A5F35DE016}" type="slidenum">
              <a:rPr lang="en-US" smtClean="0"/>
              <a:pPr/>
              <a:t>86</a:t>
            </a:fld>
            <a:endParaRPr lang="en-US"/>
          </a:p>
        </p:txBody>
      </p:sp>
    </p:spTree>
    <p:extLst>
      <p:ext uri="{BB962C8B-B14F-4D97-AF65-F5344CB8AC3E}">
        <p14:creationId xmlns="" xmlns:p14="http://schemas.microsoft.com/office/powerpoint/2010/main" val="30181879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87</a:t>
            </a:fld>
            <a:endParaRPr lang="en-US"/>
          </a:p>
        </p:txBody>
      </p:sp>
    </p:spTree>
    <p:extLst>
      <p:ext uri="{BB962C8B-B14F-4D97-AF65-F5344CB8AC3E}">
        <p14:creationId xmlns="" xmlns:p14="http://schemas.microsoft.com/office/powerpoint/2010/main" val="15773116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smtClean="0"/>
              <a:t>You can retrieve any person using a GET on the person’s id, which is just an </a:t>
            </a:r>
            <a:r>
              <a:rPr lang="en-US" dirty="0" err="1" smtClean="0"/>
              <a:t>url</a:t>
            </a:r>
            <a:r>
              <a:rPr lang="en-US" baseline="0" dirty="0" smtClean="0"/>
              <a:t> on the server: /</a:t>
            </a:r>
            <a:r>
              <a:rPr lang="en-US" baseline="0" dirty="0" err="1" smtClean="0"/>
              <a:t>fhir</a:t>
            </a:r>
            <a:r>
              <a:rPr lang="en-US" baseline="0" dirty="0" smtClean="0"/>
              <a:t>/person/@&lt;id&gt;</a:t>
            </a:r>
          </a:p>
          <a:p>
            <a:pPr marL="171450" indent="-171450">
              <a:buFont typeface="Arial" pitchFamily="34" charset="0"/>
              <a:buChar char="•"/>
            </a:pPr>
            <a:r>
              <a:rPr lang="en-US" baseline="0" dirty="0" smtClean="0"/>
              <a:t>We have our own MIME-type: “text/</a:t>
            </a:r>
            <a:r>
              <a:rPr lang="en-US" baseline="0" dirty="0" err="1" smtClean="0"/>
              <a:t>xml+fhir</a:t>
            </a:r>
            <a:r>
              <a:rPr lang="en-US" baseline="0" dirty="0" smtClean="0"/>
              <a:t>”</a:t>
            </a:r>
          </a:p>
          <a:p>
            <a:pPr marL="171450" indent="-171450">
              <a:buFont typeface="Arial" pitchFamily="34" charset="0"/>
              <a:buChar char="•"/>
            </a:pPr>
            <a:r>
              <a:rPr lang="en-US" baseline="0" dirty="0" smtClean="0"/>
              <a:t>Note that FHIR always uses UTF-8. Since this is not the default for HTTP, the server explicitly mentions this</a:t>
            </a:r>
          </a:p>
          <a:p>
            <a:pPr marL="171450" indent="-171450">
              <a:buFont typeface="Arial" pitchFamily="34" charset="0"/>
              <a:buChar char="•"/>
            </a:pPr>
            <a:r>
              <a:rPr lang="en-US" baseline="0" dirty="0" smtClean="0"/>
              <a:t>But should mean the xml encoding mentions “utf-8” and that the payload is really encoded in utf-8</a:t>
            </a:r>
          </a:p>
          <a:p>
            <a:pPr marL="171450" indent="-171450">
              <a:buFont typeface="Arial" pitchFamily="34" charset="0"/>
              <a:buChar char="•"/>
            </a:pPr>
            <a:r>
              <a:rPr lang="en-US" baseline="0" dirty="0" smtClean="0"/>
              <a:t>There can be a Byte Order Mark, but hopefully your framework handles all that ;-)</a:t>
            </a:r>
          </a:p>
          <a:p>
            <a:pPr marL="171450" indent="-171450">
              <a:buFont typeface="Arial" pitchFamily="34" charset="0"/>
              <a:buChar char="•"/>
            </a:pPr>
            <a:r>
              <a:rPr lang="en-US" baseline="0" dirty="0" smtClean="0"/>
              <a:t>The response returns a Content-Location header with a version-specific location….see next slide</a:t>
            </a:r>
          </a:p>
        </p:txBody>
      </p:sp>
      <p:sp>
        <p:nvSpPr>
          <p:cNvPr id="4" name="Slide Number Placeholder 3"/>
          <p:cNvSpPr>
            <a:spLocks noGrp="1"/>
          </p:cNvSpPr>
          <p:nvPr>
            <p:ph type="sldNum" sz="quarter" idx="10"/>
          </p:nvPr>
        </p:nvSpPr>
        <p:spPr/>
        <p:txBody>
          <a:bodyPr/>
          <a:lstStyle/>
          <a:p>
            <a:fld id="{E592D5FE-85CA-40E6-8273-48A5F35DE016}" type="slidenum">
              <a:rPr lang="en-US" smtClean="0"/>
              <a:pPr/>
              <a:t>89</a:t>
            </a:fld>
            <a:endParaRPr lang="en-US"/>
          </a:p>
        </p:txBody>
      </p:sp>
    </p:spTree>
    <p:extLst>
      <p:ext uri="{BB962C8B-B14F-4D97-AF65-F5344CB8AC3E}">
        <p14:creationId xmlns="" xmlns:p14="http://schemas.microsoft.com/office/powerpoint/2010/main" val="30181879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Should be ~2:30pm</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90</a:t>
            </a:fld>
            <a:endParaRPr lang="en-US"/>
          </a:p>
        </p:txBody>
      </p:sp>
    </p:spTree>
    <p:extLst>
      <p:ext uri="{BB962C8B-B14F-4D97-AF65-F5344CB8AC3E}">
        <p14:creationId xmlns="" xmlns:p14="http://schemas.microsoft.com/office/powerpoint/2010/main" val="27419709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Whether server allows this depends on the level of trust between</a:t>
            </a:r>
            <a:r>
              <a:rPr lang="en-US" baseline="0" dirty="0" smtClean="0"/>
              <a:t> server and client: e.g. in-house scenario versus nation-wide network.</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95</a:t>
            </a:fld>
            <a:endParaRPr lang="en-US"/>
          </a:p>
        </p:txBody>
      </p:sp>
    </p:spTree>
    <p:extLst>
      <p:ext uri="{BB962C8B-B14F-4D97-AF65-F5344CB8AC3E}">
        <p14:creationId xmlns="" xmlns:p14="http://schemas.microsoft.com/office/powerpoint/2010/main" val="3486232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11</a:t>
            </a:fld>
            <a:endParaRPr lang="en-US" dirty="0"/>
          </a:p>
        </p:txBody>
      </p:sp>
    </p:spTree>
    <p:extLst>
      <p:ext uri="{BB962C8B-B14F-4D97-AF65-F5344CB8AC3E}">
        <p14:creationId xmlns="" xmlns:p14="http://schemas.microsoft.com/office/powerpoint/2010/main" val="3890071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smtClean="0"/>
              <a:t>Behaviour</a:t>
            </a:r>
            <a:r>
              <a:rPr lang="en-US" dirty="0" smtClean="0"/>
              <a:t> depends on</a:t>
            </a:r>
            <a:r>
              <a:rPr lang="en-US" baseline="0" dirty="0" smtClean="0"/>
              <a:t> server configuration (and made public in a conformance statement).</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96</a:t>
            </a:fld>
            <a:endParaRPr lang="en-US"/>
          </a:p>
        </p:txBody>
      </p:sp>
    </p:spTree>
    <p:extLst>
      <p:ext uri="{BB962C8B-B14F-4D97-AF65-F5344CB8AC3E}">
        <p14:creationId xmlns="" xmlns:p14="http://schemas.microsoft.com/office/powerpoint/2010/main" val="25398436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sz="1200" b="0" i="0" kern="1200" dirty="0" smtClean="0">
                <a:solidFill>
                  <a:schemeClr val="tx1"/>
                </a:solidFill>
                <a:effectLst/>
                <a:latin typeface="Arial" charset="0"/>
                <a:ea typeface="+mn-ea"/>
                <a:cs typeface="+mn-cs"/>
              </a:rPr>
              <a:t>the deletion operation should be understood as deleting the record of the resource, </a:t>
            </a:r>
            <a:r>
              <a:rPr lang="en-US" sz="1200" b="1" i="0" kern="1200" dirty="0" smtClean="0">
                <a:solidFill>
                  <a:schemeClr val="tx1"/>
                </a:solidFill>
                <a:effectLst/>
                <a:latin typeface="Arial" charset="0"/>
                <a:ea typeface="+mn-ea"/>
                <a:cs typeface="+mn-cs"/>
              </a:rPr>
              <a:t>with nothing about the state of the real-world corresponding resource implied.</a:t>
            </a:r>
            <a:endParaRPr lang="en-US" b="1"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97</a:t>
            </a:fld>
            <a:endParaRPr lang="en-US"/>
          </a:p>
        </p:txBody>
      </p:sp>
    </p:spTree>
    <p:extLst>
      <p:ext uri="{BB962C8B-B14F-4D97-AF65-F5344CB8AC3E}">
        <p14:creationId xmlns="" xmlns:p14="http://schemas.microsoft.com/office/powerpoint/2010/main" val="18363067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 Now, if you query for </a:t>
            </a:r>
            <a:r>
              <a:rPr lang="en-US" sz="1200" dirty="0" smtClean="0">
                <a:latin typeface="Courier New" pitchFamily="49" charset="0"/>
                <a:cs typeface="Courier New" pitchFamily="49" charset="0"/>
              </a:rPr>
              <a:t>/server.org/</a:t>
            </a:r>
            <a:r>
              <a:rPr lang="en-US" sz="1200" dirty="0" err="1" smtClean="0">
                <a:latin typeface="Courier New" pitchFamily="49" charset="0"/>
                <a:cs typeface="Courier New" pitchFamily="49" charset="0"/>
              </a:rPr>
              <a:t>fhir</a:t>
            </a:r>
            <a:r>
              <a:rPr lang="en-US" sz="1200" dirty="0" smtClean="0">
                <a:latin typeface="Courier New" pitchFamily="49" charset="0"/>
                <a:cs typeface="Courier New" pitchFamily="49" charset="0"/>
              </a:rPr>
              <a:t>/patient/</a:t>
            </a:r>
            <a:r>
              <a:rPr lang="en-US" sz="1200" b="1" dirty="0" smtClean="0">
                <a:latin typeface="Courier New" pitchFamily="49" charset="0"/>
                <a:cs typeface="Courier New" pitchFamily="49" charset="0"/>
              </a:rPr>
              <a:t>@33, </a:t>
            </a:r>
            <a:r>
              <a:rPr lang="en-US" sz="1200" b="0" dirty="0" smtClean="0">
                <a:latin typeface="Courier New" pitchFamily="49" charset="0"/>
                <a:cs typeface="Courier New" pitchFamily="49" charset="0"/>
              </a:rPr>
              <a:t>you</a:t>
            </a:r>
            <a:r>
              <a:rPr lang="en-US" sz="1200" b="0" baseline="0" dirty="0" smtClean="0">
                <a:latin typeface="Courier New" pitchFamily="49" charset="0"/>
                <a:cs typeface="Courier New" pitchFamily="49" charset="0"/>
              </a:rPr>
              <a:t> get a 410</a:t>
            </a:r>
            <a:endParaRPr lang="en-US" sz="1200" b="1" dirty="0" smtClean="0"/>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98</a:t>
            </a:fld>
            <a:endParaRPr lang="en-US"/>
          </a:p>
        </p:txBody>
      </p:sp>
    </p:spTree>
    <p:extLst>
      <p:ext uri="{BB962C8B-B14F-4D97-AF65-F5344CB8AC3E}">
        <p14:creationId xmlns="" xmlns:p14="http://schemas.microsoft.com/office/powerpoint/2010/main" val="60333373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The resource returns back to life!</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99</a:t>
            </a:fld>
            <a:endParaRPr lang="en-US"/>
          </a:p>
        </p:txBody>
      </p:sp>
    </p:spTree>
    <p:extLst>
      <p:ext uri="{BB962C8B-B14F-4D97-AF65-F5344CB8AC3E}">
        <p14:creationId xmlns="" xmlns:p14="http://schemas.microsoft.com/office/powerpoint/2010/main" val="6033337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How many Donald Ducks do we have now?</a:t>
            </a:r>
            <a:r>
              <a:rPr lang="en-CA" baseline="0" dirty="0" smtClean="0"/>
              <a:t> – no constraint on duplicates unless you implement a business rule</a:t>
            </a:r>
            <a:endParaRPr lang="en-US"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105</a:t>
            </a:fld>
            <a:endParaRPr lang="en-US"/>
          </a:p>
        </p:txBody>
      </p:sp>
    </p:spTree>
    <p:extLst>
      <p:ext uri="{BB962C8B-B14F-4D97-AF65-F5344CB8AC3E}">
        <p14:creationId xmlns="" xmlns:p14="http://schemas.microsoft.com/office/powerpoint/2010/main" val="9315132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Most</a:t>
            </a:r>
            <a:r>
              <a:rPr lang="en-US" baseline="0" dirty="0" smtClean="0"/>
              <a:t> useful thing you learned?  What you need to watch out for in your implementation?  What you want to investigate further?</a:t>
            </a:r>
            <a:endParaRPr lang="en-CA"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106</a:t>
            </a:fld>
            <a:endParaRPr lang="en-US"/>
          </a:p>
        </p:txBody>
      </p:sp>
    </p:spTree>
    <p:extLst>
      <p:ext uri="{BB962C8B-B14F-4D97-AF65-F5344CB8AC3E}">
        <p14:creationId xmlns="" xmlns:p14="http://schemas.microsoft.com/office/powerpoint/2010/main" val="16809795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In our</a:t>
            </a:r>
            <a:r>
              <a:rPr lang="en-US" baseline="0" dirty="0" smtClean="0"/>
              <a:t> previous section on REST we saw how we mapped this metadata to HTTP headers, but in a query result, we need to find a way to map this to a list, Atom</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110</a:t>
            </a:fld>
            <a:endParaRPr lang="en-US" dirty="0"/>
          </a:p>
        </p:txBody>
      </p:sp>
    </p:spTree>
    <p:extLst>
      <p:ext uri="{BB962C8B-B14F-4D97-AF65-F5344CB8AC3E}">
        <p14:creationId xmlns="" xmlns:p14="http://schemas.microsoft.com/office/powerpoint/2010/main" val="38802493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Note that the id of the resource</a:t>
            </a:r>
            <a:r>
              <a:rPr lang="en-US" baseline="0" dirty="0" smtClean="0"/>
              <a:t> is kept outside the resource itself</a:t>
            </a:r>
          </a:p>
          <a:p>
            <a:pPr marL="171450" indent="-171450">
              <a:buFontTx/>
              <a:buChar char="-"/>
            </a:pPr>
            <a:r>
              <a:rPr lang="en-US" baseline="0" dirty="0" smtClean="0"/>
              <a:t>Atom has many other meta-data items (not shown), which we will discuss later.</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112</a:t>
            </a:fld>
            <a:endParaRPr lang="en-US" dirty="0"/>
          </a:p>
        </p:txBody>
      </p:sp>
    </p:spTree>
    <p:extLst>
      <p:ext uri="{BB962C8B-B14F-4D97-AF65-F5344CB8AC3E}">
        <p14:creationId xmlns="" xmlns:p14="http://schemas.microsoft.com/office/powerpoint/2010/main" val="8951566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Note that we use the ultra-new (</a:t>
            </a:r>
            <a:r>
              <a:rPr lang="en-US" dirty="0" err="1" smtClean="0"/>
              <a:t>sept</a:t>
            </a:r>
            <a:r>
              <a:rPr lang="en-US" dirty="0" smtClean="0"/>
              <a:t> 2012)</a:t>
            </a:r>
            <a:r>
              <a:rPr lang="en-US" baseline="0" dirty="0" smtClean="0"/>
              <a:t> Tombstones RFC, which is not yet supported by all platforms.</a:t>
            </a:r>
          </a:p>
          <a:p>
            <a:pPr marL="171450" indent="-171450">
              <a:buFontTx/>
              <a:buChar char="-"/>
            </a:pPr>
            <a:r>
              <a:rPr lang="en-US" dirty="0" smtClean="0"/>
              <a:t>Remember, all</a:t>
            </a:r>
            <a:r>
              <a:rPr lang="en-US" baseline="0" dirty="0" smtClean="0"/>
              <a:t> updated timestamps in FHIR (type: ‘instant’) are precise to at least the second and ALLWAYS carry a </a:t>
            </a:r>
            <a:r>
              <a:rPr lang="en-US" baseline="0" dirty="0" err="1" smtClean="0"/>
              <a:t>timezone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113</a:t>
            </a:fld>
            <a:endParaRPr lang="en-US"/>
          </a:p>
        </p:txBody>
      </p:sp>
    </p:spTree>
    <p:extLst>
      <p:ext uri="{BB962C8B-B14F-4D97-AF65-F5344CB8AC3E}">
        <p14:creationId xmlns="" xmlns:p14="http://schemas.microsoft.com/office/powerpoint/2010/main" val="11982626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aseline="0" dirty="0" smtClean="0"/>
              <a:t>See how the resource meta-data is mapped to equivalent Atom members</a:t>
            </a:r>
          </a:p>
          <a:p>
            <a:pPr marL="171450" indent="-171450">
              <a:buFont typeface="Arial" charset="0"/>
              <a:buChar char="•"/>
            </a:pPr>
            <a:r>
              <a:rPr lang="en-US" baseline="0" dirty="0" smtClean="0"/>
              <a:t>Author is required by atom, so you’ll have to keep track who authored the resource, which might well be the user that </a:t>
            </a:r>
            <a:r>
              <a:rPr lang="en-US" baseline="0" dirty="0" err="1" smtClean="0"/>
              <a:t>POSTed</a:t>
            </a:r>
            <a:r>
              <a:rPr lang="en-US" baseline="0" dirty="0" smtClean="0"/>
              <a:t> it to your </a:t>
            </a:r>
            <a:r>
              <a:rPr lang="en-US" baseline="0" dirty="0" err="1" smtClean="0"/>
              <a:t>RESTful</a:t>
            </a:r>
            <a:r>
              <a:rPr lang="en-US" baseline="0" dirty="0" smtClean="0"/>
              <a:t> endpoint</a:t>
            </a:r>
          </a:p>
          <a:p>
            <a:pPr marL="171450" indent="-171450">
              <a:buFont typeface="Arial" charset="0"/>
              <a:buChar char="•"/>
            </a:pPr>
            <a:r>
              <a:rPr lang="en-US" baseline="0" dirty="0" smtClean="0"/>
              <a:t>Summary is optional, but it is easy to fill it with the Resource’s &lt;text&gt; (human readable narrative), so Feed readers have a way to display the contents of a resource. Yes, this means the summary is present twice in the entry.</a:t>
            </a:r>
          </a:p>
          <a:p>
            <a:pPr marL="171450" indent="-171450">
              <a:buFont typeface="Arial" charset="0"/>
              <a:buChar char="•"/>
            </a:pPr>
            <a:r>
              <a:rPr lang="en-US" baseline="0" dirty="0" smtClean="0"/>
              <a:t>All elements you see here are Atom spec, </a:t>
            </a:r>
            <a:r>
              <a:rPr lang="en-US" i="1" baseline="0" dirty="0" smtClean="0"/>
              <a:t>not</a:t>
            </a:r>
            <a:r>
              <a:rPr lang="en-US" i="0" baseline="0" dirty="0" smtClean="0"/>
              <a:t> FHIR</a:t>
            </a:r>
            <a:endParaRPr lang="en-US" baseline="0" dirty="0" smtClean="0"/>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114</a:t>
            </a:fld>
            <a:endParaRPr lang="en-US"/>
          </a:p>
        </p:txBody>
      </p:sp>
    </p:spTree>
    <p:extLst>
      <p:ext uri="{BB962C8B-B14F-4D97-AF65-F5344CB8AC3E}">
        <p14:creationId xmlns="" xmlns:p14="http://schemas.microsoft.com/office/powerpoint/2010/main" val="114322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Graphic: scraped knee?</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14</a:t>
            </a:fld>
            <a:endParaRPr lang="en-US" dirty="0"/>
          </a:p>
        </p:txBody>
      </p:sp>
    </p:spTree>
    <p:extLst>
      <p:ext uri="{BB962C8B-B14F-4D97-AF65-F5344CB8AC3E}">
        <p14:creationId xmlns="" xmlns:p14="http://schemas.microsoft.com/office/powerpoint/2010/main" val="1525082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116</a:t>
            </a:fld>
            <a:endParaRPr lang="en-US"/>
          </a:p>
        </p:txBody>
      </p:sp>
    </p:spTree>
    <p:extLst>
      <p:ext uri="{BB962C8B-B14F-4D97-AF65-F5344CB8AC3E}">
        <p14:creationId xmlns="" xmlns:p14="http://schemas.microsoft.com/office/powerpoint/2010/main" val="8263727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Multiple</a:t>
            </a:r>
            <a:r>
              <a:rPr lang="en-US" baseline="0" dirty="0" smtClean="0"/>
              <a:t> versions are supported explicitly by Atom by having </a:t>
            </a:r>
            <a:r>
              <a:rPr lang="en-US" baseline="0" dirty="0" err="1" smtClean="0"/>
              <a:t>mutliple</a:t>
            </a:r>
            <a:r>
              <a:rPr lang="en-US" baseline="0" dirty="0" smtClean="0"/>
              <a:t> entries with the same id, but a different ‘updated’ date</a:t>
            </a:r>
          </a:p>
          <a:p>
            <a:pPr marL="171450" indent="-171450">
              <a:buFont typeface="Arial" charset="0"/>
              <a:buChar char="•"/>
            </a:pPr>
            <a:r>
              <a:rPr lang="en-US" baseline="0" dirty="0" smtClean="0"/>
              <a:t>Notice how the ‘self’ links </a:t>
            </a:r>
            <a:r>
              <a:rPr lang="en-US" i="1" baseline="0" dirty="0" smtClean="0"/>
              <a:t>do</a:t>
            </a:r>
            <a:r>
              <a:rPr lang="en-US" i="0" baseline="0" dirty="0" smtClean="0"/>
              <a:t> differ, these are different versions after all.</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117</a:t>
            </a:fld>
            <a:endParaRPr lang="en-US"/>
          </a:p>
        </p:txBody>
      </p:sp>
    </p:spTree>
    <p:extLst>
      <p:ext uri="{BB962C8B-B14F-4D97-AF65-F5344CB8AC3E}">
        <p14:creationId xmlns="" xmlns:p14="http://schemas.microsoft.com/office/powerpoint/2010/main" val="234130532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Brand-new</a:t>
            </a:r>
            <a:r>
              <a:rPr lang="en-US" baseline="0" dirty="0" smtClean="0"/>
              <a:t> RFC, probably not much support in frameworks (yet).</a:t>
            </a:r>
          </a:p>
          <a:p>
            <a:pPr marL="171450" indent="-171450">
              <a:buFont typeface="Arial" charset="0"/>
              <a:buChar char="•"/>
            </a:pPr>
            <a:r>
              <a:rPr lang="en-US" baseline="0" dirty="0" smtClean="0"/>
              <a:t>Note the additional namespace</a:t>
            </a:r>
          </a:p>
          <a:p>
            <a:pPr marL="171450" indent="-171450">
              <a:buFont typeface="Arial" charset="0"/>
              <a:buChar char="•"/>
            </a:pPr>
            <a:r>
              <a:rPr lang="en-US" baseline="0" dirty="0" smtClean="0"/>
              <a:t>Updated Timestamp is still present, but is now called “when”.</a:t>
            </a:r>
          </a:p>
          <a:p>
            <a:pPr marL="171450" indent="-171450">
              <a:buFont typeface="Arial" charset="0"/>
              <a:buChar char="•"/>
            </a:pPr>
            <a:endParaRPr lang="en-US" baseline="0" dirty="0" smtClean="0"/>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118</a:t>
            </a:fld>
            <a:endParaRPr lang="en-US"/>
          </a:p>
        </p:txBody>
      </p:sp>
    </p:spTree>
    <p:extLst>
      <p:ext uri="{BB962C8B-B14F-4D97-AF65-F5344CB8AC3E}">
        <p14:creationId xmlns="" xmlns:p14="http://schemas.microsoft.com/office/powerpoint/2010/main" val="40409594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Just take a quick glimpse, it’s a pretty trivial translation of the Xml form to JSON, removing all needs for namespaces</a:t>
            </a:r>
            <a:r>
              <a:rPr lang="en-US" baseline="0" dirty="0" smtClean="0"/>
              <a:t> and attributes, and turning repeating elements into JSON arrays.</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120</a:t>
            </a:fld>
            <a:endParaRPr lang="en-US"/>
          </a:p>
        </p:txBody>
      </p:sp>
    </p:spTree>
    <p:extLst>
      <p:ext uri="{BB962C8B-B14F-4D97-AF65-F5344CB8AC3E}">
        <p14:creationId xmlns="" xmlns:p14="http://schemas.microsoft.com/office/powerpoint/2010/main" val="244938260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 You might wonder: Since bundles are Atom, why not use standard Atom parsers?</a:t>
            </a:r>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121</a:t>
            </a:fld>
            <a:endParaRPr lang="en-US"/>
          </a:p>
        </p:txBody>
      </p:sp>
    </p:spTree>
    <p:extLst>
      <p:ext uri="{BB962C8B-B14F-4D97-AF65-F5344CB8AC3E}">
        <p14:creationId xmlns="" xmlns:p14="http://schemas.microsoft.com/office/powerpoint/2010/main" val="235227073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Around 4pm</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122</a:t>
            </a:fld>
            <a:endParaRPr lang="en-US"/>
          </a:p>
        </p:txBody>
      </p:sp>
    </p:spTree>
    <p:extLst>
      <p:ext uri="{BB962C8B-B14F-4D97-AF65-F5344CB8AC3E}">
        <p14:creationId xmlns="" xmlns:p14="http://schemas.microsoft.com/office/powerpoint/2010/main" val="31118177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A</a:t>
            </a:r>
            <a:r>
              <a:rPr lang="en-US" baseline="0" dirty="0" smtClean="0"/>
              <a:t> Document, no matter how nested, is flattened to a list of entries, the Document’s header being the first.</a:t>
            </a:r>
          </a:p>
          <a:p>
            <a:pPr marL="171450" indent="-171450">
              <a:buFont typeface="Arial" charset="0"/>
              <a:buChar char="•"/>
            </a:pPr>
            <a:r>
              <a:rPr lang="en-US" baseline="0" dirty="0" smtClean="0"/>
              <a:t>The document header (and any other the other resources) refer to each other using normal references to reflect the document’s nesting.</a:t>
            </a:r>
          </a:p>
          <a:p>
            <a:pPr marL="171450" indent="-171450">
              <a:buFont typeface="Arial" charset="0"/>
              <a:buChar char="•"/>
            </a:pPr>
            <a:r>
              <a:rPr lang="en-US" baseline="0" dirty="0" smtClean="0"/>
              <a:t>Of course, there may be a digital signature (on the whole Bundle) to attest to the content of the document.</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126</a:t>
            </a:fld>
            <a:endParaRPr lang="en-US"/>
          </a:p>
        </p:txBody>
      </p:sp>
    </p:spTree>
    <p:extLst>
      <p:ext uri="{BB962C8B-B14F-4D97-AF65-F5344CB8AC3E}">
        <p14:creationId xmlns="" xmlns:p14="http://schemas.microsoft.com/office/powerpoint/2010/main" val="38699973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else might a bundle start with</a:t>
            </a:r>
            <a:r>
              <a:rPr lang="en-US" baseline="0" dirty="0" smtClean="0"/>
              <a:t> a Composition?</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128</a:t>
            </a:fld>
            <a:endParaRPr lang="en-US"/>
          </a:p>
        </p:txBody>
      </p:sp>
    </p:spTree>
    <p:extLst>
      <p:ext uri="{BB962C8B-B14F-4D97-AF65-F5344CB8AC3E}">
        <p14:creationId xmlns="" xmlns:p14="http://schemas.microsoft.com/office/powerpoint/2010/main" val="372992162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But of course, some server could have functions to disassemble documents on reception. Since the contents</a:t>
            </a:r>
            <a:r>
              <a:rPr lang="en-US" baseline="0" dirty="0" smtClean="0"/>
              <a:t> of documents are resources, each of the contained resources (including the Composition) can be stored using the normal REST interface. But they are no longer the document anymore!</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129</a:t>
            </a:fld>
            <a:endParaRPr lang="en-US"/>
          </a:p>
        </p:txBody>
      </p:sp>
    </p:spTree>
    <p:extLst>
      <p:ext uri="{BB962C8B-B14F-4D97-AF65-F5344CB8AC3E}">
        <p14:creationId xmlns="" xmlns:p14="http://schemas.microsoft.com/office/powerpoint/2010/main" val="367428815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But of course, some server could have functions to disassemble documents on reception. Since the contents</a:t>
            </a:r>
            <a:r>
              <a:rPr lang="en-US" baseline="0" dirty="0" smtClean="0"/>
              <a:t> of documents are resources, each of the contained resources (including the Composition) can be stored using</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130</a:t>
            </a:fld>
            <a:endParaRPr lang="en-US"/>
          </a:p>
        </p:txBody>
      </p:sp>
    </p:spTree>
    <p:extLst>
      <p:ext uri="{BB962C8B-B14F-4D97-AF65-F5344CB8AC3E}">
        <p14:creationId xmlns="" xmlns:p14="http://schemas.microsoft.com/office/powerpoint/2010/main" val="3674288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15</a:t>
            </a:fld>
            <a:endParaRPr lang="en-US" dirty="0"/>
          </a:p>
        </p:txBody>
      </p:sp>
    </p:spTree>
    <p:extLst>
      <p:ext uri="{BB962C8B-B14F-4D97-AF65-F5344CB8AC3E}">
        <p14:creationId xmlns="" xmlns:p14="http://schemas.microsoft.com/office/powerpoint/2010/main" val="15250826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131</a:t>
            </a:fld>
            <a:endParaRPr lang="en-US"/>
          </a:p>
        </p:txBody>
      </p:sp>
    </p:spTree>
    <p:extLst>
      <p:ext uri="{BB962C8B-B14F-4D97-AF65-F5344CB8AC3E}">
        <p14:creationId xmlns="" xmlns:p14="http://schemas.microsoft.com/office/powerpoint/2010/main" val="367428815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132</a:t>
            </a:fld>
            <a:endParaRPr lang="en-US"/>
          </a:p>
        </p:txBody>
      </p:sp>
    </p:spTree>
    <p:extLst>
      <p:ext uri="{BB962C8B-B14F-4D97-AF65-F5344CB8AC3E}">
        <p14:creationId xmlns="" xmlns:p14="http://schemas.microsoft.com/office/powerpoint/2010/main" val="367428815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A Message is similar, refers</a:t>
            </a:r>
            <a:r>
              <a:rPr lang="en-US" baseline="0" dirty="0" smtClean="0"/>
              <a:t> (amongst others) to its author, and contains information about the source, destination and the event that triggered it.</a:t>
            </a:r>
          </a:p>
          <a:p>
            <a:pPr marL="171450" indent="-171450">
              <a:buFont typeface="Arial" charset="0"/>
              <a:buChar char="•"/>
            </a:pPr>
            <a:r>
              <a:rPr lang="en-US" baseline="0" dirty="0" smtClean="0"/>
              <a:t>A message contains 1 “data” resource, which is the root of the payload of the message. This is just a normal resource, which in its turn can refer to other related resources.</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136</a:t>
            </a:fld>
            <a:endParaRPr lang="en-US"/>
          </a:p>
        </p:txBody>
      </p:sp>
    </p:spTree>
    <p:extLst>
      <p:ext uri="{BB962C8B-B14F-4D97-AF65-F5344CB8AC3E}">
        <p14:creationId xmlns="" xmlns:p14="http://schemas.microsoft.com/office/powerpoint/2010/main" val="386999733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It’s the same drop-off point as for documents!</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138</a:t>
            </a:fld>
            <a:endParaRPr lang="en-US"/>
          </a:p>
        </p:txBody>
      </p:sp>
    </p:spTree>
    <p:extLst>
      <p:ext uri="{BB962C8B-B14F-4D97-AF65-F5344CB8AC3E}">
        <p14:creationId xmlns="" xmlns:p14="http://schemas.microsoft.com/office/powerpoint/2010/main" val="367428815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139</a:t>
            </a:fld>
            <a:endParaRPr lang="en-US"/>
          </a:p>
        </p:txBody>
      </p:sp>
    </p:spTree>
    <p:extLst>
      <p:ext uri="{BB962C8B-B14F-4D97-AF65-F5344CB8AC3E}">
        <p14:creationId xmlns="" xmlns:p14="http://schemas.microsoft.com/office/powerpoint/2010/main" val="367428815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Most</a:t>
            </a:r>
            <a:r>
              <a:rPr lang="en-US" baseline="0" dirty="0" smtClean="0"/>
              <a:t> useful thing you learned?  What you need to watch out for in your implementation?  What you want to investigate further?</a:t>
            </a:r>
            <a:endParaRPr lang="en-CA"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143</a:t>
            </a:fld>
            <a:endParaRPr lang="en-US"/>
          </a:p>
        </p:txBody>
      </p:sp>
    </p:spTree>
    <p:extLst>
      <p:ext uri="{BB962C8B-B14F-4D97-AF65-F5344CB8AC3E}">
        <p14:creationId xmlns="" xmlns:p14="http://schemas.microsoft.com/office/powerpoint/2010/main" val="270690730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Graphic: scraped knee?</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144</a:t>
            </a:fld>
            <a:endParaRPr lang="en-US" dirty="0"/>
          </a:p>
        </p:txBody>
      </p:sp>
    </p:spTree>
    <p:extLst>
      <p:ext uri="{BB962C8B-B14F-4D97-AF65-F5344CB8AC3E}">
        <p14:creationId xmlns="" xmlns:p14="http://schemas.microsoft.com/office/powerpoint/2010/main" val="15250826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145</a:t>
            </a:fld>
            <a:endParaRPr lang="en-US" dirty="0"/>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Graphic: scraped knee?</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148</a:t>
            </a:fld>
            <a:endParaRPr lang="en-US" dirty="0"/>
          </a:p>
        </p:txBody>
      </p:sp>
    </p:spTree>
    <p:extLst>
      <p:ext uri="{BB962C8B-B14F-4D97-AF65-F5344CB8AC3E}">
        <p14:creationId xmlns="" xmlns:p14="http://schemas.microsoft.com/office/powerpoint/2010/main" val="15250826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Obviously not real codes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161</a:t>
            </a:fld>
            <a:endParaRPr lang="en-US"/>
          </a:p>
        </p:txBody>
      </p:sp>
    </p:spTree>
    <p:extLst>
      <p:ext uri="{BB962C8B-B14F-4D97-AF65-F5344CB8AC3E}">
        <p14:creationId xmlns="" xmlns:p14="http://schemas.microsoft.com/office/powerpoint/2010/main" val="1245875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9:25</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16</a:t>
            </a:fld>
            <a:endParaRPr lang="en-CA" dirty="0"/>
          </a:p>
        </p:txBody>
      </p:sp>
    </p:spTree>
    <p:extLst>
      <p:ext uri="{BB962C8B-B14F-4D97-AF65-F5344CB8AC3E}">
        <p14:creationId xmlns="" xmlns:p14="http://schemas.microsoft.com/office/powerpoint/2010/main" val="130938907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Consider adding a “most recent change timestamp” as part of the continuation so you can flag if changes impact</a:t>
            </a:r>
            <a:r>
              <a:rPr lang="en-US" baseline="0" dirty="0" smtClean="0"/>
              <a:t> result sets.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164</a:t>
            </a:fld>
            <a:endParaRPr lang="en-US"/>
          </a:p>
        </p:txBody>
      </p:sp>
    </p:spTree>
    <p:extLst>
      <p:ext uri="{BB962C8B-B14F-4D97-AF65-F5344CB8AC3E}">
        <p14:creationId xmlns="" xmlns:p14="http://schemas.microsoft.com/office/powerpoint/2010/main" val="373091384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Todo</a:t>
            </a:r>
            <a:r>
              <a:rPr lang="en-US" dirty="0" smtClean="0"/>
              <a:t>: real queries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171</a:t>
            </a:fld>
            <a:endParaRPr lang="en-US"/>
          </a:p>
        </p:txBody>
      </p:sp>
    </p:spTree>
    <p:extLst>
      <p:ext uri="{BB962C8B-B14F-4D97-AF65-F5344CB8AC3E}">
        <p14:creationId xmlns="" xmlns:p14="http://schemas.microsoft.com/office/powerpoint/2010/main" val="75447902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Most</a:t>
            </a:r>
            <a:r>
              <a:rPr lang="en-US" baseline="0" dirty="0" smtClean="0"/>
              <a:t> useful thing you learned?  What you need to watch out for in your implementation?  What you want to investigate further?</a:t>
            </a:r>
            <a:endParaRPr lang="en-CA"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172</a:t>
            </a:fld>
            <a:endParaRPr lang="en-US"/>
          </a:p>
        </p:txBody>
      </p:sp>
    </p:spTree>
    <p:extLst>
      <p:ext uri="{BB962C8B-B14F-4D97-AF65-F5344CB8AC3E}">
        <p14:creationId xmlns="" xmlns:p14="http://schemas.microsoft.com/office/powerpoint/2010/main" val="330372949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176</a:t>
            </a:fld>
            <a:endParaRPr lang="en-CA" dirty="0"/>
          </a:p>
        </p:txBody>
      </p:sp>
    </p:spTree>
    <p:extLst>
      <p:ext uri="{BB962C8B-B14F-4D97-AF65-F5344CB8AC3E}">
        <p14:creationId xmlns="" xmlns:p14="http://schemas.microsoft.com/office/powerpoint/2010/main" val="401967569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 cautious about relying on declared profiles – not all systems will declare, not all declarations will be right.</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178</a:t>
            </a:fld>
            <a:endParaRPr lang="en-US"/>
          </a:p>
        </p:txBody>
      </p:sp>
    </p:spTree>
    <p:extLst>
      <p:ext uri="{BB962C8B-B14F-4D97-AF65-F5344CB8AC3E}">
        <p14:creationId xmlns="" xmlns:p14="http://schemas.microsoft.com/office/powerpoint/2010/main" val="423259631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28" indent="-171428" defTabSz="914281">
              <a:buFontTx/>
              <a:buChar char="-"/>
              <a:defRPr/>
            </a:pPr>
            <a:r>
              <a:rPr lang="nl-NL" dirty="0" smtClean="0"/>
              <a:t>“Drive-</a:t>
            </a:r>
            <a:r>
              <a:rPr lang="nl-NL" dirty="0" err="1" smtClean="0"/>
              <a:t>by</a:t>
            </a:r>
            <a:r>
              <a:rPr lang="nl-NL" dirty="0" smtClean="0"/>
              <a:t>” or “bottom-up” </a:t>
            </a:r>
            <a:r>
              <a:rPr lang="nl-NL" dirty="0" err="1" smtClean="0"/>
              <a:t>operability</a:t>
            </a:r>
            <a:r>
              <a:rPr lang="nl-NL" dirty="0" smtClean="0"/>
              <a:t>: </a:t>
            </a:r>
            <a:r>
              <a:rPr lang="nl-NL" baseline="0" dirty="0" smtClean="0"/>
              <a:t>“</a:t>
            </a:r>
            <a:r>
              <a:rPr lang="nl-NL" baseline="0" dirty="0" err="1" smtClean="0"/>
              <a:t>Communicate</a:t>
            </a:r>
            <a:r>
              <a:rPr lang="nl-NL" baseline="0" dirty="0" smtClean="0"/>
              <a:t> first, </a:t>
            </a:r>
            <a:r>
              <a:rPr lang="nl-NL" baseline="0" dirty="0" err="1" smtClean="0"/>
              <a:t>standardize</a:t>
            </a:r>
            <a:r>
              <a:rPr lang="nl-NL" baseline="0" dirty="0" smtClean="0"/>
              <a:t> later”</a:t>
            </a:r>
            <a:endParaRPr lang="nl-NL" dirty="0" smtClean="0"/>
          </a:p>
          <a:p>
            <a:pPr marL="171428" indent="-171428">
              <a:buFontTx/>
              <a:buChar char="-"/>
            </a:pPr>
            <a:r>
              <a:rPr lang="nl-NL" dirty="0" smtClean="0"/>
              <a:t>First, business partners. </a:t>
            </a:r>
            <a:r>
              <a:rPr lang="nl-NL" dirty="0" err="1" smtClean="0"/>
              <a:t>Then</a:t>
            </a:r>
            <a:r>
              <a:rPr lang="nl-NL" dirty="0" smtClean="0"/>
              <a:t>, </a:t>
            </a:r>
            <a:r>
              <a:rPr lang="nl-NL" dirty="0" err="1" smtClean="0"/>
              <a:t>collaborations</a:t>
            </a:r>
            <a:r>
              <a:rPr lang="nl-NL" dirty="0" smtClean="0"/>
              <a:t>, </a:t>
            </a:r>
            <a:r>
              <a:rPr lang="nl-NL" dirty="0" err="1" smtClean="0"/>
              <a:t>communities</a:t>
            </a:r>
            <a:r>
              <a:rPr lang="nl-NL" dirty="0" smtClean="0"/>
              <a:t>. </a:t>
            </a:r>
            <a:r>
              <a:rPr lang="nl-NL" dirty="0" err="1" smtClean="0"/>
              <a:t>Maybe</a:t>
            </a:r>
            <a:r>
              <a:rPr lang="nl-NL" dirty="0" smtClean="0"/>
              <a:t>, </a:t>
            </a:r>
            <a:r>
              <a:rPr lang="nl-NL" dirty="0" err="1" smtClean="0"/>
              <a:t>finally</a:t>
            </a:r>
            <a:r>
              <a:rPr lang="nl-NL" dirty="0" smtClean="0"/>
              <a:t>,</a:t>
            </a:r>
            <a:r>
              <a:rPr lang="nl-NL" baseline="0" dirty="0" smtClean="0"/>
              <a:t> </a:t>
            </a:r>
            <a:r>
              <a:rPr lang="nl-NL" baseline="0" dirty="0" err="1" smtClean="0"/>
              <a:t>nation-wide</a:t>
            </a:r>
            <a:endParaRPr lang="nl-NL" baseline="0" dirty="0" smtClean="0"/>
          </a:p>
          <a:p>
            <a:pPr marL="171428" indent="-171428">
              <a:buFontTx/>
              <a:buChar char="-"/>
            </a:pPr>
            <a:r>
              <a:rPr lang="nl-NL" baseline="0" dirty="0" smtClean="0"/>
              <a:t>It’s a </a:t>
            </a:r>
            <a:r>
              <a:rPr lang="nl-NL" baseline="0" dirty="0" err="1" smtClean="0"/>
              <a:t>natural</a:t>
            </a:r>
            <a:r>
              <a:rPr lang="nl-NL" baseline="0" dirty="0" smtClean="0"/>
              <a:t> </a:t>
            </a:r>
            <a:r>
              <a:rPr lang="nl-NL" baseline="0" dirty="0" err="1" smtClean="0"/>
              <a:t>process</a:t>
            </a:r>
            <a:r>
              <a:rPr lang="nl-NL" baseline="0" dirty="0" smtClean="0"/>
              <a:t> </a:t>
            </a:r>
            <a:r>
              <a:rPr lang="nl-NL" baseline="0" dirty="0" err="1" smtClean="0"/>
              <a:t>that</a:t>
            </a:r>
            <a:r>
              <a:rPr lang="nl-NL" baseline="0" dirty="0" smtClean="0"/>
              <a:t> </a:t>
            </a:r>
            <a:r>
              <a:rPr lang="nl-NL" baseline="0" dirty="0" err="1" smtClean="0"/>
              <a:t>people</a:t>
            </a:r>
            <a:r>
              <a:rPr lang="nl-NL" baseline="0" dirty="0" smtClean="0"/>
              <a:t> </a:t>
            </a:r>
            <a:r>
              <a:rPr lang="nl-NL" baseline="0" dirty="0" err="1" smtClean="0"/>
              <a:t>will</a:t>
            </a:r>
            <a:r>
              <a:rPr lang="nl-NL" baseline="0" dirty="0" smtClean="0"/>
              <a:t> want </a:t>
            </a:r>
            <a:r>
              <a:rPr lang="nl-NL" baseline="0" dirty="0" err="1" smtClean="0"/>
              <a:t>to</a:t>
            </a:r>
            <a:r>
              <a:rPr lang="nl-NL" baseline="0" dirty="0" smtClean="0"/>
              <a:t> make </a:t>
            </a:r>
            <a:r>
              <a:rPr lang="nl-NL" baseline="0" dirty="0" err="1" smtClean="0"/>
              <a:t>it</a:t>
            </a:r>
            <a:r>
              <a:rPr lang="nl-NL" baseline="0" dirty="0" smtClean="0"/>
              <a:t> </a:t>
            </a:r>
            <a:r>
              <a:rPr lang="nl-NL" baseline="0" dirty="0" err="1" smtClean="0"/>
              <a:t>work</a:t>
            </a:r>
            <a:r>
              <a:rPr lang="nl-NL" baseline="0" dirty="0" smtClean="0"/>
              <a:t> first, </a:t>
            </a:r>
            <a:r>
              <a:rPr lang="nl-NL" baseline="0" dirty="0" err="1" smtClean="0"/>
              <a:t>then</a:t>
            </a:r>
            <a:r>
              <a:rPr lang="nl-NL" baseline="0" dirty="0" smtClean="0"/>
              <a:t> </a:t>
            </a:r>
            <a:r>
              <a:rPr lang="nl-NL" baseline="0" dirty="0" err="1" smtClean="0"/>
              <a:t>only</a:t>
            </a:r>
            <a:r>
              <a:rPr lang="nl-NL" baseline="0" dirty="0" smtClean="0"/>
              <a:t> </a:t>
            </a:r>
            <a:r>
              <a:rPr lang="nl-NL" baseline="0" dirty="0" err="1" smtClean="0"/>
              <a:t>coordinate</a:t>
            </a:r>
            <a:r>
              <a:rPr lang="nl-NL" baseline="0" dirty="0" smtClean="0"/>
              <a:t> </a:t>
            </a:r>
            <a:r>
              <a:rPr lang="nl-NL" baseline="0" dirty="0" err="1" smtClean="0"/>
              <a:t>what</a:t>
            </a:r>
            <a:r>
              <a:rPr lang="nl-NL" baseline="0" dirty="0" smtClean="0"/>
              <a:t> </a:t>
            </a:r>
            <a:r>
              <a:rPr lang="nl-NL" baseline="0" dirty="0" err="1" smtClean="0"/>
              <a:t>they</a:t>
            </a:r>
            <a:r>
              <a:rPr lang="nl-NL" baseline="0" dirty="0" smtClean="0"/>
              <a:t> </a:t>
            </a:r>
            <a:r>
              <a:rPr lang="nl-NL" baseline="0" dirty="0" err="1" smtClean="0"/>
              <a:t>really</a:t>
            </a:r>
            <a:r>
              <a:rPr lang="nl-NL" baseline="0" dirty="0" smtClean="0"/>
              <a:t> </a:t>
            </a:r>
            <a:r>
              <a:rPr lang="nl-NL" baseline="0" dirty="0" err="1" smtClean="0"/>
              <a:t>need</a:t>
            </a:r>
            <a:r>
              <a:rPr lang="nl-NL" baseline="0" dirty="0" smtClean="0"/>
              <a:t> </a:t>
            </a:r>
            <a:r>
              <a:rPr lang="nl-NL" baseline="0" dirty="0" err="1" smtClean="0"/>
              <a:t>to</a:t>
            </a:r>
            <a:r>
              <a:rPr lang="nl-NL" baseline="0" dirty="0" smtClean="0"/>
              <a:t>, </a:t>
            </a:r>
            <a:r>
              <a:rPr lang="nl-NL" baseline="0" dirty="0" err="1" smtClean="0"/>
              <a:t>and</a:t>
            </a:r>
            <a:r>
              <a:rPr lang="nl-NL" baseline="0" dirty="0" smtClean="0"/>
              <a:t> </a:t>
            </a:r>
            <a:r>
              <a:rPr lang="nl-NL" baseline="0" dirty="0" err="1" smtClean="0"/>
              <a:t>then</a:t>
            </a:r>
            <a:r>
              <a:rPr lang="nl-NL" baseline="0" dirty="0" smtClean="0"/>
              <a:t> </a:t>
            </a:r>
            <a:r>
              <a:rPr lang="nl-NL" baseline="0" dirty="0" err="1" smtClean="0"/>
              <a:t>realize</a:t>
            </a:r>
            <a:r>
              <a:rPr lang="nl-NL" baseline="0" dirty="0" smtClean="0"/>
              <a:t> </a:t>
            </a:r>
            <a:r>
              <a:rPr lang="nl-NL" baseline="0" dirty="0" err="1" smtClean="0"/>
              <a:t>they</a:t>
            </a:r>
            <a:r>
              <a:rPr lang="nl-NL" baseline="0" dirty="0" smtClean="0"/>
              <a:t> </a:t>
            </a:r>
            <a:r>
              <a:rPr lang="nl-NL" baseline="0" dirty="0" err="1" smtClean="0"/>
              <a:t>can</a:t>
            </a:r>
            <a:r>
              <a:rPr lang="nl-NL" baseline="0" dirty="0" smtClean="0"/>
              <a:t> </a:t>
            </a:r>
            <a:r>
              <a:rPr lang="nl-NL" baseline="0" dirty="0" err="1" smtClean="0"/>
              <a:t>broaden</a:t>
            </a:r>
            <a:r>
              <a:rPr lang="nl-NL" baseline="0" dirty="0" smtClean="0"/>
              <a:t> </a:t>
            </a:r>
            <a:r>
              <a:rPr lang="nl-NL" baseline="0" dirty="0" err="1" smtClean="0"/>
              <a:t>their</a:t>
            </a:r>
            <a:r>
              <a:rPr lang="nl-NL" baseline="0" dirty="0" smtClean="0"/>
              <a:t> approach </a:t>
            </a:r>
            <a:r>
              <a:rPr lang="nl-NL" baseline="0" dirty="0" err="1" smtClean="0"/>
              <a:t>to</a:t>
            </a:r>
            <a:r>
              <a:rPr lang="nl-NL" baseline="0" dirty="0" smtClean="0"/>
              <a:t> a community.</a:t>
            </a:r>
          </a:p>
          <a:p>
            <a:pPr marL="171428" indent="-171428">
              <a:buFontTx/>
              <a:buChar char="-"/>
            </a:pPr>
            <a:r>
              <a:rPr lang="nl-NL" baseline="0" dirty="0" smtClean="0"/>
              <a:t>“Support”, of course top-down </a:t>
            </a:r>
            <a:r>
              <a:rPr lang="nl-NL" baseline="0" dirty="0" err="1" smtClean="0"/>
              <a:t>should</a:t>
            </a:r>
            <a:r>
              <a:rPr lang="nl-NL" baseline="0" dirty="0" smtClean="0"/>
              <a:t> </a:t>
            </a:r>
            <a:r>
              <a:rPr lang="nl-NL" baseline="0" dirty="0" err="1" smtClean="0"/>
              <a:t>still</a:t>
            </a:r>
            <a:r>
              <a:rPr lang="nl-NL" baseline="0" dirty="0" smtClean="0"/>
              <a:t> </a:t>
            </a:r>
            <a:r>
              <a:rPr lang="nl-NL" baseline="0" dirty="0" err="1" smtClean="0"/>
              <a:t>be</a:t>
            </a:r>
            <a:r>
              <a:rPr lang="nl-NL" baseline="0" dirty="0" smtClean="0"/>
              <a:t> </a:t>
            </a:r>
            <a:r>
              <a:rPr lang="nl-NL" baseline="0" dirty="0" err="1" smtClean="0"/>
              <a:t>possible</a:t>
            </a:r>
            <a:r>
              <a:rPr lang="nl-NL" baseline="0" dirty="0" smtClean="0"/>
              <a:t>! </a:t>
            </a:r>
            <a:r>
              <a:rPr lang="nl-NL" baseline="0" dirty="0" err="1" smtClean="0"/>
              <a:t>Maybe</a:t>
            </a:r>
            <a:r>
              <a:rPr lang="nl-NL" baseline="0" dirty="0" smtClean="0"/>
              <a:t> even a combi in the long-term</a:t>
            </a:r>
            <a:endParaRPr lang="nl-NL" dirty="0" smtClean="0"/>
          </a:p>
        </p:txBody>
      </p:sp>
      <p:sp>
        <p:nvSpPr>
          <p:cNvPr id="4" name="Date Placeholder 3"/>
          <p:cNvSpPr>
            <a:spLocks noGrp="1"/>
          </p:cNvSpPr>
          <p:nvPr>
            <p:ph type="dt" idx="10"/>
          </p:nvPr>
        </p:nvSpPr>
        <p:spPr/>
        <p:txBody>
          <a:bodyPr/>
          <a:lstStyle/>
          <a:p>
            <a:r>
              <a:rPr lang="nl-NL" smtClean="0">
                <a:solidFill>
                  <a:prstClr val="black"/>
                </a:solidFill>
              </a:rPr>
              <a:t>25-6-2010</a:t>
            </a:r>
            <a:endParaRPr lang="nl-NL">
              <a:solidFill>
                <a:prstClr val="black"/>
              </a:solidFill>
            </a:endParaRPr>
          </a:p>
        </p:txBody>
      </p:sp>
      <p:sp>
        <p:nvSpPr>
          <p:cNvPr id="5" name="Footer Placeholder 4"/>
          <p:cNvSpPr>
            <a:spLocks noGrp="1"/>
          </p:cNvSpPr>
          <p:nvPr>
            <p:ph type="ftr" sz="quarter" idx="11"/>
          </p:nvPr>
        </p:nvSpPr>
        <p:spPr/>
        <p:txBody>
          <a:bodyPr/>
          <a:lstStyle/>
          <a:p>
            <a:endParaRPr lang="nl-NL">
              <a:solidFill>
                <a:prstClr val="black"/>
              </a:solidFill>
            </a:endParaRPr>
          </a:p>
        </p:txBody>
      </p:sp>
      <p:sp>
        <p:nvSpPr>
          <p:cNvPr id="6" name="Slide Number Placeholder 5"/>
          <p:cNvSpPr>
            <a:spLocks noGrp="1"/>
          </p:cNvSpPr>
          <p:nvPr>
            <p:ph type="sldNum" sz="quarter" idx="12"/>
          </p:nvPr>
        </p:nvSpPr>
        <p:spPr/>
        <p:txBody>
          <a:bodyPr/>
          <a:lstStyle/>
          <a:p>
            <a:fld id="{016844DE-39AC-45D5-92A8-262EC95D3BAB}" type="slidenum">
              <a:rPr lang="nl-NL" smtClean="0">
                <a:solidFill>
                  <a:prstClr val="black"/>
                </a:solidFill>
              </a:rPr>
              <a:pPr/>
              <a:t>179</a:t>
            </a:fld>
            <a:endParaRPr lang="nl-NL">
              <a:solidFill>
                <a:prstClr val="black"/>
              </a:solidFill>
            </a:endParaRPr>
          </a:p>
        </p:txBody>
      </p:sp>
    </p:spTree>
    <p:extLst>
      <p:ext uri="{BB962C8B-B14F-4D97-AF65-F5344CB8AC3E}">
        <p14:creationId xmlns="" xmlns:p14="http://schemas.microsoft.com/office/powerpoint/2010/main" val="47128745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Note:</a:t>
            </a:r>
            <a:r>
              <a:rPr lang="en-US" baseline="0" dirty="0" smtClean="0"/>
              <a:t> the spec *never* sets this to true, since it’s context dependent.</a:t>
            </a:r>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185</a:t>
            </a:fld>
            <a:endParaRPr lang="en-CA" dirty="0"/>
          </a:p>
        </p:txBody>
      </p:sp>
    </p:spTree>
    <p:extLst>
      <p:ext uri="{BB962C8B-B14F-4D97-AF65-F5344CB8AC3E}">
        <p14:creationId xmlns="" xmlns:p14="http://schemas.microsoft.com/office/powerpoint/2010/main" val="29717654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188</a:t>
            </a:fld>
            <a:endParaRPr lang="en-CA" dirty="0"/>
          </a:p>
        </p:txBody>
      </p:sp>
    </p:spTree>
    <p:extLst>
      <p:ext uri="{BB962C8B-B14F-4D97-AF65-F5344CB8AC3E}">
        <p14:creationId xmlns="" xmlns:p14="http://schemas.microsoft.com/office/powerpoint/2010/main" val="401967569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189</a:t>
            </a:fld>
            <a:endParaRPr lang="en-CA" dirty="0"/>
          </a:p>
        </p:txBody>
      </p:sp>
    </p:spTree>
    <p:extLst>
      <p:ext uri="{BB962C8B-B14F-4D97-AF65-F5344CB8AC3E}">
        <p14:creationId xmlns="" xmlns:p14="http://schemas.microsoft.com/office/powerpoint/2010/main" val="401967569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Conformance registry could be used for discovery of participants in a regional exchange, means of advertising</a:t>
            </a:r>
            <a:r>
              <a:rPr lang="en-US" baseline="0" dirty="0" smtClean="0"/>
              <a:t> system capability, etc.</a:t>
            </a:r>
          </a:p>
          <a:p>
            <a:endParaRPr lang="en-US" baseline="0" dirty="0" smtClean="0"/>
          </a:p>
          <a:p>
            <a:r>
              <a:rPr lang="en-US" baseline="0" dirty="0" smtClean="0"/>
              <a:t>No tools yet for authoring – volunteers?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204</a:t>
            </a:fld>
            <a:endParaRPr lang="en-US"/>
          </a:p>
        </p:txBody>
      </p:sp>
    </p:spTree>
    <p:extLst>
      <p:ext uri="{BB962C8B-B14F-4D97-AF65-F5344CB8AC3E}">
        <p14:creationId xmlns="" xmlns:p14="http://schemas.microsoft.com/office/powerpoint/2010/main" val="14057906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152400" y="152400"/>
            <a:ext cx="8839200" cy="6477000"/>
            <a:chOff x="240" y="288"/>
            <a:chExt cx="5290" cy="3504"/>
          </a:xfrm>
        </p:grpSpPr>
        <p:sp>
          <p:nvSpPr>
            <p:cNvPr id="5" name="Rectangle 3"/>
            <p:cNvSpPr>
              <a:spLocks noChangeArrowheads="1"/>
            </p:cNvSpPr>
            <p:nvPr/>
          </p:nvSpPr>
          <p:spPr bwMode="blackWhite">
            <a:xfrm>
              <a:off x="240" y="288"/>
              <a:ext cx="5290" cy="3504"/>
            </a:xfrm>
            <a:prstGeom prst="rect">
              <a:avLst/>
            </a:prstGeom>
            <a:solidFill>
              <a:schemeClr val="bg1"/>
            </a:solidFill>
            <a:ln w="50800">
              <a:solidFill>
                <a:schemeClr val="folHlink"/>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a:latin typeface="Times New Roman" pitchFamily="18" charset="0"/>
              </a:endParaRPr>
            </a:p>
          </p:txBody>
        </p:sp>
        <p:sp>
          <p:nvSpPr>
            <p:cNvPr id="6" name="Rectangle 4"/>
            <p:cNvSpPr>
              <a:spLocks noChangeArrowheads="1"/>
            </p:cNvSpPr>
            <p:nvPr/>
          </p:nvSpPr>
          <p:spPr bwMode="auto">
            <a:xfrm>
              <a:off x="285" y="336"/>
              <a:ext cx="5184" cy="3408"/>
            </a:xfrm>
            <a:prstGeom prst="rect">
              <a:avLst/>
            </a:prstGeom>
            <a:noFill/>
            <a:ln w="9525">
              <a:solidFill>
                <a:schemeClr val="folHlink"/>
              </a:solidFill>
              <a:miter lim="800000"/>
              <a:headEnd/>
              <a:tailEnd/>
            </a:ln>
            <a:effectLst/>
            <a:extLst>
              <a:ext uri="{909E8E84-426E-40DD-AFC4-6F175D3DCCD1}">
                <a14:hiddenFill xmlns="" xmlns:a14="http://schemas.microsoft.com/office/drawing/2010/main">
                  <a:solidFill>
                    <a:schemeClr val="tx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a:latin typeface="Times New Roman" pitchFamily="18" charset="0"/>
              </a:endParaRPr>
            </a:p>
          </p:txBody>
        </p:sp>
        <p:sp>
          <p:nvSpPr>
            <p:cNvPr id="7" name="Line 5"/>
            <p:cNvSpPr>
              <a:spLocks noChangeShapeType="1"/>
            </p:cNvSpPr>
            <p:nvPr/>
          </p:nvSpPr>
          <p:spPr bwMode="auto">
            <a:xfrm>
              <a:off x="576" y="2256"/>
              <a:ext cx="4608" cy="0"/>
            </a:xfrm>
            <a:prstGeom prst="line">
              <a:avLst/>
            </a:prstGeom>
            <a:noFill/>
            <a:ln w="38100">
              <a:solidFill>
                <a:schemeClr val="accent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grpSp>
      <p:sp>
        <p:nvSpPr>
          <p:cNvPr id="8" name="Rectangle 12"/>
          <p:cNvSpPr>
            <a:spLocks noChangeArrowheads="1"/>
          </p:cNvSpPr>
          <p:nvPr/>
        </p:nvSpPr>
        <p:spPr bwMode="auto">
          <a:xfrm>
            <a:off x="0" y="6629400"/>
            <a:ext cx="9144000" cy="2154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lang="en-US" sz="800" b="1" dirty="0" smtClean="0"/>
              <a:t>       © 2014 HL7 ® </a:t>
            </a:r>
            <a:r>
              <a:rPr lang="en-US" sz="800" b="1" dirty="0"/>
              <a:t>International. </a:t>
            </a:r>
            <a:r>
              <a:rPr lang="en-US" sz="800" b="1" dirty="0" smtClean="0"/>
              <a:t>Licensed</a:t>
            </a:r>
            <a:r>
              <a:rPr lang="en-US" sz="800" b="1" baseline="0" dirty="0" smtClean="0"/>
              <a:t> under Creative Commons</a:t>
            </a:r>
            <a:r>
              <a:rPr lang="en-US" sz="800" b="1" dirty="0" smtClean="0"/>
              <a:t>. </a:t>
            </a:r>
            <a:r>
              <a:rPr lang="en-US" sz="800" b="1" dirty="0"/>
              <a:t>HL7 </a:t>
            </a:r>
            <a:r>
              <a:rPr lang="en-US" sz="800" b="1" dirty="0" smtClean="0"/>
              <a:t>&amp; Health </a:t>
            </a:r>
            <a:r>
              <a:rPr lang="en-US" sz="800" b="1" dirty="0"/>
              <a:t>Level Seven are registered trademarks of Health Level Seven International. Reg. U.S. TM Office.</a:t>
            </a:r>
          </a:p>
        </p:txBody>
      </p:sp>
      <p:pic>
        <p:nvPicPr>
          <p:cNvPr id="9" name="Picture 13" descr="HL7 International Logo"/>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23528" y="304800"/>
            <a:ext cx="1109662"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3798" name="Rectangle 6"/>
          <p:cNvSpPr>
            <a:spLocks noGrp="1" noChangeArrowheads="1"/>
          </p:cNvSpPr>
          <p:nvPr>
            <p:ph type="ctrTitle"/>
          </p:nvPr>
        </p:nvSpPr>
        <p:spPr>
          <a:xfrm>
            <a:off x="1219200" y="838200"/>
            <a:ext cx="6781800" cy="2559050"/>
          </a:xfrm>
        </p:spPr>
        <p:txBody>
          <a:bodyPr anchorCtr="1"/>
          <a:lstStyle>
            <a:lvl1pPr algn="ctr">
              <a:defRPr sz="5600"/>
            </a:lvl1pPr>
          </a:lstStyle>
          <a:p>
            <a:pPr lvl="0"/>
            <a:r>
              <a:rPr lang="en-US" noProof="0" smtClean="0"/>
              <a:t>Click to edit Master title style</a:t>
            </a:r>
          </a:p>
        </p:txBody>
      </p:sp>
      <p:sp>
        <p:nvSpPr>
          <p:cNvPr id="33799" name="Rectangle 7"/>
          <p:cNvSpPr>
            <a:spLocks noGrp="1" noChangeArrowheads="1"/>
          </p:cNvSpPr>
          <p:nvPr>
            <p:ph type="subTitle" idx="1"/>
          </p:nvPr>
        </p:nvSpPr>
        <p:spPr>
          <a:xfrm>
            <a:off x="1371600" y="3962400"/>
            <a:ext cx="6400800" cy="1873250"/>
          </a:xfrm>
        </p:spPr>
        <p:txBody>
          <a:bodyPr/>
          <a:lstStyle>
            <a:lvl1pPr marL="0" indent="0" algn="ctr">
              <a:buFont typeface="Wingdings" pitchFamily="2" charset="2"/>
              <a:buNone/>
              <a:defRPr sz="3000"/>
            </a:lvl1pPr>
          </a:lstStyle>
          <a:p>
            <a:pPr lvl="0"/>
            <a:r>
              <a:rPr lang="en-US" noProof="0" smtClean="0"/>
              <a:t>Click to edit Master subtitle style</a:t>
            </a:r>
          </a:p>
        </p:txBody>
      </p:sp>
      <p:pic>
        <p:nvPicPr>
          <p:cNvPr id="10" name="Picture 9"/>
          <p:cNvPicPr>
            <a:picLocks noChangeAspect="1"/>
          </p:cNvPicPr>
          <p:nvPr userDrawn="1"/>
        </p:nvPicPr>
        <p:blipFill rotWithShape="1">
          <a:blip r:embed="rId3" cstate="print">
            <a:extLst>
              <a:ext uri="{28A0092B-C50C-407E-A947-70E740481C1C}">
                <a14:useLocalDpi xmlns="" xmlns:a14="http://schemas.microsoft.com/office/drawing/2010/main" val="0"/>
              </a:ext>
            </a:extLst>
          </a:blip>
          <a:srcRect l="27071" t="19101" r="26890" b="29814"/>
          <a:stretch/>
        </p:blipFill>
        <p:spPr>
          <a:xfrm>
            <a:off x="6858678" y="260648"/>
            <a:ext cx="2034746" cy="1252151"/>
          </a:xfrm>
          <a:prstGeom prst="rect">
            <a:avLst/>
          </a:prstGeom>
        </p:spPr>
      </p:pic>
      <p:pic>
        <p:nvPicPr>
          <p:cNvPr id="11" name="Picture 4" descr="Creative Commons Licence"/>
          <p:cNvPicPr>
            <a:picLocks noChangeAspect="1" noChangeArrowheads="1"/>
          </p:cNvPicPr>
          <p:nvPr userDrawn="1"/>
        </p:nvPicPr>
        <p:blipFill>
          <a:blip r:embed="rId4" cstate="print">
            <a:extLst>
              <a:ext uri="{28A0092B-C50C-407E-A947-70E740481C1C}">
                <a14:useLocalDpi xmlns="" xmlns:a14="http://schemas.microsoft.com/office/drawing/2010/main" val="0"/>
              </a:ext>
            </a:extLst>
          </a:blip>
          <a:srcRect/>
          <a:stretch>
            <a:fillRect/>
          </a:stretch>
        </p:blipFill>
        <p:spPr bwMode="auto">
          <a:xfrm>
            <a:off x="290265" y="6192775"/>
            <a:ext cx="838200" cy="29527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413834372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Rectangle 4"/>
          <p:cNvSpPr/>
          <p:nvPr userDrawn="1"/>
        </p:nvSpPr>
        <p:spPr bwMode="auto">
          <a:xfrm>
            <a:off x="7876619" y="5565993"/>
            <a:ext cx="1008112" cy="936104"/>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pic>
        <p:nvPicPr>
          <p:cNvPr id="4" name="Picture 13" descr="HL7 International Logo"/>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323528" y="304800"/>
            <a:ext cx="1109662"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58308028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6552728" cy="1152128"/>
          </a:xfrm>
        </p:spPr>
        <p:txBody>
          <a:bodyPr anchor="ct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a:p>
        </p:txBody>
      </p:sp>
    </p:spTree>
    <p:extLst>
      <p:ext uri="{BB962C8B-B14F-4D97-AF65-F5344CB8AC3E}">
        <p14:creationId xmlns="" xmlns:p14="http://schemas.microsoft.com/office/powerpoint/2010/main" val="369997925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a:xfrm>
            <a:off x="381000" y="1828800"/>
            <a:ext cx="8382000" cy="4480520"/>
          </a:xfrm>
        </p:spPr>
        <p:txBody>
          <a:bodyPr/>
          <a:lstStyle>
            <a:lvl1pPr marL="0" indent="0">
              <a:buNone/>
              <a:defRPr sz="1400">
                <a:latin typeface="Consolas" pitchFamily="49" charset="0"/>
                <a:cs typeface="Consolas" pitchFamily="49" charset="0"/>
              </a:defRPr>
            </a:lvl1pPr>
            <a:lvl2pPr marL="457200" indent="0">
              <a:buNone/>
              <a:defRPr sz="1400">
                <a:latin typeface="Consolas" pitchFamily="49" charset="0"/>
                <a:cs typeface="Consolas" pitchFamily="49" charset="0"/>
              </a:defRPr>
            </a:lvl2pPr>
            <a:lvl3pPr marL="914400" indent="0">
              <a:buNone/>
              <a:defRPr sz="1400">
                <a:latin typeface="Consolas" pitchFamily="49" charset="0"/>
                <a:cs typeface="Consolas" pitchFamily="49" charset="0"/>
              </a:defRPr>
            </a:lvl3pPr>
            <a:lvl4pPr marL="1371600" indent="0">
              <a:buNone/>
              <a:defRPr sz="1400">
                <a:latin typeface="Consolas" pitchFamily="49" charset="0"/>
                <a:cs typeface="Consolas" pitchFamily="49" charset="0"/>
              </a:defRPr>
            </a:lvl4pPr>
            <a:lvl5pPr marL="1828800" indent="0">
              <a:buNone/>
              <a:defRPr sz="1400">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 xmlns:p14="http://schemas.microsoft.com/office/powerpoint/2010/main" val="176236314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a:p>
        </p:txBody>
      </p:sp>
    </p:spTree>
    <p:extLst>
      <p:ext uri="{BB962C8B-B14F-4D97-AF65-F5344CB8AC3E}">
        <p14:creationId xmlns="" xmlns:p14="http://schemas.microsoft.com/office/powerpoint/2010/main" val="69404764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bwMode="auto">
          <a:xfrm>
            <a:off x="323528" y="252899"/>
            <a:ext cx="8568952" cy="626469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a:p>
        </p:txBody>
      </p:sp>
      <p:sp>
        <p:nvSpPr>
          <p:cNvPr id="4" name="Title 1"/>
          <p:cNvSpPr>
            <a:spLocks noGrp="1"/>
          </p:cNvSpPr>
          <p:nvPr>
            <p:ph type="title"/>
          </p:nvPr>
        </p:nvSpPr>
        <p:spPr>
          <a:xfrm>
            <a:off x="323528" y="332657"/>
            <a:ext cx="6552728" cy="1180142"/>
          </a:xfrm>
        </p:spPr>
        <p:txBody>
          <a:bodyPr/>
          <a:lstStyle>
            <a:lvl1pPr>
              <a:defRPr>
                <a:solidFill>
                  <a:schemeClr val="bg1"/>
                </a:solidFill>
              </a:defRPr>
            </a:lvl1pPr>
          </a:lstStyle>
          <a:p>
            <a:r>
              <a:rPr lang="en-US" smtClean="0"/>
              <a:t>Click to edit Master title style</a:t>
            </a:r>
            <a:endParaRPr lang="en-US"/>
          </a:p>
        </p:txBody>
      </p:sp>
    </p:spTree>
    <p:extLst>
      <p:ext uri="{BB962C8B-B14F-4D97-AF65-F5344CB8AC3E}">
        <p14:creationId xmlns="" xmlns:p14="http://schemas.microsoft.com/office/powerpoint/2010/main" val="641985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828800"/>
            <a:ext cx="4114800" cy="45525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828800"/>
            <a:ext cx="4114800" cy="45525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a:p>
        </p:txBody>
      </p:sp>
    </p:spTree>
    <p:extLst>
      <p:ext uri="{BB962C8B-B14F-4D97-AF65-F5344CB8AC3E}">
        <p14:creationId xmlns="" xmlns:p14="http://schemas.microsoft.com/office/powerpoint/2010/main" val="185555157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6"/>
            <a:ext cx="6552728" cy="1152128"/>
          </a:xfrm>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7544" y="1709118"/>
            <a:ext cx="4040188"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358032"/>
            <a:ext cx="4040188"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709118"/>
            <a:ext cx="4041775"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358032"/>
            <a:ext cx="4041775"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p14="http://schemas.microsoft.com/office/powerpoint/2010/main" val="9788088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ransparante pagina">
    <p:bg>
      <p:bgPr>
        <a:solidFill>
          <a:srgbClr val="00B050"/>
        </a:solid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4143802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152400" y="152400"/>
            <a:ext cx="8839200" cy="6477000"/>
          </a:xfrm>
          <a:prstGeom prst="rect">
            <a:avLst/>
          </a:prstGeom>
          <a:solidFill>
            <a:schemeClr val="bg1"/>
          </a:solidFill>
          <a:ln w="44450">
            <a:solidFill>
              <a:schemeClr val="folHlink"/>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a:latin typeface="Times New Roman" pitchFamily="18" charset="0"/>
            </a:endParaRPr>
          </a:p>
        </p:txBody>
      </p:sp>
      <p:sp>
        <p:nvSpPr>
          <p:cNvPr id="1027" name="Rectangle 4"/>
          <p:cNvSpPr>
            <a:spLocks noChangeArrowheads="1"/>
          </p:cNvSpPr>
          <p:nvPr/>
        </p:nvSpPr>
        <p:spPr bwMode="blackWhite">
          <a:xfrm>
            <a:off x="231775" y="236538"/>
            <a:ext cx="8678863" cy="6289675"/>
          </a:xfrm>
          <a:prstGeom prst="rect">
            <a:avLst/>
          </a:prstGeom>
          <a:solidFill>
            <a:schemeClr val="bg1"/>
          </a:solidFill>
          <a:ln w="9525">
            <a:solidFill>
              <a:schemeClr val="folHlink"/>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a:latin typeface="Times New Roman" pitchFamily="18" charset="0"/>
            </a:endParaRPr>
          </a:p>
        </p:txBody>
      </p:sp>
      <p:sp>
        <p:nvSpPr>
          <p:cNvPr id="1028" name="Line 5"/>
          <p:cNvSpPr>
            <a:spLocks noChangeShapeType="1"/>
          </p:cNvSpPr>
          <p:nvPr/>
        </p:nvSpPr>
        <p:spPr bwMode="auto">
          <a:xfrm>
            <a:off x="461963" y="1600200"/>
            <a:ext cx="8296275" cy="0"/>
          </a:xfrm>
          <a:prstGeom prst="line">
            <a:avLst/>
          </a:prstGeom>
          <a:noFill/>
          <a:ln w="38100">
            <a:solidFill>
              <a:schemeClr val="accent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1029" name="Rectangle 6"/>
          <p:cNvSpPr>
            <a:spLocks noGrp="1" noChangeArrowheads="1"/>
          </p:cNvSpPr>
          <p:nvPr>
            <p:ph type="title"/>
          </p:nvPr>
        </p:nvSpPr>
        <p:spPr bwMode="auto">
          <a:xfrm>
            <a:off x="323528" y="332657"/>
            <a:ext cx="6552728" cy="11801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030" name="Rectangle 7"/>
          <p:cNvSpPr>
            <a:spLocks noGrp="1" noChangeArrowheads="1"/>
          </p:cNvSpPr>
          <p:nvPr>
            <p:ph type="body" idx="1"/>
          </p:nvPr>
        </p:nvSpPr>
        <p:spPr bwMode="auto">
          <a:xfrm>
            <a:off x="381000" y="1828800"/>
            <a:ext cx="8382000" cy="44805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1" name="Rectangle 13"/>
          <p:cNvSpPr>
            <a:spLocks noChangeArrowheads="1"/>
          </p:cNvSpPr>
          <p:nvPr/>
        </p:nvSpPr>
        <p:spPr bwMode="auto">
          <a:xfrm>
            <a:off x="228600" y="6643688"/>
            <a:ext cx="9144000" cy="2143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lang="en-US" sz="800" b="1" dirty="0" smtClean="0"/>
              <a:t>© 2014 HL7 ® International. Licensed</a:t>
            </a:r>
            <a:r>
              <a:rPr lang="en-US" sz="800" b="1" baseline="0" dirty="0" smtClean="0"/>
              <a:t> under Creative Commons</a:t>
            </a:r>
            <a:r>
              <a:rPr lang="en-US" sz="800" b="1" dirty="0" smtClean="0"/>
              <a:t>. HL7 &amp; Health Level Seven are registered trademarks of Health Level Seven International. Reg. U.S. TM Office.</a:t>
            </a:r>
            <a:endParaRPr lang="en-US" sz="800" b="1" dirty="0"/>
          </a:p>
        </p:txBody>
      </p:sp>
      <p:pic>
        <p:nvPicPr>
          <p:cNvPr id="1032" name="Picture 14" descr="HL7 International Logo"/>
          <p:cNvPicPr>
            <a:picLocks noChangeAspect="1" noChangeArrowheads="1"/>
          </p:cNvPicPr>
          <p:nvPr/>
        </p:nvPicPr>
        <p:blipFill>
          <a:blip r:embed="rId11" cstate="print">
            <a:extLst>
              <a:ext uri="{28A0092B-C50C-407E-A947-70E740481C1C}">
                <a14:useLocalDpi xmlns="" xmlns:a14="http://schemas.microsoft.com/office/drawing/2010/main" val="0"/>
              </a:ext>
            </a:extLst>
          </a:blip>
          <a:srcRect/>
          <a:stretch>
            <a:fillRect/>
          </a:stretch>
        </p:blipFill>
        <p:spPr bwMode="auto">
          <a:xfrm>
            <a:off x="8174038" y="5791200"/>
            <a:ext cx="665162"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p:cNvPicPr>
            <a:picLocks noChangeAspect="1"/>
          </p:cNvPicPr>
          <p:nvPr userDrawn="1"/>
        </p:nvPicPr>
        <p:blipFill rotWithShape="1">
          <a:blip r:embed="rId12" cstate="print">
            <a:extLst>
              <a:ext uri="{28A0092B-C50C-407E-A947-70E740481C1C}">
                <a14:useLocalDpi xmlns="" xmlns:a14="http://schemas.microsoft.com/office/drawing/2010/main" val="0"/>
              </a:ext>
            </a:extLst>
          </a:blip>
          <a:srcRect l="27071" t="19101" r="26890" b="29814"/>
          <a:stretch/>
        </p:blipFill>
        <p:spPr>
          <a:xfrm>
            <a:off x="6876256" y="260648"/>
            <a:ext cx="2034746" cy="1252151"/>
          </a:xfrm>
          <a:prstGeom prst="rect">
            <a:avLst/>
          </a:prstGeom>
        </p:spPr>
      </p:pic>
    </p:spTree>
    <p:extLst>
      <p:ext uri="{BB962C8B-B14F-4D97-AF65-F5344CB8AC3E}">
        <p14:creationId xmlns="" xmlns:p14="http://schemas.microsoft.com/office/powerpoint/2010/main" val="1534644555"/>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5" r:id="rId4"/>
    <p:sldLayoutId id="2147483692" r:id="rId5"/>
    <p:sldLayoutId id="2147483693" r:id="rId6"/>
    <p:sldLayoutId id="2147483690" r:id="rId7"/>
    <p:sldLayoutId id="2147483691" r:id="rId8"/>
    <p:sldLayoutId id="2147483694" r:id="rId9"/>
  </p:sldLayoutIdLst>
  <p:timing>
    <p:tnLst>
      <p:par>
        <p:cTn id="1" dur="indefinite" restart="never" nodeType="tmRoot"/>
      </p:par>
    </p:tnLst>
  </p:timing>
  <p:hf hdr="0" ftr="0" dt="0"/>
  <p:txStyles>
    <p:title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p:titleStyle>
    <p:body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hyperlink" Target="http://someserver/fhir/binary/" TargetMode="Externa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www.telerik.com/fiddler" TargetMode="External"/><Relationship Id="rId2" Type="http://schemas.openxmlformats.org/officeDocument/2006/relationships/hyperlink" Target="http://www.jsoneditoronline.org/" TargetMode="Externa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hyperlink" Target="http://example.org/fhir/Observation/1" TargetMode="External"/><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hyperlink" Target="http://www.hl7.org/implement/standards/fhir/document.htm" TargetMode="External"/><Relationship Id="rId2" Type="http://schemas.openxmlformats.org/officeDocument/2006/relationships/hyperlink" Target="http://www.hl7.org/implement/standards/product_brief.cfm?product_id=7" TargetMode="External"/><Relationship Id="rId1" Type="http://schemas.openxmlformats.org/officeDocument/2006/relationships/slideLayout" Target="../slideLayouts/slideLayout3.xml"/><Relationship Id="rId5" Type="http://schemas.openxmlformats.org/officeDocument/2006/relationships/image" Target="../media/image64.png"/><Relationship Id="rId4" Type="http://schemas.openxmlformats.org/officeDocument/2006/relationships/hyperlink" Target="http://en.wikipedia.org/wiki/Portable_Document_Format" TargetMode="External"/></Relationships>
</file>

<file path=ppt/slides/_rels/slide134.xml.rels><?xml version="1.0" encoding="UTF-8" standalone="yes"?>
<Relationships xmlns="http://schemas.openxmlformats.org/package/2006/relationships"><Relationship Id="rId2" Type="http://schemas.openxmlformats.org/officeDocument/2006/relationships/hyperlink" Target="http://www.hl7.org/implement/standards/fhir/documentreference.htm" TargetMode="Externa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8.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3" Type="http://schemas.openxmlformats.org/officeDocument/2006/relationships/hyperlink" Target="http://example/fhir/Observation?subject=Patient/1" TargetMode="External"/><Relationship Id="rId2" Type="http://schemas.openxmlformats.org/officeDocument/2006/relationships/hyperlink" Target="https://example.org/fhir/Patient/1/Observation" TargetMode="Externa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95.xml"/><Relationship Id="rId1" Type="http://schemas.openxmlformats.org/officeDocument/2006/relationships/slideLayout" Target="../slideLayouts/slideLayout3.xml"/><Relationship Id="rId5" Type="http://schemas.openxmlformats.org/officeDocument/2006/relationships/image" Target="../media/image74.jpeg"/><Relationship Id="rId4" Type="http://schemas.openxmlformats.org/officeDocument/2006/relationships/image" Target="../media/image7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3" Type="http://schemas.openxmlformats.org/officeDocument/2006/relationships/hyperlink" Target="http://www.hl7.org/fhir/conformance.htm" TargetMode="External"/><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5.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8.xml"/></Relationships>
</file>

<file path=ppt/slides/_rels/slide21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5.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www.hl7.org/implement/standards/fhir/http.htm" TargetMode="External"/><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8.xml"/><Relationship Id="rId1" Type="http://schemas.openxmlformats.org/officeDocument/2006/relationships/slideLayout" Target="../slideLayouts/slideLayout5.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0.xml"/><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2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9.xml"/><Relationship Id="rId1" Type="http://schemas.openxmlformats.org/officeDocument/2006/relationships/slideLayout" Target="../slideLayouts/slideLayout3.xml"/><Relationship Id="rId4" Type="http://schemas.openxmlformats.org/officeDocument/2006/relationships/image" Target="../media/image95.jpe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hl7.org/fhir" TargetMode="External"/><Relationship Id="rId1" Type="http://schemas.openxmlformats.org/officeDocument/2006/relationships/slideLayout" Target="../slideLayouts/slideLayout3.xml"/><Relationship Id="rId4" Type="http://schemas.openxmlformats.org/officeDocument/2006/relationships/image" Target="../media/image97.jpeg"/></Relationships>
</file>

<file path=ppt/slides/_rels/slide262.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8" Type="http://schemas.openxmlformats.org/officeDocument/2006/relationships/image" Target="../media/image102.jpeg"/><Relationship Id="rId3" Type="http://schemas.openxmlformats.org/officeDocument/2006/relationships/image" Target="../media/image2.jpeg"/><Relationship Id="rId7" Type="http://schemas.openxmlformats.org/officeDocument/2006/relationships/image" Target="../media/image101.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100.jpeg"/><Relationship Id="rId5" Type="http://schemas.openxmlformats.org/officeDocument/2006/relationships/image" Target="../media/image99.png"/><Relationship Id="rId4" Type="http://schemas.openxmlformats.org/officeDocument/2006/relationships/image" Target="../media/image98.jpeg"/></Relationships>
</file>

<file path=ppt/slides/_rels/slide2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hyperlink" Target="http://gforge.hl7.org/svn/fhir" TargetMode="Externa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s>
</file>

<file path=ppt/slides/_rels/slide5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58.xml.rels><?xml version="1.0" encoding="UTF-8" standalone="yes"?>
<Relationships xmlns="http://schemas.openxmlformats.org/package/2006/relationships"><Relationship Id="rId3" Type="http://schemas.openxmlformats.org/officeDocument/2006/relationships/hyperlink" Target="http://www.hl7.org/implement/standards/fhir/datatypes.htm" TargetMode="External"/><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5.xml"/><Relationship Id="rId5" Type="http://schemas.openxmlformats.org/officeDocument/2006/relationships/image" Target="../media/image47.png"/><Relationship Id="rId4" Type="http://schemas.openxmlformats.org/officeDocument/2006/relationships/image" Target="../media/image46.png"/></Relationships>
</file>

<file path=ppt/slides/_rels/slide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hyperlink" Target="http://www.hl7.org/fhir/conformance.htm" TargetMode="External"/><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dirty="0" smtClean="0"/>
              <a:t>Hands-on FHIR</a:t>
            </a:r>
            <a:endParaRPr lang="en-US" dirty="0"/>
          </a:p>
        </p:txBody>
      </p:sp>
      <p:sp>
        <p:nvSpPr>
          <p:cNvPr id="3" name="Subtitle 2"/>
          <p:cNvSpPr>
            <a:spLocks noGrp="1"/>
          </p:cNvSpPr>
          <p:nvPr>
            <p:ph type="subTitle" idx="1"/>
          </p:nvPr>
        </p:nvSpPr>
        <p:spPr/>
        <p:txBody>
          <a:bodyPr/>
          <a:lstStyle/>
          <a:p>
            <a:r>
              <a:rPr lang="en-US" dirty="0" smtClean="0"/>
              <a:t>Lloyd McKenzie</a:t>
            </a:r>
          </a:p>
          <a:p>
            <a:r>
              <a:rPr lang="en-US" smtClean="0"/>
              <a:t>November 11-12, </a:t>
            </a:r>
            <a:r>
              <a:rPr lang="en-US" dirty="0" smtClean="0"/>
              <a:t>2014</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r>
              <a:rPr lang="en-US" dirty="0" smtClean="0"/>
              <a:t>After each topic, I’ll prompt you to write down (at least) one take-away</a:t>
            </a:r>
          </a:p>
          <a:p>
            <a:pPr lvl="1"/>
            <a:r>
              <a:rPr lang="en-US" dirty="0" smtClean="0"/>
              <a:t>What was the most useful thing you learned?</a:t>
            </a:r>
          </a:p>
          <a:p>
            <a:pPr lvl="1"/>
            <a:r>
              <a:rPr lang="en-US" dirty="0" smtClean="0"/>
              <a:t>What do you need to watch out for in your implementation?</a:t>
            </a:r>
          </a:p>
          <a:p>
            <a:pPr lvl="1"/>
            <a:r>
              <a:rPr lang="en-US" dirty="0" smtClean="0"/>
              <a:t>What do you want to investigate further?</a:t>
            </a:r>
            <a:endParaRPr lang="en-US"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10</a:t>
            </a:fld>
            <a:endParaRPr lang="en-CA"/>
          </a:p>
        </p:txBody>
      </p:sp>
      <p:pic>
        <p:nvPicPr>
          <p:cNvPr id="1229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733800" y="4724400"/>
            <a:ext cx="1676400" cy="16764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362500784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Binary Endpoint</a:t>
            </a:r>
            <a:endParaRPr lang="en-US" dirty="0"/>
          </a:p>
        </p:txBody>
      </p:sp>
      <p:sp>
        <p:nvSpPr>
          <p:cNvPr id="3" name="Content Placeholder 2"/>
          <p:cNvSpPr>
            <a:spLocks noGrp="1"/>
          </p:cNvSpPr>
          <p:nvPr>
            <p:ph idx="1"/>
          </p:nvPr>
        </p:nvSpPr>
        <p:spPr/>
        <p:txBody>
          <a:bodyPr/>
          <a:lstStyle/>
          <a:p>
            <a:pPr marL="0" indent="0">
              <a:buNone/>
            </a:pPr>
            <a:r>
              <a:rPr lang="en-US" dirty="0" smtClean="0">
                <a:hlinkClick r:id="rId2"/>
              </a:rPr>
              <a:t>https://someserver/fhir/Binary/</a:t>
            </a:r>
            <a:endParaRPr lang="en-US" dirty="0" smtClean="0"/>
          </a:p>
          <a:p>
            <a:r>
              <a:rPr lang="en-US" dirty="0" smtClean="0"/>
              <a:t>Accepts </a:t>
            </a:r>
            <a:r>
              <a:rPr lang="en-US" dirty="0"/>
              <a:t>any kind of </a:t>
            </a:r>
            <a:r>
              <a:rPr lang="en-US" dirty="0" smtClean="0"/>
              <a:t>content </a:t>
            </a:r>
          </a:p>
          <a:p>
            <a:r>
              <a:rPr lang="en-US" dirty="0" smtClean="0"/>
              <a:t>Stores </a:t>
            </a:r>
            <a:r>
              <a:rPr lang="en-US" dirty="0"/>
              <a:t>the content as is, along with the content type provided by the HTTP headers</a:t>
            </a:r>
            <a:r>
              <a:rPr lang="en-US" dirty="0" smtClean="0"/>
              <a:t>.</a:t>
            </a:r>
          </a:p>
          <a:p>
            <a:r>
              <a:rPr lang="en-US" dirty="0" smtClean="0"/>
              <a:t>Acts just like the normal Resource endpoints (but there is no search)</a:t>
            </a:r>
          </a:p>
          <a:p>
            <a:pPr lvl="1"/>
            <a:endParaRPr lang="en-US"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100</a:t>
            </a:fld>
            <a:endParaRPr lang="en-CA"/>
          </a:p>
        </p:txBody>
      </p:sp>
    </p:spTree>
    <p:extLst>
      <p:ext uri="{BB962C8B-B14F-4D97-AF65-F5344CB8AC3E}">
        <p14:creationId xmlns="" xmlns:p14="http://schemas.microsoft.com/office/powerpoint/2010/main" val="392642074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for Attachments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101</a:t>
            </a:fld>
            <a:endParaRPr lang="en-CA"/>
          </a:p>
        </p:txBody>
      </p:sp>
      <p:sp>
        <p:nvSpPr>
          <p:cNvPr id="6" name="Can 5"/>
          <p:cNvSpPr/>
          <p:nvPr/>
        </p:nvSpPr>
        <p:spPr bwMode="auto">
          <a:xfrm>
            <a:off x="6172200" y="3200400"/>
            <a:ext cx="2438400" cy="2209800"/>
          </a:xfrm>
          <a:prstGeom prst="can">
            <a:avLst/>
          </a:prstGeom>
          <a:ln>
            <a:headEnd type="none" w="med" len="med"/>
            <a:tailEnd type="none" w="med" len="med"/>
          </a:ln>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Arial" charset="0"/>
              </a:rPr>
              <a:t>/Binary/23344</a:t>
            </a:r>
            <a:endParaRPr kumimoji="0" lang="nl-NL" sz="1800" b="1" i="0" u="none" strike="noStrike" cap="none" normalizeH="0" baseline="0" dirty="0" smtClean="0">
              <a:ln>
                <a:noFill/>
              </a:ln>
              <a:solidFill>
                <a:schemeClr val="bg1"/>
              </a:solidFill>
              <a:effectLst/>
              <a:latin typeface="Arial" charset="0"/>
            </a:endParaRPr>
          </a:p>
        </p:txBody>
      </p:sp>
      <p:pic>
        <p:nvPicPr>
          <p:cNvPr id="2051"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57200" y="1850409"/>
            <a:ext cx="5030102" cy="424559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cxnSp>
        <p:nvCxnSpPr>
          <p:cNvPr id="10" name="Straight Arrow Connector 9"/>
          <p:cNvCxnSpPr/>
          <p:nvPr/>
        </p:nvCxnSpPr>
        <p:spPr bwMode="auto">
          <a:xfrm flipV="1">
            <a:off x="2362200" y="4572000"/>
            <a:ext cx="3733800" cy="1143000"/>
          </a:xfrm>
          <a:prstGeom prst="straightConnector1">
            <a:avLst/>
          </a:prstGeom>
          <a:ln w="66675">
            <a:headEnd type="none" w="med" len="med"/>
            <a:tailEnd type="arrow"/>
          </a:ln>
          <a:extLst/>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 xmlns:p14="http://schemas.microsoft.com/office/powerpoint/2010/main" val="302319891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FHIR Client in C#</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102</a:t>
            </a:fld>
            <a:endParaRPr lang="en-CA"/>
          </a:p>
        </p:txBody>
      </p:sp>
      <p:sp>
        <p:nvSpPr>
          <p:cNvPr id="5" name="Rectangle 4"/>
          <p:cNvSpPr/>
          <p:nvPr/>
        </p:nvSpPr>
        <p:spPr>
          <a:xfrm>
            <a:off x="533400" y="1905000"/>
            <a:ext cx="7772400" cy="4524315"/>
          </a:xfrm>
          <a:prstGeom prst="rect">
            <a:avLst/>
          </a:prstGeom>
        </p:spPr>
        <p:txBody>
          <a:bodyPr wrap="square">
            <a:spAutoFit/>
          </a:bodyPr>
          <a:lstStyle/>
          <a:p>
            <a:r>
              <a:rPr lang="nl-NL" sz="2400" noProof="1" smtClean="0">
                <a:solidFill>
                  <a:srgbClr val="0000FF"/>
                </a:solidFill>
                <a:highlight>
                  <a:srgbClr val="FFFFFF"/>
                </a:highlight>
                <a:latin typeface="Consolas"/>
              </a:rPr>
              <a:t>var</a:t>
            </a:r>
            <a:r>
              <a:rPr lang="nl-NL" sz="2400" noProof="1" smtClean="0">
                <a:solidFill>
                  <a:srgbClr val="000000"/>
                </a:solidFill>
                <a:highlight>
                  <a:srgbClr val="FFFFFF"/>
                </a:highlight>
                <a:latin typeface="Consolas"/>
              </a:rPr>
              <a:t> client = </a:t>
            </a:r>
            <a:r>
              <a:rPr lang="nl-NL" sz="2400" noProof="1" smtClean="0">
                <a:solidFill>
                  <a:srgbClr val="0000FF"/>
                </a:solidFill>
                <a:highlight>
                  <a:srgbClr val="FFFFFF"/>
                </a:highlight>
                <a:latin typeface="Consolas"/>
              </a:rPr>
              <a:t>new</a:t>
            </a:r>
            <a:r>
              <a:rPr lang="nl-NL" sz="2400" noProof="1" smtClean="0">
                <a:solidFill>
                  <a:srgbClr val="000000"/>
                </a:solidFill>
                <a:highlight>
                  <a:srgbClr val="FFFFFF"/>
                </a:highlight>
                <a:latin typeface="Consolas"/>
              </a:rPr>
              <a:t> </a:t>
            </a:r>
            <a:r>
              <a:rPr lang="nl-NL" sz="2400" noProof="1" smtClean="0">
                <a:solidFill>
                  <a:srgbClr val="2B91AF"/>
                </a:solidFill>
                <a:highlight>
                  <a:srgbClr val="FFFFFF"/>
                </a:highlight>
                <a:latin typeface="Consolas"/>
              </a:rPr>
              <a:t>FhirClient</a:t>
            </a:r>
            <a:r>
              <a:rPr lang="nl-NL" sz="2400" noProof="1" smtClean="0">
                <a:solidFill>
                  <a:srgbClr val="000000"/>
                </a:solidFill>
                <a:highlight>
                  <a:srgbClr val="FFFFFF"/>
                </a:highlight>
                <a:latin typeface="Consolas"/>
              </a:rPr>
              <a:t>( </a:t>
            </a:r>
          </a:p>
          <a:p>
            <a:r>
              <a:rPr lang="nl-NL" sz="2400" noProof="1" smtClean="0">
                <a:solidFill>
                  <a:srgbClr val="000000"/>
                </a:solidFill>
                <a:highlight>
                  <a:srgbClr val="FFFFFF"/>
                </a:highlight>
                <a:latin typeface="Consolas"/>
              </a:rPr>
              <a:t>	</a:t>
            </a:r>
            <a:r>
              <a:rPr lang="nl-NL" sz="2400" noProof="1" smtClean="0">
                <a:solidFill>
                  <a:srgbClr val="0000FF"/>
                </a:solidFill>
                <a:highlight>
                  <a:srgbClr val="FFFFFF"/>
                </a:highlight>
                <a:latin typeface="Consolas"/>
              </a:rPr>
              <a:t>new</a:t>
            </a:r>
            <a:r>
              <a:rPr lang="nl-NL" sz="2400" noProof="1" smtClean="0">
                <a:solidFill>
                  <a:srgbClr val="000000"/>
                </a:solidFill>
                <a:highlight>
                  <a:srgbClr val="FFFFFF"/>
                </a:highlight>
                <a:latin typeface="Consolas"/>
              </a:rPr>
              <a:t> </a:t>
            </a:r>
            <a:r>
              <a:rPr lang="nl-NL" sz="2400" noProof="1" smtClean="0">
                <a:solidFill>
                  <a:srgbClr val="2B91AF"/>
                </a:solidFill>
                <a:highlight>
                  <a:srgbClr val="FFFFFF"/>
                </a:highlight>
                <a:latin typeface="Consolas"/>
              </a:rPr>
              <a:t>Uri</a:t>
            </a:r>
            <a:r>
              <a:rPr lang="nl-NL" sz="2400" noProof="1" smtClean="0">
                <a:solidFill>
                  <a:srgbClr val="000000"/>
                </a:solidFill>
                <a:highlight>
                  <a:srgbClr val="FFFFFF"/>
                </a:highlight>
                <a:latin typeface="Consolas"/>
              </a:rPr>
              <a:t>(</a:t>
            </a:r>
            <a:r>
              <a:rPr lang="nl-NL" sz="2400" noProof="1" smtClean="0">
                <a:solidFill>
                  <a:srgbClr val="A31515"/>
                </a:solidFill>
                <a:highlight>
                  <a:srgbClr val="FFFFFF"/>
                </a:highlight>
                <a:latin typeface="Consolas"/>
              </a:rPr>
              <a:t>"https://fhir.com/svc/fhir"</a:t>
            </a:r>
            <a:r>
              <a:rPr lang="nl-NL" sz="2400" noProof="1" smtClean="0">
                <a:solidFill>
                  <a:srgbClr val="000000"/>
                </a:solidFill>
                <a:highlight>
                  <a:srgbClr val="FFFFFF"/>
                </a:highlight>
                <a:latin typeface="Consolas"/>
              </a:rPr>
              <a:t>));</a:t>
            </a:r>
          </a:p>
          <a:p>
            <a:endParaRPr lang="nl-NL" sz="2400" noProof="1" smtClean="0">
              <a:solidFill>
                <a:srgbClr val="000000"/>
              </a:solidFill>
              <a:highlight>
                <a:srgbClr val="FFFFFF"/>
              </a:highlight>
              <a:latin typeface="Consolas"/>
            </a:endParaRPr>
          </a:p>
          <a:p>
            <a:r>
              <a:rPr lang="nl-NL" sz="2400" noProof="1" smtClean="0">
                <a:solidFill>
                  <a:srgbClr val="0000FF"/>
                </a:solidFill>
                <a:highlight>
                  <a:srgbClr val="FFFFFF"/>
                </a:highlight>
                <a:latin typeface="Consolas"/>
              </a:rPr>
              <a:t>var</a:t>
            </a:r>
            <a:r>
              <a:rPr lang="nl-NL" sz="2400" noProof="1" smtClean="0">
                <a:solidFill>
                  <a:srgbClr val="000000"/>
                </a:solidFill>
                <a:highlight>
                  <a:srgbClr val="FFFFFF"/>
                </a:highlight>
                <a:latin typeface="Consolas"/>
              </a:rPr>
              <a:t> pat</a:t>
            </a:r>
            <a:r>
              <a:rPr lang="nl-NL" sz="2400" b="1" noProof="1" smtClean="0">
                <a:solidFill>
                  <a:srgbClr val="000000"/>
                </a:solidFill>
                <a:highlight>
                  <a:srgbClr val="FFFFFF"/>
                </a:highlight>
                <a:latin typeface="Consolas"/>
              </a:rPr>
              <a:t>Entry</a:t>
            </a:r>
            <a:r>
              <a:rPr lang="nl-NL" sz="2400" noProof="1" smtClean="0">
                <a:solidFill>
                  <a:srgbClr val="000000"/>
                </a:solidFill>
                <a:highlight>
                  <a:srgbClr val="FFFFFF"/>
                </a:highlight>
                <a:latin typeface="Consolas"/>
              </a:rPr>
              <a:t> = client.Read&lt;</a:t>
            </a:r>
            <a:r>
              <a:rPr lang="nl-NL" sz="2400" noProof="1" smtClean="0">
                <a:solidFill>
                  <a:srgbClr val="2B91AF"/>
                </a:solidFill>
                <a:highlight>
                  <a:srgbClr val="FFFFFF"/>
                </a:highlight>
                <a:latin typeface="Consolas"/>
              </a:rPr>
              <a:t>Patient</a:t>
            </a:r>
            <a:r>
              <a:rPr lang="nl-NL" sz="2400" noProof="1" smtClean="0">
                <a:solidFill>
                  <a:srgbClr val="000000"/>
                </a:solidFill>
                <a:highlight>
                  <a:srgbClr val="FFFFFF"/>
                </a:highlight>
                <a:latin typeface="Consolas"/>
              </a:rPr>
              <a:t>&gt;(</a:t>
            </a:r>
            <a:r>
              <a:rPr lang="nl-NL" sz="2400" noProof="1" smtClean="0">
                <a:solidFill>
                  <a:srgbClr val="A31515"/>
                </a:solidFill>
                <a:highlight>
                  <a:srgbClr val="FFFFFF"/>
                </a:highlight>
                <a:latin typeface="Consolas"/>
              </a:rPr>
              <a:t>"1"</a:t>
            </a:r>
            <a:r>
              <a:rPr lang="nl-NL" sz="2400" noProof="1" smtClean="0">
                <a:solidFill>
                  <a:srgbClr val="000000"/>
                </a:solidFill>
                <a:highlight>
                  <a:srgbClr val="FFFFFF"/>
                </a:highlight>
                <a:latin typeface="Consolas"/>
              </a:rPr>
              <a:t>);</a:t>
            </a:r>
          </a:p>
          <a:p>
            <a:r>
              <a:rPr lang="nl-NL" sz="2400" noProof="1" smtClean="0">
                <a:solidFill>
                  <a:srgbClr val="0000FF"/>
                </a:solidFill>
                <a:highlight>
                  <a:srgbClr val="FFFFFF"/>
                </a:highlight>
                <a:latin typeface="Consolas"/>
              </a:rPr>
              <a:t>var</a:t>
            </a:r>
            <a:r>
              <a:rPr lang="nl-NL" sz="2400" noProof="1" smtClean="0">
                <a:solidFill>
                  <a:srgbClr val="000000"/>
                </a:solidFill>
                <a:highlight>
                  <a:srgbClr val="FFFFFF"/>
                </a:highlight>
                <a:latin typeface="Consolas"/>
              </a:rPr>
              <a:t> pat = patEntry.</a:t>
            </a:r>
            <a:r>
              <a:rPr lang="nl-NL" sz="2400" b="1" noProof="1" smtClean="0">
                <a:solidFill>
                  <a:srgbClr val="000000"/>
                </a:solidFill>
                <a:highlight>
                  <a:srgbClr val="FFFFFF"/>
                </a:highlight>
                <a:latin typeface="Consolas"/>
              </a:rPr>
              <a:t>Resource</a:t>
            </a:r>
            <a:r>
              <a:rPr lang="nl-NL" sz="2400" noProof="1" smtClean="0">
                <a:solidFill>
                  <a:srgbClr val="000000"/>
                </a:solidFill>
                <a:highlight>
                  <a:srgbClr val="FFFFFF"/>
                </a:highlight>
                <a:latin typeface="Consolas"/>
              </a:rPr>
              <a:t>;</a:t>
            </a:r>
          </a:p>
          <a:p>
            <a:r>
              <a:rPr lang="nl-NL" sz="2400" noProof="1">
                <a:solidFill>
                  <a:srgbClr val="0000FF"/>
                </a:solidFill>
                <a:highlight>
                  <a:srgbClr val="FFFFFF"/>
                </a:highlight>
                <a:latin typeface="Consolas"/>
              </a:rPr>
              <a:t>var</a:t>
            </a:r>
            <a:r>
              <a:rPr lang="nl-NL" sz="2400" noProof="1">
                <a:solidFill>
                  <a:srgbClr val="000000"/>
                </a:solidFill>
                <a:highlight>
                  <a:srgbClr val="FFFFFF"/>
                </a:highlight>
                <a:latin typeface="Consolas"/>
              </a:rPr>
              <a:t> </a:t>
            </a:r>
            <a:r>
              <a:rPr lang="nl-NL" sz="2400" noProof="1" smtClean="0">
                <a:solidFill>
                  <a:srgbClr val="000000"/>
                </a:solidFill>
                <a:highlight>
                  <a:srgbClr val="FFFFFF"/>
                </a:highlight>
                <a:latin typeface="Consolas"/>
              </a:rPr>
              <a:t>restId </a:t>
            </a:r>
            <a:r>
              <a:rPr lang="nl-NL" sz="2400" noProof="1">
                <a:solidFill>
                  <a:srgbClr val="000000"/>
                </a:solidFill>
                <a:highlight>
                  <a:srgbClr val="FFFFFF"/>
                </a:highlight>
                <a:latin typeface="Consolas"/>
              </a:rPr>
              <a:t>= </a:t>
            </a:r>
            <a:r>
              <a:rPr lang="nl-NL" sz="2400" noProof="1" smtClean="0">
                <a:solidFill>
                  <a:srgbClr val="000000"/>
                </a:solidFill>
                <a:highlight>
                  <a:srgbClr val="FFFFFF"/>
                </a:highlight>
                <a:latin typeface="Consolas"/>
              </a:rPr>
              <a:t>patEntry.</a:t>
            </a:r>
            <a:r>
              <a:rPr lang="nl-NL" sz="2400" b="1" noProof="1" smtClean="0">
                <a:solidFill>
                  <a:srgbClr val="000000"/>
                </a:solidFill>
                <a:highlight>
                  <a:srgbClr val="FFFFFF"/>
                </a:highlight>
                <a:latin typeface="Consolas"/>
              </a:rPr>
              <a:t>Id</a:t>
            </a:r>
            <a:r>
              <a:rPr lang="nl-NL" sz="2400" noProof="1" smtClean="0">
                <a:solidFill>
                  <a:srgbClr val="000000"/>
                </a:solidFill>
                <a:highlight>
                  <a:srgbClr val="FFFFFF"/>
                </a:highlight>
                <a:latin typeface="Consolas"/>
              </a:rPr>
              <a:t>;</a:t>
            </a:r>
          </a:p>
          <a:p>
            <a:r>
              <a:rPr lang="nl-NL" sz="2400" noProof="1">
                <a:solidFill>
                  <a:srgbClr val="0000FF"/>
                </a:solidFill>
                <a:highlight>
                  <a:srgbClr val="FFFFFF"/>
                </a:highlight>
                <a:latin typeface="Consolas"/>
              </a:rPr>
              <a:t>var</a:t>
            </a:r>
            <a:r>
              <a:rPr lang="nl-NL" sz="2400" noProof="1">
                <a:solidFill>
                  <a:srgbClr val="000000"/>
                </a:solidFill>
                <a:highlight>
                  <a:srgbClr val="FFFFFF"/>
                </a:highlight>
                <a:latin typeface="Consolas"/>
              </a:rPr>
              <a:t> </a:t>
            </a:r>
            <a:r>
              <a:rPr lang="nl-NL" sz="2400" noProof="1" smtClean="0">
                <a:solidFill>
                  <a:srgbClr val="000000"/>
                </a:solidFill>
                <a:highlight>
                  <a:srgbClr val="FFFFFF"/>
                </a:highlight>
                <a:latin typeface="Consolas"/>
              </a:rPr>
              <a:t>tags </a:t>
            </a:r>
            <a:r>
              <a:rPr lang="nl-NL" sz="2400" noProof="1">
                <a:solidFill>
                  <a:srgbClr val="000000"/>
                </a:solidFill>
                <a:highlight>
                  <a:srgbClr val="FFFFFF"/>
                </a:highlight>
                <a:latin typeface="Consolas"/>
              </a:rPr>
              <a:t>= </a:t>
            </a:r>
            <a:r>
              <a:rPr lang="nl-NL" sz="2400" noProof="1" smtClean="0">
                <a:solidFill>
                  <a:srgbClr val="000000"/>
                </a:solidFill>
                <a:highlight>
                  <a:srgbClr val="FFFFFF"/>
                </a:highlight>
                <a:latin typeface="Consolas"/>
              </a:rPr>
              <a:t>patEntry.</a:t>
            </a:r>
            <a:r>
              <a:rPr lang="nl-NL" sz="2400" b="1" noProof="1" smtClean="0">
                <a:solidFill>
                  <a:srgbClr val="000000"/>
                </a:solidFill>
                <a:highlight>
                  <a:srgbClr val="FFFFFF"/>
                </a:highlight>
                <a:latin typeface="Consolas"/>
              </a:rPr>
              <a:t>Tags</a:t>
            </a:r>
            <a:r>
              <a:rPr lang="nl-NL" sz="2400" noProof="1" smtClean="0">
                <a:solidFill>
                  <a:srgbClr val="000000"/>
                </a:solidFill>
                <a:highlight>
                  <a:srgbClr val="FFFFFF"/>
                </a:highlight>
                <a:latin typeface="Consolas"/>
              </a:rPr>
              <a:t>;</a:t>
            </a:r>
            <a:endParaRPr lang="nl-NL" sz="2400" noProof="1">
              <a:solidFill>
                <a:srgbClr val="000000"/>
              </a:solidFill>
              <a:highlight>
                <a:srgbClr val="FFFFFF"/>
              </a:highlight>
              <a:latin typeface="Consolas"/>
            </a:endParaRPr>
          </a:p>
          <a:p>
            <a:r>
              <a:rPr lang="nl-NL" sz="2400" noProof="1" smtClean="0">
                <a:solidFill>
                  <a:srgbClr val="000000"/>
                </a:solidFill>
                <a:highlight>
                  <a:srgbClr val="FFFFFF"/>
                </a:highlight>
                <a:latin typeface="Consolas"/>
              </a:rPr>
              <a:t>            pat.Name.Add(</a:t>
            </a:r>
            <a:r>
              <a:rPr lang="nl-NL" sz="2400" noProof="1" smtClean="0">
                <a:solidFill>
                  <a:srgbClr val="2B91AF"/>
                </a:solidFill>
                <a:highlight>
                  <a:srgbClr val="FFFFFF"/>
                </a:highlight>
                <a:latin typeface="Consolas"/>
              </a:rPr>
              <a:t>HumanName</a:t>
            </a:r>
            <a:r>
              <a:rPr lang="nl-NL" sz="2400" noProof="1" smtClean="0">
                <a:solidFill>
                  <a:srgbClr val="000000"/>
                </a:solidFill>
                <a:highlight>
                  <a:srgbClr val="FFFFFF"/>
                </a:highlight>
                <a:latin typeface="Consolas"/>
              </a:rPr>
              <a:t>.ForFamily(</a:t>
            </a:r>
            <a:r>
              <a:rPr lang="nl-NL" sz="2400" noProof="1" smtClean="0">
                <a:solidFill>
                  <a:srgbClr val="A31515"/>
                </a:solidFill>
                <a:highlight>
                  <a:srgbClr val="FFFFFF"/>
                </a:highlight>
                <a:latin typeface="Consolas"/>
              </a:rPr>
              <a:t>"Kramer"</a:t>
            </a:r>
            <a:r>
              <a:rPr lang="nl-NL" sz="2400" noProof="1" smtClean="0">
                <a:solidFill>
                  <a:srgbClr val="000000"/>
                </a:solidFill>
                <a:highlight>
                  <a:srgbClr val="FFFFFF"/>
                </a:highlight>
                <a:latin typeface="Consolas"/>
              </a:rPr>
              <a:t>)</a:t>
            </a:r>
          </a:p>
          <a:p>
            <a:r>
              <a:rPr lang="nl-NL" sz="2400" noProof="1" smtClean="0">
                <a:solidFill>
                  <a:srgbClr val="000000"/>
                </a:solidFill>
                <a:highlight>
                  <a:srgbClr val="FFFFFF"/>
                </a:highlight>
                <a:latin typeface="Consolas"/>
              </a:rPr>
              <a:t>		.WithGiven(</a:t>
            </a:r>
            <a:r>
              <a:rPr lang="nl-NL" sz="2400" noProof="1" smtClean="0">
                <a:solidFill>
                  <a:srgbClr val="A31515"/>
                </a:solidFill>
                <a:highlight>
                  <a:srgbClr val="FFFFFF"/>
                </a:highlight>
                <a:latin typeface="Consolas"/>
              </a:rPr>
              <a:t>"Ewout"</a:t>
            </a:r>
            <a:r>
              <a:rPr lang="nl-NL" sz="2400" noProof="1" smtClean="0">
                <a:solidFill>
                  <a:srgbClr val="000000"/>
                </a:solidFill>
                <a:highlight>
                  <a:srgbClr val="FFFFFF"/>
                </a:highlight>
                <a:latin typeface="Consolas"/>
              </a:rPr>
              <a:t>));</a:t>
            </a:r>
          </a:p>
          <a:p>
            <a:endParaRPr lang="nl-NL" sz="2400" noProof="1" smtClean="0">
              <a:solidFill>
                <a:srgbClr val="000000"/>
              </a:solidFill>
              <a:highlight>
                <a:srgbClr val="FFFFFF"/>
              </a:highlight>
              <a:latin typeface="Consolas"/>
            </a:endParaRPr>
          </a:p>
          <a:p>
            <a:r>
              <a:rPr lang="nl-NL" sz="2400" noProof="1" smtClean="0">
                <a:solidFill>
                  <a:srgbClr val="000000"/>
                </a:solidFill>
                <a:highlight>
                  <a:srgbClr val="FFFFFF"/>
                </a:highlight>
                <a:latin typeface="Consolas"/>
              </a:rPr>
              <a:t>client.Update&lt;</a:t>
            </a:r>
            <a:r>
              <a:rPr lang="nl-NL" sz="2400" noProof="1" smtClean="0">
                <a:solidFill>
                  <a:srgbClr val="2B91AF"/>
                </a:solidFill>
                <a:highlight>
                  <a:srgbClr val="FFFFFF"/>
                </a:highlight>
                <a:latin typeface="Consolas"/>
              </a:rPr>
              <a:t>Patient</a:t>
            </a:r>
            <a:r>
              <a:rPr lang="nl-NL" sz="2400" noProof="1" smtClean="0">
                <a:solidFill>
                  <a:srgbClr val="000000"/>
                </a:solidFill>
                <a:highlight>
                  <a:srgbClr val="FFFFFF"/>
                </a:highlight>
                <a:latin typeface="Consolas"/>
              </a:rPr>
              <a:t>&gt;(patEntry);</a:t>
            </a:r>
            <a:endParaRPr lang="nl-NL" sz="2400" noProof="1"/>
          </a:p>
        </p:txBody>
      </p:sp>
    </p:spTree>
    <p:extLst>
      <p:ext uri="{BB962C8B-B14F-4D97-AF65-F5344CB8AC3E}">
        <p14:creationId xmlns="" xmlns:p14="http://schemas.microsoft.com/office/powerpoint/2010/main" val="305085713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a:t>
            </a:r>
            <a:endParaRPr lang="en-US" dirty="0"/>
          </a:p>
        </p:txBody>
      </p:sp>
      <p:sp>
        <p:nvSpPr>
          <p:cNvPr id="3" name="Content Placeholder 2"/>
          <p:cNvSpPr>
            <a:spLocks noGrp="1"/>
          </p:cNvSpPr>
          <p:nvPr>
            <p:ph idx="1"/>
          </p:nvPr>
        </p:nvSpPr>
        <p:spPr/>
        <p:txBody>
          <a:bodyPr/>
          <a:lstStyle/>
          <a:p>
            <a:r>
              <a:rPr lang="en-US" dirty="0" smtClean="0"/>
              <a:t>When receiving an XML resource</a:t>
            </a:r>
          </a:p>
          <a:p>
            <a:pPr lvl="1"/>
            <a:r>
              <a:rPr lang="en-US" dirty="0" smtClean="0"/>
              <a:t>1. Validate using schema</a:t>
            </a:r>
          </a:p>
          <a:p>
            <a:pPr lvl="1"/>
            <a:r>
              <a:rPr lang="en-US" dirty="0" smtClean="0"/>
              <a:t>2. Run </a:t>
            </a:r>
            <a:r>
              <a:rPr lang="en-US" dirty="0" err="1" smtClean="0"/>
              <a:t>schematrons</a:t>
            </a:r>
            <a:endParaRPr lang="en-US" dirty="0" smtClean="0"/>
          </a:p>
          <a:p>
            <a:r>
              <a:rPr lang="en-US" dirty="0" smtClean="0"/>
              <a:t>When receiving JSON </a:t>
            </a:r>
          </a:p>
          <a:p>
            <a:pPr lvl="1"/>
            <a:r>
              <a:rPr lang="en-US" dirty="0" smtClean="0"/>
              <a:t>1. Parse the JSON</a:t>
            </a:r>
          </a:p>
          <a:p>
            <a:pPr lvl="1"/>
            <a:r>
              <a:rPr lang="en-US" dirty="0" smtClean="0"/>
              <a:t>2. Serialize to XML</a:t>
            </a:r>
          </a:p>
          <a:p>
            <a:pPr lvl="1"/>
            <a:r>
              <a:rPr lang="en-US" dirty="0" smtClean="0"/>
              <a:t>3. Validate using schema</a:t>
            </a:r>
          </a:p>
          <a:p>
            <a:pPr lvl="1"/>
            <a:r>
              <a:rPr lang="en-US" dirty="0" smtClean="0"/>
              <a:t>4. Run </a:t>
            </a:r>
            <a:r>
              <a:rPr lang="en-US" dirty="0" err="1" smtClean="0"/>
              <a:t>schematrons</a:t>
            </a:r>
            <a:endParaRPr lang="en-US" dirty="0" smtClean="0"/>
          </a:p>
          <a:p>
            <a:r>
              <a:rPr lang="en-US" dirty="0" smtClean="0"/>
              <a:t>There’s a validation pack for Java</a:t>
            </a:r>
          </a:p>
        </p:txBody>
      </p:sp>
      <p:sp>
        <p:nvSpPr>
          <p:cNvPr id="4" name="Slide Number Placeholder 3"/>
          <p:cNvSpPr>
            <a:spLocks noGrp="1"/>
          </p:cNvSpPr>
          <p:nvPr>
            <p:ph type="sldNum" sz="quarter" idx="4"/>
          </p:nvPr>
        </p:nvSpPr>
        <p:spPr/>
        <p:txBody>
          <a:bodyPr/>
          <a:lstStyle/>
          <a:p>
            <a:fld id="{5CC3E5C4-3E2B-40F1-9F2B-C46CEB0C88DF}" type="slidenum">
              <a:rPr lang="en-CA" smtClean="0"/>
              <a:pPr/>
              <a:t>103</a:t>
            </a:fld>
            <a:endParaRPr lang="en-CA"/>
          </a:p>
        </p:txBody>
      </p:sp>
    </p:spTree>
    <p:extLst>
      <p:ext uri="{BB962C8B-B14F-4D97-AF65-F5344CB8AC3E}">
        <p14:creationId xmlns="" xmlns:p14="http://schemas.microsoft.com/office/powerpoint/2010/main" val="374141456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#3</a:t>
            </a:r>
            <a:endParaRPr lang="en-US" dirty="0"/>
          </a:p>
        </p:txBody>
      </p:sp>
      <p:sp>
        <p:nvSpPr>
          <p:cNvPr id="3" name="Content Placeholder 2"/>
          <p:cNvSpPr>
            <a:spLocks noGrp="1"/>
          </p:cNvSpPr>
          <p:nvPr>
            <p:ph idx="1"/>
          </p:nvPr>
        </p:nvSpPr>
        <p:spPr/>
        <p:txBody>
          <a:bodyPr/>
          <a:lstStyle/>
          <a:p>
            <a:pPr algn="ctr"/>
            <a:r>
              <a:rPr lang="en-US" sz="3600" dirty="0" smtClean="0">
                <a:latin typeface="+mj-lt"/>
              </a:rPr>
              <a:t>Some RESTful exercise . . .</a:t>
            </a:r>
          </a:p>
          <a:p>
            <a:pPr algn="ctr"/>
            <a:endParaRPr lang="en-US" sz="3600" dirty="0" smtClean="0">
              <a:latin typeface="+mj-lt"/>
            </a:endParaRPr>
          </a:p>
          <a:p>
            <a:pPr algn="ctr"/>
            <a:r>
              <a:rPr lang="en-US" sz="3600" dirty="0" smtClean="0">
                <a:latin typeface="+mj-lt"/>
              </a:rPr>
              <a:t>(30 minutes)</a:t>
            </a:r>
            <a:endParaRPr lang="en-US" sz="3600" dirty="0">
              <a:latin typeface="+mj-lt"/>
            </a:endParaRPr>
          </a:p>
        </p:txBody>
      </p:sp>
    </p:spTree>
    <p:extLst>
      <p:ext uri="{BB962C8B-B14F-4D97-AF65-F5344CB8AC3E}">
        <p14:creationId xmlns="" xmlns:p14="http://schemas.microsoft.com/office/powerpoint/2010/main" val="281526929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RESTful operations</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105</a:t>
            </a:fld>
            <a:endParaRPr lang="en-CA"/>
          </a:p>
        </p:txBody>
      </p:sp>
      <p:sp>
        <p:nvSpPr>
          <p:cNvPr id="4" name="Text Placeholder 3"/>
          <p:cNvSpPr>
            <a:spLocks noGrp="1"/>
          </p:cNvSpPr>
          <p:nvPr>
            <p:ph type="body" idx="4294967295"/>
          </p:nvPr>
        </p:nvSpPr>
        <p:spPr/>
        <p:txBody>
          <a:bodyPr/>
          <a:lstStyle/>
          <a:p>
            <a:pPr lvl="0"/>
            <a:r>
              <a:rPr lang="en-US" sz="2900" dirty="0" smtClean="0"/>
              <a:t>Using your HTTP submission tool + the instance you created before</a:t>
            </a:r>
          </a:p>
          <a:p>
            <a:pPr lvl="1"/>
            <a:r>
              <a:rPr lang="en-US" sz="2400" dirty="0" smtClean="0"/>
              <a:t>Create the instance (using PUT or POST)</a:t>
            </a:r>
          </a:p>
          <a:p>
            <a:pPr lvl="1"/>
            <a:r>
              <a:rPr lang="en-US" sz="2400" dirty="0" smtClean="0"/>
              <a:t>Update the instance</a:t>
            </a:r>
          </a:p>
          <a:p>
            <a:pPr lvl="1"/>
            <a:r>
              <a:rPr lang="en-US" sz="2400" dirty="0" smtClean="0"/>
              <a:t>Delete the instance</a:t>
            </a:r>
          </a:p>
          <a:p>
            <a:pPr lvl="1"/>
            <a:r>
              <a:rPr lang="en-US" sz="2400" dirty="0" smtClean="0"/>
              <a:t>Retrieve history</a:t>
            </a:r>
          </a:p>
          <a:p>
            <a:pPr lvl="0"/>
            <a:r>
              <a:rPr lang="en-US" sz="2900" dirty="0" smtClean="0"/>
              <a:t>Bonus points</a:t>
            </a:r>
          </a:p>
          <a:p>
            <a:pPr lvl="1"/>
            <a:r>
              <a:rPr lang="en-US" sz="2400" dirty="0" smtClean="0"/>
              <a:t>Set and remove a tag</a:t>
            </a:r>
          </a:p>
          <a:p>
            <a:pPr lvl="1"/>
            <a:r>
              <a:rPr lang="en-US" sz="2400" dirty="0" smtClean="0"/>
              <a:t>Try updating a historical version</a:t>
            </a:r>
          </a:p>
        </p:txBody>
      </p:sp>
    </p:spTree>
    <p:extLst>
      <p:ext uri="{BB962C8B-B14F-4D97-AF65-F5344CB8AC3E}">
        <p14:creationId xmlns="" xmlns:p14="http://schemas.microsoft.com/office/powerpoint/2010/main" val="52381343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r>
              <a:rPr lang="en-US" dirty="0" smtClean="0"/>
              <a:t>My take-away for “</a:t>
            </a:r>
            <a:r>
              <a:rPr lang="en-US" b="1" dirty="0" smtClean="0"/>
              <a:t>RESTful FHIR</a:t>
            </a:r>
            <a:r>
              <a:rPr lang="en-US" dirty="0" smtClean="0"/>
              <a:t>” is . . .</a:t>
            </a:r>
            <a:endParaRPr lang="en-US"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106</a:t>
            </a:fld>
            <a:endParaRPr lang="en-CA"/>
          </a:p>
        </p:txBody>
      </p:sp>
      <p:pic>
        <p:nvPicPr>
          <p:cNvPr id="1229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379995657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Bundles</a:t>
            </a:r>
            <a:endParaRPr lang="en-US" dirty="0"/>
          </a:p>
        </p:txBody>
      </p:sp>
      <p:sp>
        <p:nvSpPr>
          <p:cNvPr id="3" name="Text Placeholder 2"/>
          <p:cNvSpPr>
            <a:spLocks noGrp="1"/>
          </p:cNvSpPr>
          <p:nvPr>
            <p:ph type="body" idx="1"/>
          </p:nvPr>
        </p:nvSpPr>
        <p:spPr/>
        <p:txBody>
          <a:bodyPr/>
          <a:lstStyle/>
          <a:p>
            <a:r>
              <a:rPr lang="en-US" dirty="0" smtClean="0"/>
              <a:t>Messages, Documents, Transactions and More!</a:t>
            </a:r>
            <a:endParaRPr lang="en-US" dirty="0"/>
          </a:p>
        </p:txBody>
      </p:sp>
    </p:spTree>
    <p:extLst>
      <p:ext uri="{BB962C8B-B14F-4D97-AF65-F5344CB8AC3E}">
        <p14:creationId xmlns="" xmlns:p14="http://schemas.microsoft.com/office/powerpoint/2010/main" val="13618592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Communicating lists</a:t>
            </a:r>
            <a:endParaRPr lang="en-US" dirty="0"/>
          </a:p>
        </p:txBody>
      </p:sp>
      <p:sp>
        <p:nvSpPr>
          <p:cNvPr id="7" name="Content Placeholder 6"/>
          <p:cNvSpPr>
            <a:spLocks noGrp="1"/>
          </p:cNvSpPr>
          <p:nvPr>
            <p:ph idx="1"/>
          </p:nvPr>
        </p:nvSpPr>
        <p:spPr/>
        <p:txBody>
          <a:bodyPr/>
          <a:lstStyle/>
          <a:p>
            <a:r>
              <a:rPr lang="en-US" dirty="0" smtClean="0"/>
              <a:t>We need to communicate lists of Resources</a:t>
            </a:r>
          </a:p>
          <a:p>
            <a:pPr lvl="1"/>
            <a:r>
              <a:rPr lang="en-US" dirty="0" smtClean="0"/>
              <a:t>Search result</a:t>
            </a:r>
          </a:p>
          <a:p>
            <a:pPr lvl="1"/>
            <a:r>
              <a:rPr lang="en-US" dirty="0" smtClean="0"/>
              <a:t>History</a:t>
            </a:r>
          </a:p>
          <a:p>
            <a:pPr lvl="1"/>
            <a:r>
              <a:rPr lang="en-US" dirty="0" smtClean="0"/>
              <a:t>Documents or messages</a:t>
            </a:r>
          </a:p>
          <a:p>
            <a:pPr lvl="1"/>
            <a:r>
              <a:rPr lang="en-US" dirty="0" smtClean="0"/>
              <a:t>Multiple-resource inserts (“transactions”)</a:t>
            </a:r>
          </a:p>
          <a:p>
            <a:r>
              <a:rPr lang="en-US" dirty="0" smtClean="0"/>
              <a:t>So, we need an industry-standard to represent lists, </a:t>
            </a:r>
            <a:r>
              <a:rPr lang="en-US" b="1" dirty="0" smtClean="0"/>
              <a:t>and a place to put our metadata</a:t>
            </a:r>
            <a:endParaRPr lang="en-US" b="1" dirty="0"/>
          </a:p>
        </p:txBody>
      </p:sp>
      <p:sp>
        <p:nvSpPr>
          <p:cNvPr id="5" name="Slide Number Placeholder 4"/>
          <p:cNvSpPr>
            <a:spLocks noGrp="1"/>
          </p:cNvSpPr>
          <p:nvPr>
            <p:ph type="sldNum" sz="quarter" idx="4"/>
          </p:nvPr>
        </p:nvSpPr>
        <p:spPr/>
        <p:txBody>
          <a:bodyPr/>
          <a:lstStyle/>
          <a:p>
            <a:fld id="{5CC3E5C4-3E2B-40F1-9F2B-C46CEB0C88DF}" type="slidenum">
              <a:rPr lang="en-US" smtClean="0"/>
              <a:pPr/>
              <a:t>108</a:t>
            </a:fld>
            <a:endParaRPr lang="en-US" dirty="0"/>
          </a:p>
        </p:txBody>
      </p:sp>
    </p:spTree>
    <p:extLst>
      <p:ext uri="{BB962C8B-B14F-4D97-AF65-F5344CB8AC3E}">
        <p14:creationId xmlns="" xmlns:p14="http://schemas.microsoft.com/office/powerpoint/2010/main" val="374567397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19400" y="914400"/>
            <a:ext cx="3318537" cy="6247864"/>
          </a:xfrm>
          <a:prstGeom prst="rect">
            <a:avLst/>
          </a:prstGeom>
          <a:noFill/>
          <a:ln>
            <a:noFill/>
          </a:ln>
        </p:spPr>
        <p:txBody>
          <a:bodyPr wrap="none" rtlCol="0">
            <a:spAutoFit/>
          </a:bodyPr>
          <a:lstStyle/>
          <a:p>
            <a:r>
              <a:rPr lang="en-US" sz="40000" b="1" dirty="0" smtClean="0">
                <a:solidFill>
                  <a:schemeClr val="bg1">
                    <a:lumMod val="95000"/>
                  </a:schemeClr>
                </a:solidFill>
              </a:rPr>
              <a:t>?</a:t>
            </a:r>
            <a:endParaRPr lang="en-US" sz="40000" b="1" dirty="0">
              <a:solidFill>
                <a:schemeClr val="bg1">
                  <a:lumMod val="95000"/>
                </a:schemeClr>
              </a:solidFill>
            </a:endParaRPr>
          </a:p>
        </p:txBody>
      </p:sp>
      <p:sp>
        <p:nvSpPr>
          <p:cNvPr id="5" name="Title 4"/>
          <p:cNvSpPr>
            <a:spLocks noGrp="1"/>
          </p:cNvSpPr>
          <p:nvPr>
            <p:ph type="title"/>
          </p:nvPr>
        </p:nvSpPr>
        <p:spPr/>
        <p:txBody>
          <a:bodyPr/>
          <a:lstStyle/>
          <a:p>
            <a:r>
              <a:rPr lang="en-US" dirty="0" smtClean="0"/>
              <a:t>Mapping (meta)data to HTTP</a:t>
            </a:r>
            <a:endParaRPr lang="en-US" dirty="0"/>
          </a:p>
        </p:txBody>
      </p:sp>
      <p:sp>
        <p:nvSpPr>
          <p:cNvPr id="6" name="Content Placeholder 5"/>
          <p:cNvSpPr>
            <a:spLocks noGrp="1"/>
          </p:cNvSpPr>
          <p:nvPr>
            <p:ph sz="half" idx="1"/>
          </p:nvPr>
        </p:nvSpPr>
        <p:spPr>
          <a:xfrm>
            <a:off x="381000" y="3352800"/>
            <a:ext cx="4114800" cy="2590800"/>
          </a:xfrm>
        </p:spPr>
        <p:txBody>
          <a:bodyPr/>
          <a:lstStyle/>
          <a:p>
            <a:r>
              <a:rPr lang="en-US" dirty="0" smtClean="0"/>
              <a:t>Resource data</a:t>
            </a:r>
          </a:p>
          <a:p>
            <a:r>
              <a:rPr lang="en-US" dirty="0" smtClean="0"/>
              <a:t>Resource id</a:t>
            </a:r>
          </a:p>
          <a:p>
            <a:r>
              <a:rPr lang="en-US" dirty="0" smtClean="0"/>
              <a:t>Resource version</a:t>
            </a:r>
          </a:p>
          <a:p>
            <a:endParaRPr lang="en-US" dirty="0" smtClean="0"/>
          </a:p>
          <a:p>
            <a:r>
              <a:rPr lang="en-US" dirty="0" smtClean="0"/>
              <a:t>Last update date</a:t>
            </a:r>
            <a:endParaRPr lang="en-US" dirty="0"/>
          </a:p>
        </p:txBody>
      </p:sp>
      <p:sp>
        <p:nvSpPr>
          <p:cNvPr id="7" name="Content Placeholder 6"/>
          <p:cNvSpPr>
            <a:spLocks noGrp="1"/>
          </p:cNvSpPr>
          <p:nvPr>
            <p:ph sz="half" idx="2"/>
          </p:nvPr>
        </p:nvSpPr>
        <p:spPr>
          <a:xfrm>
            <a:off x="4648200" y="3352800"/>
            <a:ext cx="4114800" cy="2667000"/>
          </a:xfrm>
        </p:spPr>
        <p:txBody>
          <a:bodyPr/>
          <a:lstStyle/>
          <a:p>
            <a:r>
              <a:rPr lang="en-US" dirty="0" smtClean="0"/>
              <a:t>http body</a:t>
            </a:r>
          </a:p>
          <a:p>
            <a:r>
              <a:rPr lang="en-US" dirty="0" smtClean="0"/>
              <a:t>Url</a:t>
            </a:r>
          </a:p>
          <a:p>
            <a:r>
              <a:rPr lang="en-US" dirty="0" smtClean="0"/>
              <a:t>Content-Location header</a:t>
            </a:r>
          </a:p>
          <a:p>
            <a:r>
              <a:rPr lang="en-US" dirty="0" smtClean="0"/>
              <a:t>Last-Modified header</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US" smtClean="0"/>
              <a:pPr/>
              <a:t>109</a:t>
            </a:fld>
            <a:endParaRPr lang="en-US" dirty="0"/>
          </a:p>
        </p:txBody>
      </p:sp>
      <p:sp>
        <p:nvSpPr>
          <p:cNvPr id="2" name="Rectangle 1"/>
          <p:cNvSpPr/>
          <p:nvPr/>
        </p:nvSpPr>
        <p:spPr>
          <a:xfrm>
            <a:off x="533400" y="1828800"/>
            <a:ext cx="8153400" cy="1077218"/>
          </a:xfrm>
          <a:prstGeom prst="rect">
            <a:avLst/>
          </a:prstGeom>
        </p:spPr>
        <p:txBody>
          <a:bodyPr wrap="square">
            <a:spAutoFit/>
          </a:bodyPr>
          <a:lstStyle/>
          <a:p>
            <a:r>
              <a:rPr lang="en-US" sz="3200" i="1" dirty="0" smtClean="0"/>
              <a:t>Which industry-standard can represent lists of resources, including our “metadata”:</a:t>
            </a:r>
            <a:endParaRPr lang="en-US" sz="3200" i="1" dirty="0"/>
          </a:p>
        </p:txBody>
      </p:sp>
    </p:spTree>
    <p:extLst>
      <p:ext uri="{BB962C8B-B14F-4D97-AF65-F5344CB8AC3E}">
        <p14:creationId xmlns="" xmlns:p14="http://schemas.microsoft.com/office/powerpoint/2010/main" val="29813164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sz="half" idx="1"/>
          </p:nvPr>
        </p:nvSpPr>
        <p:spPr/>
        <p:txBody>
          <a:bodyPr/>
          <a:lstStyle/>
          <a:p>
            <a:r>
              <a:rPr lang="en-US" dirty="0" smtClean="0"/>
              <a:t>Day 1</a:t>
            </a:r>
          </a:p>
          <a:p>
            <a:pPr lvl="1"/>
            <a:r>
              <a:rPr lang="en-US" dirty="0" smtClean="0"/>
              <a:t>FHIR Overview</a:t>
            </a:r>
          </a:p>
          <a:p>
            <a:pPr lvl="1"/>
            <a:r>
              <a:rPr lang="en-US" dirty="0" smtClean="0"/>
              <a:t>Resources</a:t>
            </a:r>
          </a:p>
          <a:p>
            <a:pPr lvl="1"/>
            <a:r>
              <a:rPr lang="en-US" dirty="0" smtClean="0"/>
              <a:t>RESTful</a:t>
            </a:r>
            <a:r>
              <a:rPr lang="en-US" baseline="0" dirty="0" smtClean="0"/>
              <a:t> FHIR</a:t>
            </a:r>
            <a:endParaRPr lang="en-US" dirty="0" smtClean="0"/>
          </a:p>
          <a:p>
            <a:pPr lvl="1"/>
            <a:r>
              <a:rPr lang="en-US" dirty="0" smtClean="0"/>
              <a:t>Bundles</a:t>
            </a:r>
          </a:p>
        </p:txBody>
      </p:sp>
      <p:sp>
        <p:nvSpPr>
          <p:cNvPr id="5" name="Content Placeholder 4"/>
          <p:cNvSpPr>
            <a:spLocks noGrp="1"/>
          </p:cNvSpPr>
          <p:nvPr>
            <p:ph sz="half" idx="2"/>
          </p:nvPr>
        </p:nvSpPr>
        <p:spPr/>
        <p:txBody>
          <a:bodyPr/>
          <a:lstStyle/>
          <a:p>
            <a:r>
              <a:rPr lang="en-US" dirty="0" smtClean="0"/>
              <a:t>Day 2</a:t>
            </a:r>
          </a:p>
          <a:p>
            <a:pPr lvl="1"/>
            <a:r>
              <a:rPr lang="en-US" dirty="0" smtClean="0"/>
              <a:t>Queries</a:t>
            </a:r>
          </a:p>
          <a:p>
            <a:pPr lvl="1"/>
            <a:r>
              <a:rPr lang="en-US" dirty="0" smtClean="0"/>
              <a:t>Profiles &amp; Conformance</a:t>
            </a:r>
          </a:p>
          <a:p>
            <a:pPr lvl="1"/>
            <a:r>
              <a:rPr lang="en-US" dirty="0" smtClean="0"/>
              <a:t>Architecture &amp; implementation considerations</a:t>
            </a:r>
          </a:p>
          <a:p>
            <a:pPr lvl="1"/>
            <a:r>
              <a:rPr lang="en-US" dirty="0" smtClean="0"/>
              <a:t>Implementation</a:t>
            </a:r>
          </a:p>
        </p:txBody>
      </p:sp>
      <p:sp>
        <p:nvSpPr>
          <p:cNvPr id="4" name="Slide Number Placeholder 3"/>
          <p:cNvSpPr>
            <a:spLocks noGrp="1"/>
          </p:cNvSpPr>
          <p:nvPr>
            <p:ph type="sldNum" sz="quarter" idx="4"/>
          </p:nvPr>
        </p:nvSpPr>
        <p:spPr/>
        <p:txBody>
          <a:bodyPr/>
          <a:lstStyle/>
          <a:p>
            <a:fld id="{5CC3E5C4-3E2B-40F1-9F2B-C46CEB0C88DF}" type="slidenum">
              <a:rPr lang="en-CA" smtClean="0"/>
              <a:pPr/>
              <a:t>11</a:t>
            </a:fld>
            <a:endParaRPr lang="en-CA" dirty="0"/>
          </a:p>
        </p:txBody>
      </p:sp>
    </p:spTree>
    <p:extLst>
      <p:ext uri="{BB962C8B-B14F-4D97-AF65-F5344CB8AC3E}">
        <p14:creationId xmlns="" xmlns:p14="http://schemas.microsoft.com/office/powerpoint/2010/main" val="221072520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Bundles</a:t>
            </a:r>
            <a:endParaRPr lang="en-US" dirty="0"/>
          </a:p>
        </p:txBody>
      </p:sp>
      <p:sp>
        <p:nvSpPr>
          <p:cNvPr id="3" name="Content Placeholder 2"/>
          <p:cNvSpPr>
            <a:spLocks noGrp="1"/>
          </p:cNvSpPr>
          <p:nvPr>
            <p:ph idx="1"/>
          </p:nvPr>
        </p:nvSpPr>
        <p:spPr/>
        <p:txBody>
          <a:bodyPr/>
          <a:lstStyle/>
          <a:p>
            <a:r>
              <a:rPr lang="en-US" dirty="0" smtClean="0"/>
              <a:t>Atom RFC 4287 + Tombstones RFC 6721</a:t>
            </a:r>
          </a:p>
          <a:p>
            <a:r>
              <a:rPr lang="en-US" dirty="0" smtClean="0"/>
              <a:t>Poll-based protocol for keeping up-to-date with newsfeeds (RSS and Atom)</a:t>
            </a:r>
          </a:p>
          <a:p>
            <a:r>
              <a:rPr lang="en-US" dirty="0" smtClean="0"/>
              <a:t>You can “subscribe” to a FHIR feed and get updates -&gt; pub/sub scenario’s</a:t>
            </a:r>
          </a:p>
          <a:p>
            <a:endParaRPr lang="en-US" dirty="0" smtClean="0"/>
          </a:p>
          <a:p>
            <a:r>
              <a:rPr lang="en-US" i="1" dirty="0" smtClean="0"/>
              <a:t>Almost any platform has API’s for Atom</a:t>
            </a:r>
          </a:p>
          <a:p>
            <a:r>
              <a:rPr lang="en-US" i="1" dirty="0" smtClean="0"/>
              <a:t>Alas, no standard “atom for json”</a:t>
            </a:r>
          </a:p>
        </p:txBody>
      </p:sp>
      <p:sp>
        <p:nvSpPr>
          <p:cNvPr id="5" name="Slide Number Placeholder 4"/>
          <p:cNvSpPr>
            <a:spLocks noGrp="1"/>
          </p:cNvSpPr>
          <p:nvPr>
            <p:ph type="sldNum" sz="quarter" idx="4"/>
          </p:nvPr>
        </p:nvSpPr>
        <p:spPr/>
        <p:txBody>
          <a:bodyPr/>
          <a:lstStyle/>
          <a:p>
            <a:fld id="{2CD36790-EF9F-4521-A783-189BE19EEE4B}" type="slidenum">
              <a:rPr lang="en-US" smtClean="0"/>
              <a:pPr/>
              <a:t>110</a:t>
            </a:fld>
            <a:endParaRPr lang="en-US" dirty="0"/>
          </a:p>
        </p:txBody>
      </p:sp>
    </p:spTree>
    <p:extLst>
      <p:ext uri="{BB962C8B-B14F-4D97-AF65-F5344CB8AC3E}">
        <p14:creationId xmlns="" xmlns:p14="http://schemas.microsoft.com/office/powerpoint/2010/main" val="106646563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reports in the mail</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111</a:t>
            </a:fld>
            <a:endParaRPr lang="en-CA" dirty="0"/>
          </a:p>
        </p:txBody>
      </p:sp>
      <p:pic>
        <p:nvPicPr>
          <p:cNvPr id="205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57200" y="1739888"/>
            <a:ext cx="8229600" cy="460376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361206558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973137" y="2143125"/>
            <a:ext cx="7637463" cy="43338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An example Bundle</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112</a:t>
            </a:fld>
            <a:endParaRPr lang="en-US" dirty="0"/>
          </a:p>
        </p:txBody>
      </p:sp>
      <p:sp>
        <p:nvSpPr>
          <p:cNvPr id="23" name="Oval 22"/>
          <p:cNvSpPr/>
          <p:nvPr/>
        </p:nvSpPr>
        <p:spPr bwMode="auto">
          <a:xfrm>
            <a:off x="609600" y="2297668"/>
            <a:ext cx="381000" cy="369332"/>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Arial" charset="0"/>
              </a:rPr>
              <a:t>1</a:t>
            </a:r>
          </a:p>
        </p:txBody>
      </p:sp>
      <p:sp>
        <p:nvSpPr>
          <p:cNvPr id="25" name="Oval 24"/>
          <p:cNvSpPr/>
          <p:nvPr/>
        </p:nvSpPr>
        <p:spPr bwMode="auto">
          <a:xfrm>
            <a:off x="762000" y="3352800"/>
            <a:ext cx="381000" cy="369332"/>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Arial" charset="0"/>
              </a:rPr>
              <a:t>2</a:t>
            </a:r>
          </a:p>
        </p:txBody>
      </p:sp>
      <p:sp>
        <p:nvSpPr>
          <p:cNvPr id="16" name="Oval 15"/>
          <p:cNvSpPr/>
          <p:nvPr/>
        </p:nvSpPr>
        <p:spPr bwMode="auto">
          <a:xfrm>
            <a:off x="762000" y="4343400"/>
            <a:ext cx="381000" cy="369332"/>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Arial" charset="0"/>
              </a:rPr>
              <a:t>2</a:t>
            </a:r>
          </a:p>
        </p:txBody>
      </p:sp>
      <p:sp>
        <p:nvSpPr>
          <p:cNvPr id="19" name="Oval 18"/>
          <p:cNvSpPr/>
          <p:nvPr/>
        </p:nvSpPr>
        <p:spPr bwMode="auto">
          <a:xfrm>
            <a:off x="762000" y="5345668"/>
            <a:ext cx="381000" cy="369332"/>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Arial" charset="0"/>
              </a:rPr>
              <a:t>2</a:t>
            </a:r>
          </a:p>
        </p:txBody>
      </p:sp>
    </p:spTree>
    <p:extLst>
      <p:ext uri="{BB962C8B-B14F-4D97-AF65-F5344CB8AC3E}">
        <p14:creationId xmlns="" xmlns:p14="http://schemas.microsoft.com/office/powerpoint/2010/main" val="389177696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feed header</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113</a:t>
            </a:fld>
            <a:endParaRPr lang="en-US" dirty="0"/>
          </a:p>
        </p:txBody>
      </p:sp>
      <p:cxnSp>
        <p:nvCxnSpPr>
          <p:cNvPr id="8" name="Straight Arrow Connector 7"/>
          <p:cNvCxnSpPr/>
          <p:nvPr/>
        </p:nvCxnSpPr>
        <p:spPr bwMode="auto">
          <a:xfrm flipH="1">
            <a:off x="5638800" y="1979983"/>
            <a:ext cx="1714500" cy="535834"/>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a:off x="838199" y="4648200"/>
            <a:ext cx="7489141" cy="1754326"/>
          </a:xfrm>
          <a:prstGeom prst="rect">
            <a:avLst/>
          </a:prstGeom>
          <a:noFill/>
        </p:spPr>
        <p:txBody>
          <a:bodyPr wrap="square" rtlCol="0">
            <a:spAutoFit/>
          </a:bodyPr>
          <a:lstStyle/>
          <a:p>
            <a:r>
              <a:rPr lang="en-US" dirty="0" smtClean="0"/>
              <a:t>Feed is simple:</a:t>
            </a:r>
          </a:p>
          <a:p>
            <a:pPr marL="742950" lvl="1" indent="-285750">
              <a:buFont typeface="Arial" pitchFamily="34" charset="0"/>
              <a:buChar char="•"/>
            </a:pPr>
            <a:r>
              <a:rPr lang="en-US" dirty="0" smtClean="0"/>
              <a:t>“title” [1..1]: anything that tells humans what they’re looking at</a:t>
            </a:r>
          </a:p>
          <a:p>
            <a:pPr marL="742950" lvl="1" indent="-285750">
              <a:buFont typeface="Arial" pitchFamily="34" charset="0"/>
              <a:buChar char="•"/>
            </a:pPr>
            <a:r>
              <a:rPr lang="en-US" dirty="0" smtClean="0"/>
              <a:t>“updated” [1..1]: the time (instant!) you composed the bundle</a:t>
            </a:r>
          </a:p>
          <a:p>
            <a:pPr marL="742950" lvl="1" indent="-285750">
              <a:buFont typeface="Arial" pitchFamily="34" charset="0"/>
              <a:buChar char="•"/>
            </a:pPr>
            <a:r>
              <a:rPr lang="en-US" dirty="0" smtClean="0"/>
              <a:t>“id” [1..1]: a random, one-time id for this bundle</a:t>
            </a:r>
          </a:p>
          <a:p>
            <a:pPr marL="742950" lvl="1" indent="-285750">
              <a:buFont typeface="Arial" pitchFamily="34" charset="0"/>
              <a:buChar char="•"/>
            </a:pPr>
            <a:r>
              <a:rPr lang="en-US" dirty="0" smtClean="0"/>
              <a:t>“link” [0..*]: page through the full results</a:t>
            </a:r>
          </a:p>
          <a:p>
            <a:pPr marL="742950" lvl="1" indent="-285750">
              <a:buFont typeface="Arial" pitchFamily="34" charset="0"/>
              <a:buChar char="•"/>
            </a:pPr>
            <a:r>
              <a:rPr lang="en-US" dirty="0" smtClean="0"/>
              <a:t>“</a:t>
            </a:r>
            <a:r>
              <a:rPr lang="en-US" dirty="0" err="1" smtClean="0"/>
              <a:t>totalResults</a:t>
            </a:r>
            <a:r>
              <a:rPr lang="en-US" dirty="0" smtClean="0"/>
              <a:t>” [0..1]: number of total results</a:t>
            </a:r>
            <a:endParaRPr lang="en-US" dirty="0"/>
          </a:p>
        </p:txBody>
      </p:sp>
      <p:pic>
        <p:nvPicPr>
          <p:cNvPr id="205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09600" y="1828800"/>
            <a:ext cx="8218487" cy="26098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37801494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57200" y="1752600"/>
            <a:ext cx="8127512" cy="459015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Resource Entry</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114</a:t>
            </a:fld>
            <a:endParaRPr lang="en-US"/>
          </a:p>
        </p:txBody>
      </p:sp>
      <p:cxnSp>
        <p:nvCxnSpPr>
          <p:cNvPr id="8" name="Straight Arrow Connector 7"/>
          <p:cNvCxnSpPr>
            <a:stCxn id="9" idx="1"/>
          </p:cNvCxnSpPr>
          <p:nvPr/>
        </p:nvCxnSpPr>
        <p:spPr bwMode="auto">
          <a:xfrm flipH="1">
            <a:off x="5271641" y="3897593"/>
            <a:ext cx="1134499" cy="311077"/>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406140" y="3712927"/>
            <a:ext cx="2044214" cy="369332"/>
          </a:xfrm>
          <a:prstGeom prst="rect">
            <a:avLst/>
          </a:prstGeom>
          <a:noFill/>
        </p:spPr>
        <p:txBody>
          <a:bodyPr wrap="none" rtlCol="0">
            <a:spAutoFit/>
          </a:bodyPr>
          <a:lstStyle/>
          <a:p>
            <a:r>
              <a:rPr lang="en-US" dirty="0" smtClean="0"/>
              <a:t>Version-specific id</a:t>
            </a:r>
            <a:endParaRPr lang="en-US" dirty="0"/>
          </a:p>
        </p:txBody>
      </p:sp>
      <p:cxnSp>
        <p:nvCxnSpPr>
          <p:cNvPr id="13" name="Straight Arrow Connector 12"/>
          <p:cNvCxnSpPr>
            <a:stCxn id="14" idx="1"/>
          </p:cNvCxnSpPr>
          <p:nvPr/>
        </p:nvCxnSpPr>
        <p:spPr bwMode="auto">
          <a:xfrm flipH="1">
            <a:off x="5739259" y="1915233"/>
            <a:ext cx="1536394" cy="446967"/>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7275653" y="1730567"/>
            <a:ext cx="1415772" cy="369332"/>
          </a:xfrm>
          <a:prstGeom prst="rect">
            <a:avLst/>
          </a:prstGeom>
          <a:noFill/>
        </p:spPr>
        <p:txBody>
          <a:bodyPr wrap="none" rtlCol="0">
            <a:spAutoFit/>
          </a:bodyPr>
          <a:lstStyle/>
          <a:p>
            <a:r>
              <a:rPr lang="en-US" dirty="0" smtClean="0"/>
              <a:t>Resource id</a:t>
            </a:r>
            <a:endParaRPr lang="en-US" dirty="0"/>
          </a:p>
        </p:txBody>
      </p:sp>
      <p:cxnSp>
        <p:nvCxnSpPr>
          <p:cNvPr id="17" name="Straight Arrow Connector 16"/>
          <p:cNvCxnSpPr/>
          <p:nvPr/>
        </p:nvCxnSpPr>
        <p:spPr bwMode="auto">
          <a:xfrm flipH="1">
            <a:off x="6096000" y="2546866"/>
            <a:ext cx="741697" cy="0"/>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6877391" y="2362200"/>
            <a:ext cx="1556836" cy="369332"/>
          </a:xfrm>
          <a:prstGeom prst="rect">
            <a:avLst/>
          </a:prstGeom>
          <a:noFill/>
        </p:spPr>
        <p:txBody>
          <a:bodyPr wrap="none" rtlCol="0">
            <a:spAutoFit/>
          </a:bodyPr>
          <a:lstStyle/>
          <a:p>
            <a:r>
              <a:rPr lang="en-US" dirty="0" smtClean="0"/>
              <a:t>Last modified</a:t>
            </a:r>
            <a:endParaRPr lang="en-US" dirty="0"/>
          </a:p>
        </p:txBody>
      </p:sp>
      <p:cxnSp>
        <p:nvCxnSpPr>
          <p:cNvPr id="25" name="Straight Arrow Connector 24"/>
          <p:cNvCxnSpPr>
            <a:stCxn id="26" idx="1"/>
          </p:cNvCxnSpPr>
          <p:nvPr/>
        </p:nvCxnSpPr>
        <p:spPr bwMode="auto">
          <a:xfrm flipH="1">
            <a:off x="5893235" y="4832866"/>
            <a:ext cx="805337" cy="0"/>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6698572" y="4648200"/>
            <a:ext cx="1992853" cy="369332"/>
          </a:xfrm>
          <a:prstGeom prst="rect">
            <a:avLst/>
          </a:prstGeom>
          <a:noFill/>
        </p:spPr>
        <p:txBody>
          <a:bodyPr wrap="none" rtlCol="0">
            <a:spAutoFit/>
          </a:bodyPr>
          <a:lstStyle/>
          <a:p>
            <a:r>
              <a:rPr lang="en-US" dirty="0" smtClean="0"/>
              <a:t>Resource content</a:t>
            </a:r>
            <a:endParaRPr lang="en-US" dirty="0"/>
          </a:p>
        </p:txBody>
      </p:sp>
      <p:sp>
        <p:nvSpPr>
          <p:cNvPr id="15" name="TextBox 14"/>
          <p:cNvSpPr txBox="1"/>
          <p:nvPr/>
        </p:nvSpPr>
        <p:spPr>
          <a:xfrm>
            <a:off x="5600700" y="5763399"/>
            <a:ext cx="2492990" cy="646331"/>
          </a:xfrm>
          <a:prstGeom prst="rect">
            <a:avLst/>
          </a:prstGeom>
          <a:noFill/>
        </p:spPr>
        <p:txBody>
          <a:bodyPr wrap="none" rtlCol="0">
            <a:spAutoFit/>
          </a:bodyPr>
          <a:lstStyle/>
          <a:p>
            <a:r>
              <a:rPr lang="en-US" dirty="0" smtClean="0"/>
              <a:t>Human-readable form,</a:t>
            </a:r>
          </a:p>
          <a:p>
            <a:r>
              <a:rPr lang="en-US" dirty="0" smtClean="0"/>
              <a:t>just like </a:t>
            </a:r>
            <a:r>
              <a:rPr lang="en-US" dirty="0" err="1" smtClean="0"/>
              <a:t>Resource.text</a:t>
            </a:r>
            <a:endParaRPr lang="en-US" dirty="0"/>
          </a:p>
        </p:txBody>
      </p:sp>
      <p:cxnSp>
        <p:nvCxnSpPr>
          <p:cNvPr id="27" name="Straight Arrow Connector 26"/>
          <p:cNvCxnSpPr/>
          <p:nvPr/>
        </p:nvCxnSpPr>
        <p:spPr bwMode="auto">
          <a:xfrm flipH="1">
            <a:off x="6019800" y="3308866"/>
            <a:ext cx="741697" cy="0"/>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6801191" y="3124200"/>
            <a:ext cx="672043" cy="369332"/>
          </a:xfrm>
          <a:prstGeom prst="rect">
            <a:avLst/>
          </a:prstGeom>
          <a:noFill/>
        </p:spPr>
        <p:txBody>
          <a:bodyPr wrap="none" rtlCol="0">
            <a:spAutoFit/>
          </a:bodyPr>
          <a:lstStyle/>
          <a:p>
            <a:r>
              <a:rPr lang="en-US" dirty="0" smtClean="0"/>
              <a:t>Tags</a:t>
            </a:r>
            <a:endParaRPr lang="en-US" dirty="0"/>
          </a:p>
        </p:txBody>
      </p:sp>
      <p:cxnSp>
        <p:nvCxnSpPr>
          <p:cNvPr id="29" name="Straight Arrow Connector 28"/>
          <p:cNvCxnSpPr/>
          <p:nvPr/>
        </p:nvCxnSpPr>
        <p:spPr bwMode="auto">
          <a:xfrm flipH="1" flipV="1">
            <a:off x="4800600" y="5867400"/>
            <a:ext cx="805338" cy="228600"/>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252499148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Entry</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115</a:t>
            </a:fld>
            <a:endParaRPr lang="en-CA"/>
          </a:p>
        </p:txBody>
      </p:sp>
      <p:pic>
        <p:nvPicPr>
          <p:cNvPr id="102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14686" y="1724024"/>
            <a:ext cx="8348314" cy="406717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134408157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Keeping in sync</a:t>
            </a:r>
            <a:endParaRPr lang="en-US" dirty="0"/>
          </a:p>
        </p:txBody>
      </p:sp>
      <p:sp>
        <p:nvSpPr>
          <p:cNvPr id="3" name="Content Placeholder 2"/>
          <p:cNvSpPr>
            <a:spLocks noGrp="1"/>
          </p:cNvSpPr>
          <p:nvPr>
            <p:ph idx="1"/>
          </p:nvPr>
        </p:nvSpPr>
        <p:spPr/>
        <p:txBody>
          <a:bodyPr/>
          <a:lstStyle/>
          <a:p>
            <a:r>
              <a:rPr lang="en-US" dirty="0"/>
              <a:t>History of </a:t>
            </a:r>
            <a:r>
              <a:rPr lang="en-US" u="sng" dirty="0"/>
              <a:t>all resources</a:t>
            </a:r>
            <a:r>
              <a:rPr lang="en-US" dirty="0"/>
              <a:t> on server</a:t>
            </a:r>
          </a:p>
          <a:p>
            <a:pPr lvl="1"/>
            <a:r>
              <a:rPr lang="en-US" sz="1900" dirty="0" smtClean="0">
                <a:latin typeface="Courier New" pitchFamily="49" charset="0"/>
                <a:cs typeface="Courier New" pitchFamily="49" charset="0"/>
              </a:rPr>
              <a:t>https://server.org/fhir/_history</a:t>
            </a:r>
            <a:endParaRPr lang="en-US" dirty="0">
              <a:cs typeface="Courier New" pitchFamily="49" charset="0"/>
            </a:endParaRPr>
          </a:p>
          <a:p>
            <a:r>
              <a:rPr lang="en-US" dirty="0" smtClean="0"/>
              <a:t>History </a:t>
            </a:r>
            <a:r>
              <a:rPr lang="en-US" dirty="0"/>
              <a:t>of </a:t>
            </a:r>
            <a:r>
              <a:rPr lang="en-US" u="sng" dirty="0"/>
              <a:t>all patient resources</a:t>
            </a:r>
            <a:r>
              <a:rPr lang="en-US" dirty="0"/>
              <a:t> on server</a:t>
            </a:r>
          </a:p>
          <a:p>
            <a:pPr lvl="1"/>
            <a:r>
              <a:rPr lang="en-US" sz="1900" dirty="0" smtClean="0">
                <a:latin typeface="Courier New" pitchFamily="49" charset="0"/>
                <a:cs typeface="Courier New" pitchFamily="49" charset="0"/>
              </a:rPr>
              <a:t>https://server.org/fhir/Patient/_history</a:t>
            </a:r>
            <a:endParaRPr lang="en-US" dirty="0" smtClean="0"/>
          </a:p>
          <a:p>
            <a:r>
              <a:rPr lang="en-US" dirty="0" smtClean="0"/>
              <a:t>History </a:t>
            </a:r>
            <a:r>
              <a:rPr lang="en-US" dirty="0"/>
              <a:t>of </a:t>
            </a:r>
            <a:r>
              <a:rPr lang="en-US" u="sng" dirty="0"/>
              <a:t>specific patient</a:t>
            </a:r>
            <a:r>
              <a:rPr lang="en-US" dirty="0"/>
              <a:t> on </a:t>
            </a:r>
            <a:r>
              <a:rPr lang="en-US" dirty="0" smtClean="0"/>
              <a:t>server</a:t>
            </a:r>
            <a:endParaRPr lang="en-US" sz="1700" dirty="0" smtClean="0">
              <a:latin typeface="Courier New" pitchFamily="49" charset="0"/>
              <a:cs typeface="Courier New" pitchFamily="49" charset="0"/>
            </a:endParaRPr>
          </a:p>
          <a:p>
            <a:pPr marL="685800" lvl="1"/>
            <a:r>
              <a:rPr lang="en-US" sz="1900" dirty="0" smtClean="0">
                <a:latin typeface="Courier New" pitchFamily="49" charset="0"/>
                <a:cs typeface="Courier New" pitchFamily="49" charset="0"/>
              </a:rPr>
              <a:t>https://server.org/fhir/Patient/1/_history</a:t>
            </a:r>
            <a:r>
              <a:rPr lang="en-US" sz="1500" dirty="0" smtClean="0">
                <a:latin typeface="Courier New" pitchFamily="49" charset="0"/>
                <a:cs typeface="Courier New" pitchFamily="49" charset="0"/>
              </a:rPr>
              <a:t/>
            </a:r>
            <a:br>
              <a:rPr lang="en-US" sz="1500" dirty="0" smtClean="0">
                <a:latin typeface="Courier New" pitchFamily="49" charset="0"/>
                <a:cs typeface="Courier New" pitchFamily="49" charset="0"/>
              </a:rPr>
            </a:br>
            <a:endParaRPr lang="en-US" sz="1500" dirty="0" smtClean="0">
              <a:latin typeface="Courier New" pitchFamily="49" charset="0"/>
              <a:cs typeface="Courier New" pitchFamily="49" charset="0"/>
            </a:endParaRPr>
          </a:p>
          <a:p>
            <a:r>
              <a:rPr lang="en-US" dirty="0" smtClean="0"/>
              <a:t>A </a:t>
            </a:r>
            <a:r>
              <a:rPr lang="en-US" dirty="0"/>
              <a:t>history of all </a:t>
            </a:r>
            <a:r>
              <a:rPr lang="en-US" dirty="0" smtClean="0"/>
              <a:t>changes: updates </a:t>
            </a:r>
            <a:r>
              <a:rPr lang="en-US" dirty="0"/>
              <a:t>and </a:t>
            </a:r>
            <a:r>
              <a:rPr lang="en-US" dirty="0" smtClean="0"/>
              <a:t>deletions, ordered by newest first</a:t>
            </a:r>
          </a:p>
          <a:p>
            <a:r>
              <a:rPr lang="en-US" dirty="0" smtClean="0"/>
              <a:t>Limit with _since and _count</a:t>
            </a:r>
            <a:endParaRPr lang="en-US" dirty="0"/>
          </a:p>
          <a:p>
            <a:endParaRPr lang="en-US"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116</a:t>
            </a:fld>
            <a:endParaRPr lang="en-CA"/>
          </a:p>
        </p:txBody>
      </p:sp>
    </p:spTree>
    <p:extLst>
      <p:ext uri="{BB962C8B-B14F-4D97-AF65-F5344CB8AC3E}">
        <p14:creationId xmlns="" xmlns:p14="http://schemas.microsoft.com/office/powerpoint/2010/main" val="99934508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12259" y="2209800"/>
            <a:ext cx="8379341" cy="35528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Multiple versions of entries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117</a:t>
            </a:fld>
            <a:endParaRPr lang="en-US"/>
          </a:p>
        </p:txBody>
      </p:sp>
      <p:cxnSp>
        <p:nvCxnSpPr>
          <p:cNvPr id="7" name="Straight Arrow Connector 6"/>
          <p:cNvCxnSpPr/>
          <p:nvPr/>
        </p:nvCxnSpPr>
        <p:spPr bwMode="auto">
          <a:xfrm flipV="1">
            <a:off x="1143000" y="3048000"/>
            <a:ext cx="381000" cy="11430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bwMode="auto">
          <a:xfrm>
            <a:off x="876300" y="4610100"/>
            <a:ext cx="388067" cy="762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12" name="Cloud 11"/>
          <p:cNvSpPr/>
          <p:nvPr/>
        </p:nvSpPr>
        <p:spPr bwMode="auto">
          <a:xfrm>
            <a:off x="12510" y="3695700"/>
            <a:ext cx="1251857" cy="9906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Same</a:t>
            </a:r>
          </a:p>
          <a:p>
            <a:pPr marL="0" marR="0" indent="0" algn="l" defTabSz="914400" rtl="0" eaLnBrk="0" fontAlgn="base" latinLnBrk="0" hangingPunct="0">
              <a:lnSpc>
                <a:spcPct val="100000"/>
              </a:lnSpc>
              <a:spcBef>
                <a:spcPct val="0"/>
              </a:spcBef>
              <a:spcAft>
                <a:spcPct val="0"/>
              </a:spcAft>
              <a:buClrTx/>
              <a:buSzTx/>
              <a:buFontTx/>
              <a:buNone/>
              <a:tabLst/>
            </a:pPr>
            <a:r>
              <a:rPr lang="en-US" dirty="0">
                <a:solidFill>
                  <a:schemeClr val="bg1"/>
                </a:solidFill>
              </a:rPr>
              <a:t>i</a:t>
            </a:r>
            <a:r>
              <a:rPr lang="en-US" dirty="0" smtClean="0">
                <a:solidFill>
                  <a:schemeClr val="bg1"/>
                </a:solidFill>
              </a:rPr>
              <a:t>d!</a:t>
            </a:r>
            <a:endParaRPr kumimoji="0" lang="en-US" sz="1800" b="0" i="0" u="none" strike="noStrike" cap="none" normalizeH="0" baseline="0" dirty="0" smtClean="0">
              <a:ln>
                <a:noFill/>
              </a:ln>
              <a:solidFill>
                <a:schemeClr val="bg1"/>
              </a:solidFill>
              <a:effectLst/>
            </a:endParaRPr>
          </a:p>
        </p:txBody>
      </p:sp>
      <p:cxnSp>
        <p:nvCxnSpPr>
          <p:cNvPr id="19" name="Straight Connector 18"/>
          <p:cNvCxnSpPr/>
          <p:nvPr/>
        </p:nvCxnSpPr>
        <p:spPr bwMode="auto">
          <a:xfrm>
            <a:off x="7772400" y="3619500"/>
            <a:ext cx="609600" cy="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2" name="Straight Connector 21"/>
          <p:cNvCxnSpPr/>
          <p:nvPr/>
        </p:nvCxnSpPr>
        <p:spPr bwMode="auto">
          <a:xfrm>
            <a:off x="7772400" y="5410200"/>
            <a:ext cx="609600" cy="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 xmlns:p14="http://schemas.microsoft.com/office/powerpoint/2010/main" val="404761351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33400" y="1768806"/>
            <a:ext cx="8077200" cy="44386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Atom Tombstones - Deletions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118</a:t>
            </a:fld>
            <a:endParaRPr lang="en-US"/>
          </a:p>
        </p:txBody>
      </p:sp>
      <p:cxnSp>
        <p:nvCxnSpPr>
          <p:cNvPr id="7" name="Straight Connector 6"/>
          <p:cNvCxnSpPr/>
          <p:nvPr/>
        </p:nvCxnSpPr>
        <p:spPr bwMode="auto">
          <a:xfrm>
            <a:off x="3864428" y="3483430"/>
            <a:ext cx="4343400" cy="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 name="Straight Arrow Connector 8"/>
          <p:cNvCxnSpPr/>
          <p:nvPr/>
        </p:nvCxnSpPr>
        <p:spPr bwMode="auto">
          <a:xfrm>
            <a:off x="457200" y="4648200"/>
            <a:ext cx="838200" cy="6858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1" name="Straight Arrow Connector 10"/>
          <p:cNvCxnSpPr/>
          <p:nvPr/>
        </p:nvCxnSpPr>
        <p:spPr bwMode="auto">
          <a:xfrm flipV="1">
            <a:off x="457200" y="3657600"/>
            <a:ext cx="990600" cy="9906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7" name="Straight Arrow Connector 16"/>
          <p:cNvCxnSpPr/>
          <p:nvPr/>
        </p:nvCxnSpPr>
        <p:spPr bwMode="auto">
          <a:xfrm flipV="1">
            <a:off x="6036128" y="3886200"/>
            <a:ext cx="1050472" cy="7620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p:nvPr/>
        </p:nvCxnSpPr>
        <p:spPr bwMode="auto">
          <a:xfrm>
            <a:off x="6036128" y="4648200"/>
            <a:ext cx="669472" cy="3429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25" name="Straight Connector 24"/>
          <p:cNvCxnSpPr/>
          <p:nvPr/>
        </p:nvCxnSpPr>
        <p:spPr bwMode="auto">
          <a:xfrm flipV="1">
            <a:off x="5791200" y="3701144"/>
            <a:ext cx="2569028" cy="2177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 xmlns:p14="http://schemas.microsoft.com/office/powerpoint/2010/main" val="146628096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Atom in JSON</a:t>
            </a:r>
            <a:endParaRPr lang="en-US" dirty="0"/>
          </a:p>
        </p:txBody>
      </p:sp>
      <p:sp>
        <p:nvSpPr>
          <p:cNvPr id="7" name="Content Placeholder 6"/>
          <p:cNvSpPr>
            <a:spLocks noGrp="1"/>
          </p:cNvSpPr>
          <p:nvPr>
            <p:ph idx="1"/>
          </p:nvPr>
        </p:nvSpPr>
        <p:spPr/>
        <p:txBody>
          <a:bodyPr/>
          <a:lstStyle/>
          <a:p>
            <a:r>
              <a:rPr lang="en-US" dirty="0" smtClean="0"/>
              <a:t>There’s not yet a way to render Atom in JSON, though there are initiatives, all ugly.</a:t>
            </a:r>
          </a:p>
          <a:p>
            <a:r>
              <a:rPr lang="en-US" dirty="0" smtClean="0"/>
              <a:t>So, we had to (sorry) roll our own….</a:t>
            </a:r>
          </a:p>
          <a:p>
            <a:r>
              <a:rPr lang="en-US" dirty="0" smtClean="0"/>
              <a:t>…very straightforward, single-purpose</a:t>
            </a:r>
          </a:p>
          <a:p>
            <a:r>
              <a:rPr lang="en-US" dirty="0" smtClean="0"/>
              <a:t>Atom JSON solution</a:t>
            </a:r>
          </a:p>
          <a:p>
            <a:r>
              <a:rPr lang="en-US" dirty="0" smtClean="0"/>
              <a:t>(Note: MIME type is still application/json!)</a:t>
            </a:r>
          </a:p>
          <a:p>
            <a:endParaRPr lang="en-US" dirty="0"/>
          </a:p>
        </p:txBody>
      </p:sp>
      <p:sp>
        <p:nvSpPr>
          <p:cNvPr id="6" name="Slide Number Placeholder 5"/>
          <p:cNvSpPr>
            <a:spLocks noGrp="1"/>
          </p:cNvSpPr>
          <p:nvPr>
            <p:ph type="sldNum" sz="quarter" idx="4"/>
          </p:nvPr>
        </p:nvSpPr>
        <p:spPr/>
        <p:txBody>
          <a:bodyPr/>
          <a:lstStyle/>
          <a:p>
            <a:fld id="{C9422542-FAC0-4800-BAC9-80AE50E939A1}" type="slidenum">
              <a:rPr lang="en-US" smtClean="0"/>
              <a:pPr/>
              <a:t>119</a:t>
            </a:fld>
            <a:endParaRPr lang="en-US"/>
          </a:p>
        </p:txBody>
      </p:sp>
    </p:spTree>
    <p:extLst>
      <p:ext uri="{BB962C8B-B14F-4D97-AF65-F5344CB8AC3E}">
        <p14:creationId xmlns="" xmlns:p14="http://schemas.microsoft.com/office/powerpoint/2010/main" val="28542572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Tooling</a:t>
            </a:r>
            <a:endParaRPr lang="en-US" dirty="0"/>
          </a:p>
        </p:txBody>
      </p:sp>
      <p:sp>
        <p:nvSpPr>
          <p:cNvPr id="3" name="Content Placeholder 2"/>
          <p:cNvSpPr>
            <a:spLocks noGrp="1"/>
          </p:cNvSpPr>
          <p:nvPr>
            <p:ph idx="1"/>
          </p:nvPr>
        </p:nvSpPr>
        <p:spPr/>
        <p:txBody>
          <a:bodyPr/>
          <a:lstStyle/>
          <a:p>
            <a:r>
              <a:rPr lang="en-US" dirty="0" smtClean="0"/>
              <a:t>Your favorite browser</a:t>
            </a:r>
          </a:p>
          <a:p>
            <a:r>
              <a:rPr lang="en-US" dirty="0" smtClean="0"/>
              <a:t>Your favorite XML and JSON editor or:</a:t>
            </a:r>
          </a:p>
          <a:p>
            <a:pPr lvl="1"/>
            <a:r>
              <a:rPr lang="en-US" dirty="0" smtClean="0"/>
              <a:t>JSON: </a:t>
            </a:r>
            <a:r>
              <a:rPr lang="en-US" dirty="0" smtClean="0">
                <a:hlinkClick r:id="rId2"/>
              </a:rPr>
              <a:t>http://www.jsoneditoronline.org/</a:t>
            </a:r>
            <a:endParaRPr lang="en-US" dirty="0" smtClean="0"/>
          </a:p>
          <a:p>
            <a:pPr lvl="1"/>
            <a:r>
              <a:rPr lang="en-US" dirty="0" smtClean="0"/>
              <a:t>XML: download trial version of </a:t>
            </a:r>
            <a:r>
              <a:rPr lang="en-US" dirty="0" err="1" smtClean="0"/>
              <a:t>XMLSpy</a:t>
            </a:r>
            <a:r>
              <a:rPr lang="en-US" dirty="0" smtClean="0"/>
              <a:t> or Oxygen</a:t>
            </a:r>
          </a:p>
          <a:p>
            <a:r>
              <a:rPr lang="en-US" dirty="0" smtClean="0"/>
              <a:t>HTTP tool (one of)</a:t>
            </a:r>
          </a:p>
          <a:p>
            <a:pPr lvl="1"/>
            <a:r>
              <a:rPr lang="en-US" dirty="0" smtClean="0"/>
              <a:t>“Chrome Poster” (</a:t>
            </a:r>
            <a:r>
              <a:rPr lang="en-US" dirty="0" err="1" smtClean="0"/>
              <a:t>Zhiping</a:t>
            </a:r>
            <a:r>
              <a:rPr lang="en-US" dirty="0" smtClean="0"/>
              <a:t> Deng)</a:t>
            </a:r>
          </a:p>
          <a:p>
            <a:pPr lvl="1"/>
            <a:r>
              <a:rPr lang="en-US" dirty="0" smtClean="0"/>
              <a:t>Firefox “Poster” (Alex </a:t>
            </a:r>
            <a:r>
              <a:rPr lang="en-US" dirty="0" err="1" smtClean="0"/>
              <a:t>Milowski</a:t>
            </a:r>
            <a:r>
              <a:rPr lang="en-US" dirty="0" smtClean="0"/>
              <a:t>)</a:t>
            </a:r>
          </a:p>
          <a:p>
            <a:pPr lvl="1"/>
            <a:r>
              <a:rPr lang="en-US" dirty="0" smtClean="0">
                <a:hlinkClick r:id="rId3"/>
              </a:rPr>
              <a:t>http://www.telerik.com/fiddler</a:t>
            </a:r>
            <a:endParaRPr lang="en-US" dirty="0" smtClean="0"/>
          </a:p>
          <a:p>
            <a:r>
              <a:rPr lang="en-US" dirty="0" smtClean="0"/>
              <a:t>Java, C#, Delphi or Objective C environment</a:t>
            </a:r>
          </a:p>
        </p:txBody>
      </p:sp>
      <p:sp>
        <p:nvSpPr>
          <p:cNvPr id="5" name="Slide Number Placeholder 4"/>
          <p:cNvSpPr>
            <a:spLocks noGrp="1"/>
          </p:cNvSpPr>
          <p:nvPr>
            <p:ph type="sldNum" sz="quarter" idx="4"/>
          </p:nvPr>
        </p:nvSpPr>
        <p:spPr/>
        <p:txBody>
          <a:bodyPr/>
          <a:lstStyle/>
          <a:p>
            <a:fld id="{5CC3E5C4-3E2B-40F1-9F2B-C46CEB0C88DF}" type="slidenum">
              <a:rPr lang="en-CA" smtClean="0"/>
              <a:pPr/>
              <a:t>12</a:t>
            </a:fld>
            <a:endParaRPr lang="en-CA"/>
          </a:p>
        </p:txBody>
      </p:sp>
    </p:spTree>
    <p:extLst>
      <p:ext uri="{BB962C8B-B14F-4D97-AF65-F5344CB8AC3E}">
        <p14:creationId xmlns="" xmlns:p14="http://schemas.microsoft.com/office/powerpoint/2010/main" val="358614903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Json</a:t>
            </a:r>
            <a:r>
              <a:rPr lang="en-US" dirty="0" smtClean="0"/>
              <a:t> Atom - Example</a:t>
            </a:r>
            <a:endParaRPr lang="en-US" dirty="0"/>
          </a:p>
        </p:txBody>
      </p:sp>
      <p:sp>
        <p:nvSpPr>
          <p:cNvPr id="3" name="Content Placeholder 2"/>
          <p:cNvSpPr>
            <a:spLocks noGrp="1"/>
          </p:cNvSpPr>
          <p:nvPr>
            <p:ph idx="1"/>
          </p:nvPr>
        </p:nvSpPr>
        <p:spPr/>
        <p:txBody>
          <a:bodyPr/>
          <a:lstStyle/>
          <a:p>
            <a:pPr marL="0" indent="0">
              <a:buNone/>
            </a:pPr>
            <a:r>
              <a:rPr lang="en-US" sz="1400" b="1" dirty="0" smtClean="0">
                <a:solidFill>
                  <a:srgbClr val="00AA00"/>
                </a:solidFill>
              </a:rPr>
              <a:t>{</a:t>
            </a:r>
            <a:r>
              <a:rPr lang="en-US" sz="1400" dirty="0" smtClean="0"/>
              <a:t> </a:t>
            </a:r>
          </a:p>
          <a:p>
            <a:pPr marL="0" indent="0">
              <a:buNone/>
            </a:pPr>
            <a:r>
              <a:rPr lang="en-US" sz="1400" b="1" dirty="0" smtClean="0">
                <a:solidFill>
                  <a:srgbClr val="CC0000"/>
                </a:solidFill>
              </a:rPr>
              <a:t>    "title"</a:t>
            </a:r>
            <a:r>
              <a:rPr lang="en-US" sz="1400" dirty="0" smtClean="0"/>
              <a:t>: </a:t>
            </a:r>
            <a:r>
              <a:rPr lang="en-US" sz="1400" dirty="0" smtClean="0">
                <a:solidFill>
                  <a:srgbClr val="007777"/>
                </a:solidFill>
              </a:rPr>
              <a:t>"Search result"</a:t>
            </a:r>
            <a:r>
              <a:rPr lang="en-US" sz="1400" b="1" dirty="0" smtClean="0">
                <a:solidFill>
                  <a:srgbClr val="000000"/>
                </a:solidFill>
              </a:rPr>
              <a:t>,</a:t>
            </a:r>
            <a:r>
              <a:rPr lang="en-US" sz="1400" dirty="0" smtClean="0">
                <a:solidFill>
                  <a:srgbClr val="007777"/>
                </a:solidFill>
              </a:rPr>
              <a:t> </a:t>
            </a:r>
          </a:p>
          <a:p>
            <a:pPr marL="0" indent="0">
              <a:buNone/>
            </a:pPr>
            <a:r>
              <a:rPr lang="en-US" sz="1400" b="1" dirty="0" smtClean="0">
                <a:solidFill>
                  <a:srgbClr val="CC0000"/>
                </a:solidFill>
              </a:rPr>
              <a:t>    "updated"</a:t>
            </a:r>
            <a:r>
              <a:rPr lang="en-US" sz="1400" dirty="0" smtClean="0"/>
              <a:t>: </a:t>
            </a:r>
            <a:r>
              <a:rPr lang="en-US" sz="1400" dirty="0" smtClean="0">
                <a:solidFill>
                  <a:srgbClr val="007777"/>
                </a:solidFill>
              </a:rPr>
              <a:t>"2012-09-20T12:04:45Z"</a:t>
            </a:r>
            <a:r>
              <a:rPr lang="en-US" sz="1400" b="1" dirty="0" smtClean="0">
                <a:solidFill>
                  <a:srgbClr val="000000"/>
                </a:solidFill>
              </a:rPr>
              <a:t>,</a:t>
            </a:r>
            <a:r>
              <a:rPr lang="en-US" sz="1400" dirty="0" smtClean="0">
                <a:solidFill>
                  <a:srgbClr val="007777"/>
                </a:solidFill>
              </a:rPr>
              <a:t> </a:t>
            </a:r>
          </a:p>
          <a:p>
            <a:pPr marL="0" indent="0">
              <a:buNone/>
            </a:pPr>
            <a:r>
              <a:rPr lang="en-US" sz="1400" b="1" dirty="0" smtClean="0">
                <a:solidFill>
                  <a:srgbClr val="CC0000"/>
                </a:solidFill>
              </a:rPr>
              <a:t>    "id"</a:t>
            </a:r>
            <a:r>
              <a:rPr lang="en-US" sz="1400" dirty="0" smtClean="0"/>
              <a:t>: </a:t>
            </a:r>
            <a:r>
              <a:rPr lang="en-US" sz="1400" dirty="0" smtClean="0">
                <a:solidFill>
                  <a:srgbClr val="007777"/>
                </a:solidFill>
              </a:rPr>
              <a:t>"urn:uuid:50ea3e5e-b6a7-4f55-956c-caef491bbc08"</a:t>
            </a:r>
            <a:r>
              <a:rPr lang="en-US" sz="1400" b="1" dirty="0" smtClean="0">
                <a:solidFill>
                  <a:srgbClr val="000000"/>
                </a:solidFill>
              </a:rPr>
              <a:t>,</a:t>
            </a:r>
            <a:r>
              <a:rPr lang="en-US" sz="1400" dirty="0" smtClean="0">
                <a:solidFill>
                  <a:srgbClr val="007777"/>
                </a:solidFill>
              </a:rPr>
              <a:t> </a:t>
            </a:r>
          </a:p>
          <a:p>
            <a:pPr marL="0" indent="0">
              <a:buNone/>
            </a:pPr>
            <a:r>
              <a:rPr lang="en-US" sz="1400" b="1" dirty="0" smtClean="0">
                <a:solidFill>
                  <a:srgbClr val="CC0000"/>
                </a:solidFill>
              </a:rPr>
              <a:t>    "link"</a:t>
            </a:r>
            <a:r>
              <a:rPr lang="en-US" sz="1400" dirty="0" smtClean="0"/>
              <a:t>: </a:t>
            </a:r>
            <a:r>
              <a:rPr lang="en-US" sz="1400" b="1" dirty="0" smtClean="0">
                <a:solidFill>
                  <a:srgbClr val="0033FF"/>
                </a:solidFill>
              </a:rPr>
              <a:t>[</a:t>
            </a:r>
            <a:r>
              <a:rPr lang="en-US" sz="1400" dirty="0" smtClean="0"/>
              <a:t> </a:t>
            </a:r>
            <a:r>
              <a:rPr lang="en-US" sz="1400" b="1" dirty="0" smtClean="0">
                <a:solidFill>
                  <a:srgbClr val="00AA00"/>
                </a:solidFill>
              </a:rPr>
              <a:t>{</a:t>
            </a:r>
            <a:r>
              <a:rPr lang="en-US" sz="1400" dirty="0" smtClean="0"/>
              <a:t> </a:t>
            </a:r>
            <a:r>
              <a:rPr lang="en-US" sz="1400" b="1" dirty="0" smtClean="0">
                <a:solidFill>
                  <a:srgbClr val="CC0000"/>
                </a:solidFill>
              </a:rPr>
              <a:t>"</a:t>
            </a:r>
            <a:r>
              <a:rPr lang="en-US" sz="1400" b="1" dirty="0" err="1" smtClean="0">
                <a:solidFill>
                  <a:srgbClr val="CC0000"/>
                </a:solidFill>
              </a:rPr>
              <a:t>rel</a:t>
            </a:r>
            <a:r>
              <a:rPr lang="en-US" sz="1400" b="1" dirty="0" smtClean="0">
                <a:solidFill>
                  <a:srgbClr val="CC0000"/>
                </a:solidFill>
              </a:rPr>
              <a:t>"</a:t>
            </a:r>
            <a:r>
              <a:rPr lang="en-US" sz="1400" dirty="0" smtClean="0"/>
              <a:t>: </a:t>
            </a:r>
            <a:r>
              <a:rPr lang="en-US" sz="1400" dirty="0" smtClean="0">
                <a:solidFill>
                  <a:srgbClr val="007777"/>
                </a:solidFill>
              </a:rPr>
              <a:t>"self"</a:t>
            </a:r>
            <a:r>
              <a:rPr lang="en-US" sz="1400" b="1" dirty="0" smtClean="0">
                <a:solidFill>
                  <a:srgbClr val="000000"/>
                </a:solidFill>
              </a:rPr>
              <a:t>,</a:t>
            </a:r>
            <a:r>
              <a:rPr lang="en-US" sz="1400" dirty="0" smtClean="0">
                <a:solidFill>
                  <a:srgbClr val="007777"/>
                </a:solidFill>
              </a:rPr>
              <a:t> </a:t>
            </a:r>
            <a:r>
              <a:rPr lang="en-US" sz="1400" b="1" dirty="0" smtClean="0">
                <a:solidFill>
                  <a:srgbClr val="CC0000"/>
                </a:solidFill>
              </a:rPr>
              <a:t>"</a:t>
            </a:r>
            <a:r>
              <a:rPr lang="en-US" sz="1400" b="1" dirty="0" err="1" smtClean="0">
                <a:solidFill>
                  <a:srgbClr val="CC0000"/>
                </a:solidFill>
              </a:rPr>
              <a:t>href</a:t>
            </a:r>
            <a:r>
              <a:rPr lang="en-US" sz="1400" b="1" dirty="0" smtClean="0">
                <a:solidFill>
                  <a:srgbClr val="CC0000"/>
                </a:solidFill>
              </a:rPr>
              <a:t>"</a:t>
            </a:r>
            <a:r>
              <a:rPr lang="en-US" sz="1400" dirty="0" smtClean="0"/>
              <a:t>: </a:t>
            </a:r>
            <a:r>
              <a:rPr lang="en-US" sz="1400" dirty="0" smtClean="0">
                <a:solidFill>
                  <a:srgbClr val="007777"/>
                </a:solidFill>
              </a:rPr>
              <a:t>"http://server.org/fhir/</a:t>
            </a:r>
            <a:r>
              <a:rPr lang="en-US" sz="1400" dirty="0" err="1" smtClean="0">
                <a:solidFill>
                  <a:srgbClr val="007777"/>
                </a:solidFill>
              </a:rPr>
              <a:t>Patient?format</a:t>
            </a:r>
            <a:r>
              <a:rPr lang="en-US" sz="1400" dirty="0" smtClean="0">
                <a:solidFill>
                  <a:srgbClr val="007777"/>
                </a:solidFill>
              </a:rPr>
              <a:t>=json"</a:t>
            </a:r>
            <a:r>
              <a:rPr lang="en-US" sz="1400" dirty="0" smtClean="0"/>
              <a:t> </a:t>
            </a:r>
            <a:r>
              <a:rPr lang="en-US" sz="1400" b="1" dirty="0" smtClean="0">
                <a:solidFill>
                  <a:srgbClr val="00AA00"/>
                </a:solidFill>
              </a:rPr>
              <a:t>}</a:t>
            </a:r>
            <a:r>
              <a:rPr lang="en-US" sz="1400" dirty="0" smtClean="0"/>
              <a:t> </a:t>
            </a:r>
            <a:r>
              <a:rPr lang="en-US" sz="1400" b="1" dirty="0" smtClean="0">
                <a:solidFill>
                  <a:srgbClr val="0033FF"/>
                </a:solidFill>
              </a:rPr>
              <a:t>]</a:t>
            </a:r>
            <a:r>
              <a:rPr lang="en-US" sz="1400" b="1" dirty="0" smtClean="0">
                <a:solidFill>
                  <a:srgbClr val="000000"/>
                </a:solidFill>
              </a:rPr>
              <a:t>,</a:t>
            </a:r>
            <a:endParaRPr lang="en-US" sz="1400" dirty="0" smtClean="0"/>
          </a:p>
          <a:p>
            <a:pPr marL="0" indent="0">
              <a:buNone/>
            </a:pPr>
            <a:r>
              <a:rPr lang="en-US" sz="1400" b="1" dirty="0" smtClean="0">
                <a:solidFill>
                  <a:srgbClr val="CC0000"/>
                </a:solidFill>
              </a:rPr>
              <a:t>    "entry"</a:t>
            </a:r>
            <a:r>
              <a:rPr lang="en-US" sz="1400" dirty="0" smtClean="0"/>
              <a:t>: </a:t>
            </a:r>
            <a:r>
              <a:rPr lang="en-US" sz="1400" b="1" dirty="0" smtClean="0">
                <a:solidFill>
                  <a:srgbClr val="0033FF"/>
                </a:solidFill>
              </a:rPr>
              <a:t>[ </a:t>
            </a:r>
          </a:p>
          <a:p>
            <a:pPr marL="0" indent="0">
              <a:buNone/>
            </a:pPr>
            <a:r>
              <a:rPr lang="en-US" sz="1400" b="1" dirty="0" smtClean="0">
                <a:solidFill>
                  <a:srgbClr val="0033FF"/>
                </a:solidFill>
              </a:rPr>
              <a:t>                </a:t>
            </a:r>
            <a:r>
              <a:rPr lang="en-US" sz="1400" b="1" dirty="0" smtClean="0">
                <a:solidFill>
                  <a:srgbClr val="00AA00"/>
                </a:solidFill>
              </a:rPr>
              <a:t>{</a:t>
            </a:r>
            <a:r>
              <a:rPr lang="en-US" sz="1400" dirty="0" smtClean="0"/>
              <a:t> </a:t>
            </a:r>
            <a:r>
              <a:rPr lang="en-US" sz="1400" b="1" dirty="0" smtClean="0">
                <a:solidFill>
                  <a:srgbClr val="CC0000"/>
                </a:solidFill>
              </a:rPr>
              <a:t>"title"</a:t>
            </a:r>
            <a:r>
              <a:rPr lang="en-US" sz="1400" dirty="0" smtClean="0"/>
              <a:t>: </a:t>
            </a:r>
            <a:r>
              <a:rPr lang="en-US" sz="1400" dirty="0" smtClean="0">
                <a:solidFill>
                  <a:srgbClr val="007777"/>
                </a:solidFill>
              </a:rPr>
              <a:t>"Resource of type Patient, with id = 1 and version = 1"</a:t>
            </a:r>
            <a:r>
              <a:rPr lang="en-US" sz="1400" b="1" dirty="0" smtClean="0">
                <a:solidFill>
                  <a:srgbClr val="000000"/>
                </a:solidFill>
              </a:rPr>
              <a:t>,</a:t>
            </a:r>
            <a:r>
              <a:rPr lang="en-US" sz="1400" dirty="0" smtClean="0">
                <a:solidFill>
                  <a:srgbClr val="007777"/>
                </a:solidFill>
              </a:rPr>
              <a:t> </a:t>
            </a:r>
          </a:p>
          <a:p>
            <a:pPr marL="0" indent="0">
              <a:buNone/>
            </a:pPr>
            <a:r>
              <a:rPr lang="en-US" sz="1400" b="1" dirty="0" smtClean="0">
                <a:solidFill>
                  <a:srgbClr val="007777"/>
                </a:solidFill>
              </a:rPr>
              <a:t>	</a:t>
            </a:r>
            <a:r>
              <a:rPr lang="en-US" sz="1400" b="1" dirty="0" smtClean="0">
                <a:solidFill>
                  <a:srgbClr val="CC0000"/>
                </a:solidFill>
              </a:rPr>
              <a:t>"link"</a:t>
            </a:r>
            <a:r>
              <a:rPr lang="en-US" sz="1400" dirty="0" smtClean="0"/>
              <a:t>: </a:t>
            </a:r>
            <a:r>
              <a:rPr lang="en-US" sz="1400" b="1" dirty="0" smtClean="0">
                <a:solidFill>
                  <a:srgbClr val="0033FF"/>
                </a:solidFill>
              </a:rPr>
              <a:t>[</a:t>
            </a:r>
            <a:r>
              <a:rPr lang="en-US" sz="1400" dirty="0" smtClean="0"/>
              <a:t> </a:t>
            </a:r>
            <a:r>
              <a:rPr lang="en-US" sz="1400" b="1" dirty="0" smtClean="0">
                <a:solidFill>
                  <a:srgbClr val="00AA00"/>
                </a:solidFill>
              </a:rPr>
              <a:t>{</a:t>
            </a:r>
            <a:r>
              <a:rPr lang="en-US" sz="1400" dirty="0" smtClean="0"/>
              <a:t> </a:t>
            </a:r>
            <a:r>
              <a:rPr lang="en-US" sz="1400" b="1" dirty="0" smtClean="0">
                <a:solidFill>
                  <a:srgbClr val="CC0000"/>
                </a:solidFill>
              </a:rPr>
              <a:t>"</a:t>
            </a:r>
            <a:r>
              <a:rPr lang="en-US" sz="1400" b="1" dirty="0" err="1" smtClean="0">
                <a:solidFill>
                  <a:srgbClr val="CC0000"/>
                </a:solidFill>
              </a:rPr>
              <a:t>rel</a:t>
            </a:r>
            <a:r>
              <a:rPr lang="en-US" sz="1400" b="1" dirty="0" smtClean="0">
                <a:solidFill>
                  <a:srgbClr val="CC0000"/>
                </a:solidFill>
              </a:rPr>
              <a:t>"</a:t>
            </a:r>
            <a:r>
              <a:rPr lang="en-US" sz="1400" dirty="0" smtClean="0"/>
              <a:t>: </a:t>
            </a:r>
            <a:r>
              <a:rPr lang="en-US" sz="1400" dirty="0" smtClean="0">
                <a:solidFill>
                  <a:srgbClr val="007777"/>
                </a:solidFill>
              </a:rPr>
              <a:t>"self"</a:t>
            </a:r>
            <a:r>
              <a:rPr lang="en-US" sz="1400" b="1" dirty="0" smtClean="0">
                <a:solidFill>
                  <a:srgbClr val="000000"/>
                </a:solidFill>
              </a:rPr>
              <a:t>,</a:t>
            </a:r>
            <a:r>
              <a:rPr lang="en-US" sz="1400" dirty="0" smtClean="0">
                <a:solidFill>
                  <a:srgbClr val="007777"/>
                </a:solidFill>
              </a:rPr>
              <a:t> </a:t>
            </a:r>
            <a:r>
              <a:rPr lang="en-US" sz="1400" b="1" dirty="0" smtClean="0">
                <a:solidFill>
                  <a:srgbClr val="CC0000"/>
                </a:solidFill>
              </a:rPr>
              <a:t>"</a:t>
            </a:r>
            <a:r>
              <a:rPr lang="en-US" sz="1400" b="1" dirty="0" err="1" smtClean="0">
                <a:solidFill>
                  <a:srgbClr val="CC0000"/>
                </a:solidFill>
              </a:rPr>
              <a:t>href</a:t>
            </a:r>
            <a:r>
              <a:rPr lang="en-US" sz="1400" b="1" dirty="0" smtClean="0">
                <a:solidFill>
                  <a:srgbClr val="CC0000"/>
                </a:solidFill>
              </a:rPr>
              <a:t>"</a:t>
            </a:r>
            <a:r>
              <a:rPr lang="en-US" sz="1400" dirty="0" smtClean="0"/>
              <a:t>: </a:t>
            </a:r>
            <a:r>
              <a:rPr lang="en-US" sz="1400" dirty="0" smtClean="0">
                <a:solidFill>
                  <a:srgbClr val="007777"/>
                </a:solidFill>
              </a:rPr>
              <a:t>"http://fhir.furore.com/fhir/Patient/1/_history/1"</a:t>
            </a:r>
            <a:r>
              <a:rPr lang="en-US" sz="1400" dirty="0" smtClean="0"/>
              <a:t> </a:t>
            </a:r>
            <a:r>
              <a:rPr lang="en-US" sz="1400" b="1" dirty="0" smtClean="0">
                <a:solidFill>
                  <a:srgbClr val="00AA00"/>
                </a:solidFill>
              </a:rPr>
              <a:t>}</a:t>
            </a:r>
            <a:r>
              <a:rPr lang="en-US" sz="1400" dirty="0" smtClean="0"/>
              <a:t> </a:t>
            </a:r>
            <a:r>
              <a:rPr lang="en-US" sz="1400" b="1" dirty="0" smtClean="0">
                <a:solidFill>
                  <a:srgbClr val="0033FF"/>
                </a:solidFill>
              </a:rPr>
              <a:t>]</a:t>
            </a:r>
            <a:r>
              <a:rPr lang="en-US" sz="1400" b="1" dirty="0" smtClean="0">
                <a:solidFill>
                  <a:srgbClr val="000000"/>
                </a:solidFill>
              </a:rPr>
              <a:t>,</a:t>
            </a:r>
            <a:r>
              <a:rPr lang="en-US" sz="1400" dirty="0" smtClean="0"/>
              <a:t> </a:t>
            </a:r>
          </a:p>
          <a:p>
            <a:pPr marL="0" indent="0">
              <a:buNone/>
            </a:pPr>
            <a:r>
              <a:rPr lang="en-US" sz="1400" b="1" dirty="0" smtClean="0">
                <a:solidFill>
                  <a:srgbClr val="CC0000"/>
                </a:solidFill>
              </a:rPr>
              <a:t>	"id"</a:t>
            </a:r>
            <a:r>
              <a:rPr lang="en-US" sz="1400" dirty="0" smtClean="0"/>
              <a:t>: </a:t>
            </a:r>
            <a:r>
              <a:rPr lang="en-US" sz="1400" dirty="0" smtClean="0">
                <a:solidFill>
                  <a:srgbClr val="007777"/>
                </a:solidFill>
              </a:rPr>
              <a:t>"http://fhir.furore.com/fhir/Patient/1"</a:t>
            </a:r>
            <a:r>
              <a:rPr lang="en-US" sz="1400" b="1" dirty="0" smtClean="0">
                <a:solidFill>
                  <a:srgbClr val="000000"/>
                </a:solidFill>
              </a:rPr>
              <a:t>,</a:t>
            </a:r>
            <a:r>
              <a:rPr lang="en-US" sz="1400" dirty="0" smtClean="0">
                <a:solidFill>
                  <a:srgbClr val="007777"/>
                </a:solidFill>
              </a:rPr>
              <a:t> </a:t>
            </a:r>
          </a:p>
          <a:p>
            <a:pPr marL="0" indent="0">
              <a:buNone/>
            </a:pPr>
            <a:r>
              <a:rPr lang="en-US" sz="1400" b="1" dirty="0" smtClean="0">
                <a:solidFill>
                  <a:srgbClr val="007777"/>
                </a:solidFill>
              </a:rPr>
              <a:t>	</a:t>
            </a:r>
            <a:r>
              <a:rPr lang="en-US" sz="1400" b="1" dirty="0" smtClean="0">
                <a:solidFill>
                  <a:srgbClr val="CC0000"/>
                </a:solidFill>
              </a:rPr>
              <a:t>"updated"</a:t>
            </a:r>
            <a:r>
              <a:rPr lang="en-US" sz="1400" dirty="0" smtClean="0"/>
              <a:t>: </a:t>
            </a:r>
            <a:r>
              <a:rPr lang="en-US" sz="1400" dirty="0" smtClean="0">
                <a:solidFill>
                  <a:srgbClr val="007777"/>
                </a:solidFill>
              </a:rPr>
              <a:t>"2012-05-29T23:45:32Z"</a:t>
            </a:r>
            <a:r>
              <a:rPr lang="en-US" sz="1400" b="1" dirty="0" smtClean="0">
                <a:solidFill>
                  <a:srgbClr val="000000"/>
                </a:solidFill>
              </a:rPr>
              <a:t>,</a:t>
            </a:r>
            <a:r>
              <a:rPr lang="en-US" sz="1400" dirty="0" smtClean="0">
                <a:solidFill>
                  <a:srgbClr val="007777"/>
                </a:solidFill>
              </a:rPr>
              <a:t> </a:t>
            </a:r>
          </a:p>
          <a:p>
            <a:pPr marL="0" indent="0">
              <a:buNone/>
            </a:pPr>
            <a:r>
              <a:rPr lang="en-US" sz="1400" b="1" dirty="0" smtClean="0">
                <a:solidFill>
                  <a:srgbClr val="007777"/>
                </a:solidFill>
              </a:rPr>
              <a:t>	</a:t>
            </a:r>
            <a:r>
              <a:rPr lang="en-US" sz="1400" b="1" dirty="0" smtClean="0">
                <a:solidFill>
                  <a:srgbClr val="CC0000"/>
                </a:solidFill>
              </a:rPr>
              <a:t>"published"</a:t>
            </a:r>
            <a:r>
              <a:rPr lang="en-US" sz="1400" dirty="0" smtClean="0"/>
              <a:t>: </a:t>
            </a:r>
            <a:r>
              <a:rPr lang="en-US" sz="1400" dirty="0" smtClean="0">
                <a:solidFill>
                  <a:srgbClr val="007777"/>
                </a:solidFill>
              </a:rPr>
              <a:t>"2012-09-20T12:04:47Z"</a:t>
            </a:r>
            <a:r>
              <a:rPr lang="en-US" sz="1400" b="1" dirty="0" smtClean="0">
                <a:solidFill>
                  <a:srgbClr val="000000"/>
                </a:solidFill>
              </a:rPr>
              <a:t>,</a:t>
            </a:r>
            <a:r>
              <a:rPr lang="en-US" sz="1400" dirty="0" smtClean="0">
                <a:solidFill>
                  <a:srgbClr val="007777"/>
                </a:solidFill>
              </a:rPr>
              <a:t> </a:t>
            </a:r>
          </a:p>
          <a:p>
            <a:pPr marL="0" indent="0">
              <a:buNone/>
            </a:pPr>
            <a:r>
              <a:rPr lang="en-US" sz="1400" b="1" dirty="0" smtClean="0">
                <a:solidFill>
                  <a:srgbClr val="007777"/>
                </a:solidFill>
              </a:rPr>
              <a:t>	</a:t>
            </a:r>
            <a:r>
              <a:rPr lang="en-US" sz="1400" b="1" dirty="0" smtClean="0">
                <a:solidFill>
                  <a:srgbClr val="CC0000"/>
                </a:solidFill>
              </a:rPr>
              <a:t>"author"</a:t>
            </a:r>
            <a:r>
              <a:rPr lang="en-US" sz="1400" dirty="0" smtClean="0"/>
              <a:t>: </a:t>
            </a:r>
            <a:r>
              <a:rPr lang="en-US" sz="1400" b="1" dirty="0" smtClean="0">
                <a:solidFill>
                  <a:srgbClr val="0033FF"/>
                </a:solidFill>
              </a:rPr>
              <a:t>[</a:t>
            </a:r>
            <a:r>
              <a:rPr lang="en-US" sz="1400" dirty="0" smtClean="0"/>
              <a:t> </a:t>
            </a:r>
            <a:r>
              <a:rPr lang="en-US" sz="1400" b="1" dirty="0" smtClean="0">
                <a:solidFill>
                  <a:srgbClr val="00AA00"/>
                </a:solidFill>
              </a:rPr>
              <a:t>{</a:t>
            </a:r>
            <a:r>
              <a:rPr lang="en-US" sz="1400" dirty="0" smtClean="0"/>
              <a:t> </a:t>
            </a:r>
            <a:r>
              <a:rPr lang="en-US" sz="1400" b="1" dirty="0" smtClean="0">
                <a:solidFill>
                  <a:srgbClr val="CC0000"/>
                </a:solidFill>
              </a:rPr>
              <a:t>"name"</a:t>
            </a:r>
            <a:r>
              <a:rPr lang="en-US" sz="1400" dirty="0" smtClean="0"/>
              <a:t>: </a:t>
            </a:r>
            <a:r>
              <a:rPr lang="en-US" sz="1400" dirty="0" smtClean="0">
                <a:solidFill>
                  <a:srgbClr val="007777"/>
                </a:solidFill>
              </a:rPr>
              <a:t>"Grahame Grieve / HL7 publishing committee"</a:t>
            </a:r>
            <a:r>
              <a:rPr lang="en-US" sz="1400" dirty="0" smtClean="0"/>
              <a:t> </a:t>
            </a:r>
            <a:r>
              <a:rPr lang="en-US" sz="1400" b="1" dirty="0" smtClean="0">
                <a:solidFill>
                  <a:srgbClr val="00AA00"/>
                </a:solidFill>
              </a:rPr>
              <a:t>}</a:t>
            </a:r>
            <a:r>
              <a:rPr lang="en-US" sz="1400" dirty="0" smtClean="0"/>
              <a:t> </a:t>
            </a:r>
            <a:r>
              <a:rPr lang="en-US" sz="1400" b="1" dirty="0" smtClean="0">
                <a:solidFill>
                  <a:srgbClr val="0033FF"/>
                </a:solidFill>
              </a:rPr>
              <a:t>]</a:t>
            </a:r>
            <a:r>
              <a:rPr lang="en-US" sz="1400" b="1" dirty="0" smtClean="0">
                <a:solidFill>
                  <a:srgbClr val="000000"/>
                </a:solidFill>
              </a:rPr>
              <a:t>,</a:t>
            </a:r>
            <a:r>
              <a:rPr lang="en-US" sz="1400" dirty="0" smtClean="0"/>
              <a:t> </a:t>
            </a:r>
          </a:p>
          <a:p>
            <a:pPr marL="0" indent="0">
              <a:buNone/>
            </a:pPr>
            <a:r>
              <a:rPr lang="en-US" sz="1400" dirty="0" smtClean="0"/>
              <a:t>	</a:t>
            </a:r>
            <a:r>
              <a:rPr lang="en-US" sz="1400" b="1" dirty="0" smtClean="0">
                <a:solidFill>
                  <a:srgbClr val="CC0000"/>
                </a:solidFill>
              </a:rPr>
              <a:t>"content"</a:t>
            </a:r>
            <a:r>
              <a:rPr lang="en-US" sz="1400" dirty="0" smtClean="0"/>
              <a:t>: </a:t>
            </a:r>
          </a:p>
          <a:p>
            <a:pPr marL="0" indent="0">
              <a:buNone/>
            </a:pPr>
            <a:r>
              <a:rPr lang="en-US" sz="1400" b="1" dirty="0" smtClean="0">
                <a:solidFill>
                  <a:srgbClr val="00AA00"/>
                </a:solidFill>
              </a:rPr>
              <a:t>		{</a:t>
            </a:r>
            <a:r>
              <a:rPr lang="en-US" sz="1400" dirty="0" smtClean="0"/>
              <a:t>  </a:t>
            </a:r>
            <a:r>
              <a:rPr lang="en-US" sz="1400" b="1" dirty="0" smtClean="0">
                <a:solidFill>
                  <a:srgbClr val="CC0000"/>
                </a:solidFill>
              </a:rPr>
              <a:t>"Patient"</a:t>
            </a:r>
            <a:r>
              <a:rPr lang="en-US" sz="1400" dirty="0" smtClean="0"/>
              <a:t>: </a:t>
            </a:r>
            <a:r>
              <a:rPr lang="en-US" sz="1400" b="1" dirty="0" smtClean="0">
                <a:solidFill>
                  <a:srgbClr val="00AA00"/>
                </a:solidFill>
              </a:rPr>
              <a:t>{ }</a:t>
            </a:r>
            <a:r>
              <a:rPr lang="en-US" sz="1400" dirty="0" smtClean="0"/>
              <a:t>  </a:t>
            </a:r>
            <a:r>
              <a:rPr lang="en-US" sz="1400" b="1" dirty="0" smtClean="0">
                <a:solidFill>
                  <a:srgbClr val="00AA00"/>
                </a:solidFill>
              </a:rPr>
              <a:t>}</a:t>
            </a:r>
          </a:p>
          <a:p>
            <a:pPr marL="0" indent="0">
              <a:buNone/>
            </a:pPr>
            <a:r>
              <a:rPr lang="en-US" sz="1400" b="1" dirty="0" smtClean="0">
                <a:solidFill>
                  <a:srgbClr val="00AA00"/>
                </a:solidFill>
              </a:rPr>
              <a:t>                }</a:t>
            </a:r>
            <a:endParaRPr lang="en-US" sz="1400" i="1" dirty="0" smtClean="0">
              <a:latin typeface="Courier New" pitchFamily="49" charset="0"/>
              <a:cs typeface="Courier New" pitchFamily="49" charset="0"/>
            </a:endParaRPr>
          </a:p>
          <a:p>
            <a:pPr marL="0" indent="0">
              <a:buNone/>
            </a:pPr>
            <a:r>
              <a:rPr lang="en-US" sz="1400" b="1" dirty="0" smtClean="0">
                <a:solidFill>
                  <a:srgbClr val="0033FF"/>
                </a:solidFill>
                <a:latin typeface="Courier New" pitchFamily="49" charset="0"/>
                <a:cs typeface="Courier New" pitchFamily="49" charset="0"/>
              </a:rPr>
              <a:t>      </a:t>
            </a:r>
            <a:r>
              <a:rPr lang="en-US" sz="1400" b="1" dirty="0" smtClean="0">
                <a:solidFill>
                  <a:srgbClr val="0033FF"/>
                </a:solidFill>
              </a:rPr>
              <a:t>]</a:t>
            </a:r>
          </a:p>
          <a:p>
            <a:pPr marL="0" indent="0">
              <a:buNone/>
            </a:pPr>
            <a:r>
              <a:rPr lang="en-US" sz="1400" b="1" dirty="0" smtClean="0">
                <a:solidFill>
                  <a:srgbClr val="00AA00"/>
                </a:solidFill>
              </a:rPr>
              <a:t>}</a:t>
            </a:r>
            <a:endParaRPr lang="en-US" sz="1400" dirty="0">
              <a:latin typeface="Courier New" pitchFamily="49" charset="0"/>
              <a:cs typeface="Courier New" pitchFamily="49" charset="0"/>
            </a:endParaRPr>
          </a:p>
        </p:txBody>
      </p:sp>
      <p:sp>
        <p:nvSpPr>
          <p:cNvPr id="5" name="Slide Number Placeholder 4"/>
          <p:cNvSpPr>
            <a:spLocks noGrp="1"/>
          </p:cNvSpPr>
          <p:nvPr>
            <p:ph type="sldNum" sz="quarter" idx="4"/>
          </p:nvPr>
        </p:nvSpPr>
        <p:spPr/>
        <p:txBody>
          <a:bodyPr/>
          <a:lstStyle/>
          <a:p>
            <a:fld id="{2CD36790-EF9F-4521-A783-189BE19EEE4B}" type="slidenum">
              <a:rPr lang="en-US" smtClean="0"/>
              <a:pPr/>
              <a:t>120</a:t>
            </a:fld>
            <a:endParaRPr lang="en-US"/>
          </a:p>
        </p:txBody>
      </p:sp>
    </p:spTree>
    <p:extLst>
      <p:ext uri="{BB962C8B-B14F-4D97-AF65-F5344CB8AC3E}">
        <p14:creationId xmlns="" xmlns:p14="http://schemas.microsoft.com/office/powerpoint/2010/main" val="169036026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Bundles</a:t>
            </a:r>
            <a:endParaRPr lang="en-US" dirty="0"/>
          </a:p>
        </p:txBody>
      </p:sp>
      <p:sp>
        <p:nvSpPr>
          <p:cNvPr id="3" name="Content Placeholder 2"/>
          <p:cNvSpPr>
            <a:spLocks noGrp="1"/>
          </p:cNvSpPr>
          <p:nvPr>
            <p:ph idx="1"/>
          </p:nvPr>
        </p:nvSpPr>
        <p:spPr/>
        <p:txBody>
          <a:bodyPr/>
          <a:lstStyle/>
          <a:p>
            <a:r>
              <a:rPr lang="en-US" dirty="0" smtClean="0"/>
              <a:t>For both Java</a:t>
            </a:r>
            <a:r>
              <a:rPr lang="en-US" dirty="0"/>
              <a:t> </a:t>
            </a:r>
            <a:r>
              <a:rPr lang="en-US" dirty="0" smtClean="0"/>
              <a:t>and C#, reference has custom-built Atom parser</a:t>
            </a:r>
          </a:p>
          <a:p>
            <a:r>
              <a:rPr lang="en-US" dirty="0" smtClean="0"/>
              <a:t>For .NET, you </a:t>
            </a:r>
            <a:r>
              <a:rPr lang="en-US" i="1" dirty="0" smtClean="0"/>
              <a:t>could</a:t>
            </a:r>
            <a:r>
              <a:rPr lang="en-US" dirty="0" smtClean="0"/>
              <a:t> use the framework’s </a:t>
            </a:r>
            <a:r>
              <a:rPr lang="en-US" dirty="0" err="1" smtClean="0"/>
              <a:t>SyndicationFeed</a:t>
            </a:r>
            <a:endParaRPr lang="en-US" dirty="0" smtClean="0"/>
          </a:p>
          <a:p>
            <a:pPr lvl="1"/>
            <a:r>
              <a:rPr lang="en-US" dirty="0" smtClean="0"/>
              <a:t>A bit more low-level</a:t>
            </a:r>
          </a:p>
          <a:p>
            <a:pPr lvl="1"/>
            <a:r>
              <a:rPr lang="en-US" dirty="0" smtClean="0"/>
              <a:t>No support for deleted-entries (even parse problems)</a:t>
            </a:r>
          </a:p>
          <a:p>
            <a:pPr lvl="1"/>
            <a:r>
              <a:rPr lang="en-US" dirty="0" smtClean="0"/>
              <a:t>Incompatible with </a:t>
            </a:r>
            <a:r>
              <a:rPr lang="en-US" dirty="0" err="1" smtClean="0"/>
              <a:t>WinRT</a:t>
            </a:r>
            <a:r>
              <a:rPr lang="en-US" dirty="0" smtClean="0"/>
              <a:t> (Win8 mobile apps)</a:t>
            </a:r>
          </a:p>
        </p:txBody>
      </p:sp>
      <p:sp>
        <p:nvSpPr>
          <p:cNvPr id="4" name="Slide Number Placeholder 3"/>
          <p:cNvSpPr>
            <a:spLocks noGrp="1"/>
          </p:cNvSpPr>
          <p:nvPr>
            <p:ph type="sldNum" sz="quarter" idx="4"/>
          </p:nvPr>
        </p:nvSpPr>
        <p:spPr/>
        <p:txBody>
          <a:bodyPr/>
          <a:lstStyle/>
          <a:p>
            <a:fld id="{5CC3E5C4-3E2B-40F1-9F2B-C46CEB0C88DF}" type="slidenum">
              <a:rPr lang="en-CA" smtClean="0"/>
              <a:pPr/>
              <a:t>121</a:t>
            </a:fld>
            <a:endParaRPr lang="en-CA"/>
          </a:p>
        </p:txBody>
      </p:sp>
    </p:spTree>
    <p:extLst>
      <p:ext uri="{BB962C8B-B14F-4D97-AF65-F5344CB8AC3E}">
        <p14:creationId xmlns="" xmlns:p14="http://schemas.microsoft.com/office/powerpoint/2010/main" val="64452126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Identifiers in Bundles</a:t>
            </a:r>
            <a:endParaRPr lang="en-US" dirty="0"/>
          </a:p>
        </p:txBody>
      </p:sp>
      <p:sp>
        <p:nvSpPr>
          <p:cNvPr id="3" name="Content Placeholder 2"/>
          <p:cNvSpPr>
            <a:spLocks noGrp="1"/>
          </p:cNvSpPr>
          <p:nvPr>
            <p:ph idx="1"/>
          </p:nvPr>
        </p:nvSpPr>
        <p:spPr/>
        <p:txBody>
          <a:bodyPr/>
          <a:lstStyle/>
          <a:p>
            <a:r>
              <a:rPr lang="en-US" sz="2800" dirty="0" smtClean="0"/>
              <a:t>Resources in a bundle will frequently need to reference each other</a:t>
            </a:r>
          </a:p>
          <a:p>
            <a:pPr lvl="1"/>
            <a:r>
              <a:rPr lang="en-US" sz="2400" dirty="0" smtClean="0"/>
              <a:t>Absolute: </a:t>
            </a:r>
            <a:r>
              <a:rPr lang="en-US" sz="2400" dirty="0" smtClean="0">
                <a:hlinkClick r:id="rId3"/>
              </a:rPr>
              <a:t>https://example.org/fhir/Observation/1</a:t>
            </a:r>
            <a:endParaRPr lang="en-US" sz="2400" dirty="0" smtClean="0"/>
          </a:p>
          <a:p>
            <a:pPr lvl="1"/>
            <a:r>
              <a:rPr lang="en-US" sz="2400" dirty="0" smtClean="0"/>
              <a:t>Relative: Observation/1</a:t>
            </a:r>
          </a:p>
          <a:p>
            <a:pPr lvl="1"/>
            <a:r>
              <a:rPr lang="en-US" sz="2400" dirty="0" smtClean="0"/>
              <a:t>(absolute will have a “:”, relative won’t)</a:t>
            </a:r>
          </a:p>
          <a:p>
            <a:r>
              <a:rPr lang="en-US" sz="2800" dirty="0" smtClean="0"/>
              <a:t>Relative references must be made absolute using fhir-base</a:t>
            </a:r>
          </a:p>
          <a:p>
            <a:pPr lvl="1"/>
            <a:r>
              <a:rPr lang="en-US" sz="2400" dirty="0" smtClean="0"/>
              <a:t> (mandatory for feeds with relative references)</a:t>
            </a:r>
          </a:p>
          <a:p>
            <a:pPr marL="457200" lvl="1" indent="0">
              <a:buNone/>
            </a:pPr>
            <a:r>
              <a:rPr lang="en-US" sz="2400" dirty="0" smtClean="0">
                <a:latin typeface="Courier New" panose="02070309020205020404" pitchFamily="49" charset="0"/>
                <a:cs typeface="Courier New" panose="02070309020205020404" pitchFamily="49" charset="0"/>
              </a:rPr>
              <a:t>&lt;link </a:t>
            </a:r>
            <a:r>
              <a:rPr lang="en-US" sz="2400" dirty="0" err="1" smtClean="0">
                <a:latin typeface="Courier New" panose="02070309020205020404" pitchFamily="49" charset="0"/>
                <a:cs typeface="Courier New" panose="02070309020205020404" pitchFamily="49" charset="0"/>
              </a:rPr>
              <a:t>rel</a:t>
            </a:r>
            <a:r>
              <a:rPr lang="en-US" sz="2400" dirty="0" smtClean="0">
                <a:latin typeface="Courier New" panose="02070309020205020404" pitchFamily="49" charset="0"/>
                <a:cs typeface="Courier New" panose="02070309020205020404" pitchFamily="49" charset="0"/>
              </a:rPr>
              <a:t>="fhir-base" </a:t>
            </a:r>
            <a:r>
              <a:rPr lang="en-US" sz="2400" dirty="0" err="1" smtClean="0">
                <a:latin typeface="Courier New" panose="02070309020205020404" pitchFamily="49" charset="0"/>
                <a:cs typeface="Courier New" panose="02070309020205020404" pitchFamily="49" charset="0"/>
              </a:rPr>
              <a:t>href</a:t>
            </a:r>
            <a:r>
              <a:rPr lang="en-US" sz="2400" dirty="0" smtClean="0">
                <a:latin typeface="Courier New" panose="02070309020205020404" pitchFamily="49" charset="0"/>
                <a:cs typeface="Courier New" panose="02070309020205020404" pitchFamily="49" charset="0"/>
              </a:rPr>
              <a:t>="http://example.org/fhir"/&gt;</a:t>
            </a:r>
          </a:p>
        </p:txBody>
      </p:sp>
      <p:sp>
        <p:nvSpPr>
          <p:cNvPr id="4" name="Slide Number Placeholder 3"/>
          <p:cNvSpPr>
            <a:spLocks noGrp="1"/>
          </p:cNvSpPr>
          <p:nvPr>
            <p:ph type="sldNum" sz="quarter" idx="4"/>
          </p:nvPr>
        </p:nvSpPr>
        <p:spPr/>
        <p:txBody>
          <a:bodyPr/>
          <a:lstStyle/>
          <a:p>
            <a:fld id="{5CC3E5C4-3E2B-40F1-9F2B-C46CEB0C88DF}" type="slidenum">
              <a:rPr lang="en-CA" smtClean="0"/>
              <a:pPr/>
              <a:t>122</a:t>
            </a:fld>
            <a:endParaRPr lang="en-CA"/>
          </a:p>
        </p:txBody>
      </p:sp>
    </p:spTree>
    <p:extLst>
      <p:ext uri="{BB962C8B-B14F-4D97-AF65-F5344CB8AC3E}">
        <p14:creationId xmlns="" xmlns:p14="http://schemas.microsoft.com/office/powerpoint/2010/main" val="180598211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Bundles in C#</a:t>
            </a:r>
            <a:endParaRPr lang="en-US" dirty="0"/>
          </a:p>
        </p:txBody>
      </p:sp>
      <p:sp>
        <p:nvSpPr>
          <p:cNvPr id="3" name="Content Placeholder 2"/>
          <p:cNvSpPr>
            <a:spLocks noGrp="1"/>
          </p:cNvSpPr>
          <p:nvPr>
            <p:ph idx="1"/>
          </p:nvPr>
        </p:nvSpPr>
        <p:spPr/>
        <p:txBody>
          <a:bodyPr/>
          <a:lstStyle/>
          <a:p>
            <a:r>
              <a:rPr lang="en-US" dirty="0" smtClean="0"/>
              <a:t>Abstraction on top of Atom parser</a:t>
            </a:r>
          </a:p>
          <a:p>
            <a:r>
              <a:rPr lang="en-US" dirty="0" smtClean="0"/>
              <a:t>Bundle = feed, </a:t>
            </a:r>
            <a:r>
              <a:rPr lang="en-US" dirty="0" err="1" smtClean="0"/>
              <a:t>BundleEntry</a:t>
            </a:r>
            <a:r>
              <a:rPr lang="en-US" dirty="0" smtClean="0"/>
              <a:t> = entry.</a:t>
            </a:r>
          </a:p>
          <a:p>
            <a:pPr marL="0" indent="0">
              <a:buNone/>
            </a:pPr>
            <a:endParaRPr lang="en-US" sz="1400" dirty="0" smtClean="0">
              <a:solidFill>
                <a:srgbClr val="2B91AF"/>
              </a:solidFill>
              <a:latin typeface="Consolas"/>
            </a:endParaRPr>
          </a:p>
          <a:p>
            <a:pPr marL="0" indent="0">
              <a:buNone/>
            </a:pPr>
            <a:r>
              <a:rPr lang="en-US" sz="1800" noProof="1" smtClean="0">
                <a:solidFill>
                  <a:srgbClr val="2B91AF"/>
                </a:solidFill>
                <a:highlight>
                  <a:srgbClr val="FFFFFF"/>
                </a:highlight>
                <a:latin typeface="Consolas"/>
              </a:rPr>
              <a:t>Bundle</a:t>
            </a:r>
            <a:r>
              <a:rPr lang="en-US" sz="1800" noProof="1" smtClean="0">
                <a:solidFill>
                  <a:srgbClr val="000000"/>
                </a:solidFill>
                <a:highlight>
                  <a:srgbClr val="FFFFFF"/>
                </a:highlight>
                <a:latin typeface="Consolas"/>
              </a:rPr>
              <a:t> result = </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Bundle</a:t>
            </a:r>
            <a:r>
              <a:rPr lang="en-US" sz="1800" noProof="1" smtClean="0">
                <a:solidFill>
                  <a:srgbClr val="000000"/>
                </a:solidFill>
                <a:highlight>
                  <a:srgbClr val="FFFFFF"/>
                </a:highlight>
                <a:latin typeface="Consolas"/>
              </a:rPr>
              <a:t>() { Title = </a:t>
            </a:r>
            <a:r>
              <a:rPr lang="en-US" sz="1800" noProof="1" smtClean="0">
                <a:solidFill>
                  <a:srgbClr val="A31515"/>
                </a:solidFill>
                <a:highlight>
                  <a:srgbClr val="FFFFFF"/>
                </a:highlight>
                <a:latin typeface="Consolas"/>
              </a:rPr>
              <a:t>"Demo bundle"</a:t>
            </a:r>
            <a:r>
              <a:rPr lang="en-US" sz="1800" noProof="1" smtClean="0">
                <a:solidFill>
                  <a:srgbClr val="000000"/>
                </a:solidFill>
                <a:highlight>
                  <a:srgbClr val="FFFFFF"/>
                </a:highlight>
                <a:latin typeface="Consolas"/>
              </a:rPr>
              <a:t> };</a:t>
            </a:r>
          </a:p>
          <a:p>
            <a:pPr marL="0" indent="0">
              <a:buNone/>
            </a:pPr>
            <a:endParaRPr lang="en-US" sz="1800" noProof="1" smtClean="0">
              <a:solidFill>
                <a:srgbClr val="000000"/>
              </a:solidFill>
              <a:highlight>
                <a:srgbClr val="FFFFFF"/>
              </a:highlight>
              <a:latin typeface="Consolas"/>
            </a:endParaRPr>
          </a:p>
          <a:p>
            <a:pPr marL="0" indent="0">
              <a:buNone/>
            </a:pPr>
            <a:r>
              <a:rPr lang="en-US" sz="1800" noProof="1" smtClean="0">
                <a:solidFill>
                  <a:srgbClr val="000000"/>
                </a:solidFill>
                <a:highlight>
                  <a:srgbClr val="FFFFFF"/>
                </a:highlight>
                <a:latin typeface="Consolas"/>
              </a:rPr>
              <a:t>result.Entries.Add(</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ResourceEntry</a:t>
            </a:r>
            <a:r>
              <a:rPr lang="en-US" sz="1800" noProof="1" smtClean="0">
                <a:solidFill>
                  <a:srgbClr val="000000"/>
                </a:solidFill>
                <a:highlight>
                  <a:srgbClr val="FFFFFF"/>
                </a:highlight>
                <a:latin typeface="Consolas"/>
              </a:rPr>
              <a:t>&lt;</a:t>
            </a:r>
            <a:r>
              <a:rPr lang="en-US" sz="1800" noProof="1" smtClean="0">
                <a:solidFill>
                  <a:srgbClr val="2B91AF"/>
                </a:solidFill>
                <a:highlight>
                  <a:srgbClr val="FFFFFF"/>
                </a:highlight>
                <a:latin typeface="Consolas"/>
              </a:rPr>
              <a:t>Patient</a:t>
            </a:r>
            <a:r>
              <a:rPr lang="en-US" sz="1800" noProof="1" smtClean="0">
                <a:solidFill>
                  <a:srgbClr val="000000"/>
                </a:solidFill>
                <a:highlight>
                  <a:srgbClr val="FFFFFF"/>
                </a:highlight>
                <a:latin typeface="Consolas"/>
              </a:rPr>
              <a:t>&gt;() </a:t>
            </a:r>
          </a:p>
          <a:p>
            <a:pPr marL="0" indent="0">
              <a:buNone/>
            </a:pPr>
            <a:r>
              <a:rPr lang="en-US" sz="1800" noProof="1" smtClean="0">
                <a:solidFill>
                  <a:srgbClr val="000000"/>
                </a:solidFill>
                <a:highlight>
                  <a:srgbClr val="FFFFFF"/>
                </a:highlight>
                <a:latin typeface="Consolas"/>
              </a:rPr>
              <a:t>   { LastUpdated=</a:t>
            </a:r>
            <a:r>
              <a:rPr lang="en-US" sz="1800" noProof="1" smtClean="0">
                <a:solidFill>
                  <a:srgbClr val="2B91AF"/>
                </a:solidFill>
                <a:highlight>
                  <a:srgbClr val="FFFFFF"/>
                </a:highlight>
                <a:latin typeface="Consolas"/>
              </a:rPr>
              <a:t>DateTimeOffset</a:t>
            </a:r>
            <a:r>
              <a:rPr lang="en-US" sz="1800" noProof="1" smtClean="0">
                <a:solidFill>
                  <a:srgbClr val="000000"/>
                </a:solidFill>
                <a:highlight>
                  <a:srgbClr val="FFFFFF"/>
                </a:highlight>
                <a:latin typeface="Consolas"/>
              </a:rPr>
              <a:t>.Now, Content = </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Patient</a:t>
            </a:r>
            <a:r>
              <a:rPr lang="en-US" sz="1800" noProof="1" smtClean="0">
                <a:solidFill>
                  <a:srgbClr val="000000"/>
                </a:solidFill>
                <a:highlight>
                  <a:srgbClr val="FFFFFF"/>
                </a:highlight>
                <a:latin typeface="Consolas"/>
              </a:rPr>
              <a:t>() });</a:t>
            </a:r>
          </a:p>
          <a:p>
            <a:pPr marL="0" indent="0">
              <a:buNone/>
            </a:pPr>
            <a:r>
              <a:rPr lang="en-US" sz="1800" noProof="1" smtClean="0">
                <a:solidFill>
                  <a:srgbClr val="000000"/>
                </a:solidFill>
                <a:highlight>
                  <a:srgbClr val="FFFFFF"/>
                </a:highlight>
                <a:latin typeface="Consolas"/>
              </a:rPr>
              <a:t>result.Entries.Add(</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DeletedEntry</a:t>
            </a:r>
            <a:r>
              <a:rPr lang="en-US" sz="1800" noProof="1" smtClean="0">
                <a:solidFill>
                  <a:srgbClr val="000000"/>
                </a:solidFill>
                <a:highlight>
                  <a:srgbClr val="FFFFFF"/>
                </a:highlight>
                <a:latin typeface="Consolas"/>
              </a:rPr>
              <a:t>() </a:t>
            </a:r>
          </a:p>
          <a:p>
            <a:pPr marL="0" indent="0">
              <a:buNone/>
            </a:pPr>
            <a:r>
              <a:rPr lang="en-US" sz="1800" noProof="1" smtClean="0">
                <a:solidFill>
                  <a:srgbClr val="000000"/>
                </a:solidFill>
                <a:highlight>
                  <a:srgbClr val="FFFFFF"/>
                </a:highlight>
                <a:latin typeface="Consolas"/>
              </a:rPr>
              <a:t>   { Id = </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Uri</a:t>
            </a:r>
            <a:r>
              <a:rPr lang="en-US" sz="1800" noProof="1" smtClean="0">
                <a:solidFill>
                  <a:srgbClr val="000000"/>
                </a:solidFill>
                <a:highlight>
                  <a:srgbClr val="FFFFFF"/>
                </a:highlight>
                <a:latin typeface="Consolas"/>
              </a:rPr>
              <a:t>(</a:t>
            </a:r>
            <a:r>
              <a:rPr lang="en-US" sz="1800" noProof="1" smtClean="0">
                <a:solidFill>
                  <a:srgbClr val="A31515"/>
                </a:solidFill>
                <a:highlight>
                  <a:srgbClr val="FFFFFF"/>
                </a:highlight>
                <a:latin typeface="Consolas"/>
              </a:rPr>
              <a:t>"https://..."</a:t>
            </a:r>
            <a:r>
              <a:rPr lang="en-US" sz="1800" noProof="1" smtClean="0">
                <a:solidFill>
                  <a:srgbClr val="000000"/>
                </a:solidFill>
                <a:highlight>
                  <a:srgbClr val="FFFFFF"/>
                </a:highlight>
                <a:latin typeface="Consolas"/>
              </a:rPr>
              <a:t>), When = </a:t>
            </a:r>
            <a:r>
              <a:rPr lang="en-US" sz="1800" noProof="1" smtClean="0">
                <a:solidFill>
                  <a:srgbClr val="2B91AF"/>
                </a:solidFill>
                <a:highlight>
                  <a:srgbClr val="FFFFFF"/>
                </a:highlight>
                <a:latin typeface="Consolas"/>
              </a:rPr>
              <a:t>DateTime</a:t>
            </a:r>
            <a:r>
              <a:rPr lang="en-US" sz="1800" noProof="1" smtClean="0">
                <a:solidFill>
                  <a:srgbClr val="000000"/>
                </a:solidFill>
                <a:highlight>
                  <a:srgbClr val="FFFFFF"/>
                </a:highlight>
                <a:latin typeface="Consolas"/>
              </a:rPr>
              <a:t>.Now });</a:t>
            </a:r>
          </a:p>
          <a:p>
            <a:pPr marL="0" indent="0">
              <a:buNone/>
            </a:pPr>
            <a:endParaRPr lang="en-US" sz="1800" noProof="1" smtClean="0">
              <a:solidFill>
                <a:srgbClr val="000000"/>
              </a:solidFill>
              <a:highlight>
                <a:srgbClr val="FFFFFF"/>
              </a:highlight>
              <a:latin typeface="Consolas"/>
            </a:endParaRPr>
          </a:p>
          <a:p>
            <a:pPr marL="0" indent="0">
              <a:buNone/>
            </a:pPr>
            <a:r>
              <a:rPr lang="en-US" sz="1800" noProof="1" smtClean="0">
                <a:solidFill>
                  <a:srgbClr val="0000FF"/>
                </a:solidFill>
                <a:highlight>
                  <a:srgbClr val="FFFFFF"/>
                </a:highlight>
                <a:latin typeface="Consolas"/>
              </a:rPr>
              <a:t>var</a:t>
            </a:r>
            <a:r>
              <a:rPr lang="en-US" sz="1800" noProof="1" smtClean="0">
                <a:solidFill>
                  <a:srgbClr val="000000"/>
                </a:solidFill>
                <a:highlight>
                  <a:srgbClr val="FFFFFF"/>
                </a:highlight>
                <a:latin typeface="Consolas"/>
              </a:rPr>
              <a:t> bundleXml = </a:t>
            </a:r>
            <a:r>
              <a:rPr lang="en-US" sz="1800" noProof="1" smtClean="0">
                <a:solidFill>
                  <a:srgbClr val="2B91AF"/>
                </a:solidFill>
                <a:highlight>
                  <a:srgbClr val="FFFFFF"/>
                </a:highlight>
                <a:latin typeface="Consolas"/>
              </a:rPr>
              <a:t>FhirSerializer</a:t>
            </a:r>
            <a:r>
              <a:rPr lang="en-US" sz="1800" noProof="1" smtClean="0">
                <a:solidFill>
                  <a:srgbClr val="000000"/>
                </a:solidFill>
                <a:highlight>
                  <a:srgbClr val="FFFFFF"/>
                </a:highlight>
                <a:latin typeface="Consolas"/>
              </a:rPr>
              <a:t>.SerializeBundleToXml(result);</a:t>
            </a:r>
            <a:endParaRPr lang="en-US" sz="1800" noProof="1" smtClean="0">
              <a:solidFill>
                <a:srgbClr val="2B91AF"/>
              </a:solidFill>
              <a:latin typeface="Consolas"/>
            </a:endParaRPr>
          </a:p>
        </p:txBody>
      </p:sp>
      <p:sp>
        <p:nvSpPr>
          <p:cNvPr id="4" name="Slide Number Placeholder 3"/>
          <p:cNvSpPr>
            <a:spLocks noGrp="1"/>
          </p:cNvSpPr>
          <p:nvPr>
            <p:ph type="sldNum" sz="quarter" idx="4"/>
          </p:nvPr>
        </p:nvSpPr>
        <p:spPr/>
        <p:txBody>
          <a:bodyPr/>
          <a:lstStyle/>
          <a:p>
            <a:fld id="{5CC3E5C4-3E2B-40F1-9F2B-C46CEB0C88DF}" type="slidenum">
              <a:rPr lang="en-CA" smtClean="0"/>
              <a:pPr/>
              <a:t>123</a:t>
            </a:fld>
            <a:endParaRPr lang="en-CA"/>
          </a:p>
        </p:txBody>
      </p:sp>
    </p:spTree>
    <p:extLst>
      <p:ext uri="{BB962C8B-B14F-4D97-AF65-F5344CB8AC3E}">
        <p14:creationId xmlns="" xmlns:p14="http://schemas.microsoft.com/office/powerpoint/2010/main" val="490593938"/>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Bundles in Java</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124</a:t>
            </a:fld>
            <a:endParaRPr lang="en-CA"/>
          </a:p>
        </p:txBody>
      </p:sp>
      <p:sp>
        <p:nvSpPr>
          <p:cNvPr id="6" name="Rectangle 5"/>
          <p:cNvSpPr/>
          <p:nvPr/>
        </p:nvSpPr>
        <p:spPr>
          <a:xfrm>
            <a:off x="381000" y="1600200"/>
            <a:ext cx="8229600" cy="4801314"/>
          </a:xfrm>
          <a:prstGeom prst="rect">
            <a:avLst/>
          </a:prstGeom>
        </p:spPr>
        <p:txBody>
          <a:bodyPr wrap="square">
            <a:spAutoFit/>
          </a:bodyPr>
          <a:lstStyle/>
          <a:p>
            <a:r>
              <a:rPr lang="nl-NL" noProof="1" smtClean="0">
                <a:solidFill>
                  <a:srgbClr val="000000"/>
                </a:solidFill>
                <a:highlight>
                  <a:srgbClr val="FFFFFF"/>
                </a:highlight>
                <a:latin typeface="Consolas"/>
              </a:rPr>
              <a:t>AtomFeed feed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AtomFeed();</a:t>
            </a:r>
          </a:p>
          <a:p>
            <a:r>
              <a:rPr lang="nl-NL" noProof="1" smtClean="0">
                <a:solidFill>
                  <a:srgbClr val="000000"/>
                </a:solidFill>
                <a:highlight>
                  <a:srgbClr val="FFFFFF"/>
                </a:highlight>
                <a:latin typeface="Consolas"/>
              </a:rPr>
              <a:t>feed.setTitle(</a:t>
            </a:r>
            <a:r>
              <a:rPr lang="nl-NL" noProof="1" smtClean="0">
                <a:solidFill>
                  <a:srgbClr val="A31515"/>
                </a:solidFill>
                <a:highlight>
                  <a:srgbClr val="FFFFFF"/>
                </a:highlight>
                <a:latin typeface="Consolas"/>
              </a:rPr>
              <a:t>"Demo bundle"</a:t>
            </a:r>
            <a:r>
              <a:rPr lang="nl-NL" noProof="1" smtClean="0">
                <a:solidFill>
                  <a:srgbClr val="000000"/>
                </a:solidFill>
                <a:highlight>
                  <a:srgbClr val="FFFFFF"/>
                </a:highlight>
                <a:latin typeface="Consolas"/>
              </a:rPr>
              <a:t>);</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AtomEntry pat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AtomEntry();</a:t>
            </a:r>
          </a:p>
          <a:p>
            <a:r>
              <a:rPr lang="nl-NL" noProof="1" smtClean="0">
                <a:solidFill>
                  <a:srgbClr val="000000"/>
                </a:solidFill>
                <a:highlight>
                  <a:srgbClr val="FFFFFF"/>
                </a:highlight>
                <a:latin typeface="Consolas"/>
              </a:rPr>
              <a:t>pat.setUpdated(Calendar.getInstance());</a:t>
            </a:r>
          </a:p>
          <a:p>
            <a:r>
              <a:rPr lang="nl-NL" noProof="1" smtClean="0">
                <a:solidFill>
                  <a:srgbClr val="000000"/>
                </a:solidFill>
                <a:highlight>
                  <a:srgbClr val="FFFFFF"/>
                </a:highlight>
                <a:latin typeface="Consolas"/>
              </a:rPr>
              <a:t>pat.setResource(</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
            </a:r>
            <a:r>
              <a:rPr lang="nl-NL" noProof="1" smtClean="0">
                <a:solidFill>
                  <a:srgbClr val="2B91AF"/>
                </a:solidFill>
                <a:highlight>
                  <a:srgbClr val="FFFFFF"/>
                </a:highlight>
                <a:latin typeface="Consolas"/>
              </a:rPr>
              <a:t>Patient</a:t>
            </a:r>
            <a:r>
              <a:rPr lang="nl-NL" noProof="1" smtClean="0">
                <a:solidFill>
                  <a:srgbClr val="000000"/>
                </a:solidFill>
                <a:highlight>
                  <a:srgbClr val="FFFFFF"/>
                </a:highlight>
                <a:latin typeface="Consolas"/>
              </a:rPr>
              <a:t>());</a:t>
            </a:r>
          </a:p>
          <a:p>
            <a:r>
              <a:rPr lang="nl-NL" noProof="1" smtClean="0">
                <a:solidFill>
                  <a:srgbClr val="000000"/>
                </a:solidFill>
                <a:highlight>
                  <a:srgbClr val="FFFFFF"/>
                </a:highlight>
                <a:latin typeface="Consolas"/>
              </a:rPr>
              <a:t>feed.getEntryList().add(pat);</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AtomEntry del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AtomEntry();</a:t>
            </a:r>
          </a:p>
          <a:p>
            <a:r>
              <a:rPr lang="nl-NL" noProof="1" smtClean="0">
                <a:solidFill>
                  <a:srgbClr val="000000"/>
                </a:solidFill>
                <a:highlight>
                  <a:srgbClr val="FFFFFF"/>
                </a:highlight>
                <a:latin typeface="Consolas"/>
              </a:rPr>
              <a:t>del.setUpdated(Calendar.getInstance());</a:t>
            </a:r>
          </a:p>
          <a:p>
            <a:r>
              <a:rPr lang="nl-NL" noProof="1" smtClean="0">
                <a:solidFill>
                  <a:srgbClr val="000000"/>
                </a:solidFill>
                <a:highlight>
                  <a:srgbClr val="FFFFFF"/>
                </a:highlight>
                <a:latin typeface="Consolas"/>
              </a:rPr>
              <a:t>del.setDeleted(</a:t>
            </a:r>
            <a:r>
              <a:rPr lang="nl-NL" noProof="1" smtClean="0">
                <a:solidFill>
                  <a:srgbClr val="0000FF"/>
                </a:solidFill>
                <a:highlight>
                  <a:srgbClr val="FFFFFF"/>
                </a:highlight>
                <a:latin typeface="Consolas"/>
              </a:rPr>
              <a:t>true</a:t>
            </a:r>
            <a:r>
              <a:rPr lang="nl-NL" noProof="1" smtClean="0">
                <a:solidFill>
                  <a:srgbClr val="000000"/>
                </a:solidFill>
                <a:highlight>
                  <a:srgbClr val="FFFFFF"/>
                </a:highlight>
                <a:latin typeface="Consolas"/>
              </a:rPr>
              <a:t>);  del.setId(</a:t>
            </a:r>
            <a:r>
              <a:rPr lang="nl-NL" noProof="1" smtClean="0">
                <a:solidFill>
                  <a:srgbClr val="A31515"/>
                </a:solidFill>
                <a:highlight>
                  <a:srgbClr val="FFFFFF"/>
                </a:highlight>
                <a:latin typeface="Consolas"/>
              </a:rPr>
              <a:t>"http://nu.nl/fhir"</a:t>
            </a:r>
            <a:r>
              <a:rPr lang="nl-NL" noProof="1" smtClean="0">
                <a:solidFill>
                  <a:srgbClr val="000000"/>
                </a:solidFill>
                <a:highlight>
                  <a:srgbClr val="FFFFFF"/>
                </a:highlight>
                <a:latin typeface="Consolas"/>
              </a:rPr>
              <a:t>);</a:t>
            </a:r>
          </a:p>
          <a:p>
            <a:r>
              <a:rPr lang="nl-NL" noProof="1" smtClean="0">
                <a:solidFill>
                  <a:srgbClr val="000000"/>
                </a:solidFill>
                <a:highlight>
                  <a:srgbClr val="FFFFFF"/>
                </a:highlight>
                <a:latin typeface="Consolas"/>
              </a:rPr>
              <a:t>feed.getEntryList().add(del);</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ByteArrayOutputStream bos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ByteArrayOutputStream();</a:t>
            </a:r>
          </a:p>
          <a:p>
            <a:r>
              <a:rPr lang="nl-NL" noProof="1" smtClean="0">
                <a:solidFill>
                  <a:srgbClr val="000000"/>
                </a:solidFill>
                <a:highlight>
                  <a:srgbClr val="FFFFFF"/>
                </a:highlight>
                <a:latin typeface="Consolas"/>
              </a:rPr>
              <a:t>AtomComposer comp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AtomComposer();</a:t>
            </a:r>
          </a:p>
          <a:p>
            <a:r>
              <a:rPr lang="nl-NL" noProof="1" smtClean="0">
                <a:solidFill>
                  <a:srgbClr val="000000"/>
                </a:solidFill>
                <a:highlight>
                  <a:srgbClr val="FFFFFF"/>
                </a:highlight>
                <a:latin typeface="Consolas"/>
              </a:rPr>
              <a:t>comp.compose(bos, feed, </a:t>
            </a:r>
            <a:r>
              <a:rPr lang="nl-NL" noProof="1" smtClean="0">
                <a:solidFill>
                  <a:srgbClr val="0000FF"/>
                </a:solidFill>
                <a:highlight>
                  <a:srgbClr val="FFFFFF"/>
                </a:highlight>
                <a:latin typeface="Consolas"/>
              </a:rPr>
              <a:t>true</a:t>
            </a:r>
            <a:r>
              <a:rPr lang="nl-NL" noProof="1" smtClean="0">
                <a:solidFill>
                  <a:srgbClr val="000000"/>
                </a:solidFill>
                <a:highlight>
                  <a:srgbClr val="FFFFFF"/>
                </a:highlight>
                <a:latin typeface="Consolas"/>
              </a:rPr>
              <a:t>);</a:t>
            </a:r>
          </a:p>
          <a:p>
            <a:r>
              <a:rPr lang="nl-NL" noProof="1" smtClean="0">
                <a:solidFill>
                  <a:srgbClr val="2B91AF"/>
                </a:solidFill>
                <a:highlight>
                  <a:srgbClr val="FFFFFF"/>
                </a:highlight>
                <a:latin typeface="Consolas"/>
              </a:rPr>
              <a:t>String</a:t>
            </a:r>
            <a:r>
              <a:rPr lang="nl-NL" noProof="1" smtClean="0">
                <a:solidFill>
                  <a:srgbClr val="000000"/>
                </a:solidFill>
                <a:highlight>
                  <a:srgbClr val="FFFFFF"/>
                </a:highlight>
                <a:latin typeface="Consolas"/>
              </a:rPr>
              <a:t> xml = bos.toString(</a:t>
            </a:r>
            <a:r>
              <a:rPr lang="nl-NL" noProof="1" smtClean="0">
                <a:solidFill>
                  <a:srgbClr val="A31515"/>
                </a:solidFill>
                <a:highlight>
                  <a:srgbClr val="FFFFFF"/>
                </a:highlight>
                <a:latin typeface="Consolas"/>
              </a:rPr>
              <a:t>"UTF8"</a:t>
            </a:r>
            <a:r>
              <a:rPr lang="nl-NL" noProof="1" smtClean="0">
                <a:solidFill>
                  <a:srgbClr val="000000"/>
                </a:solidFill>
                <a:highlight>
                  <a:srgbClr val="FFFFFF"/>
                </a:highlight>
                <a:latin typeface="Consolas"/>
              </a:rPr>
              <a:t>);</a:t>
            </a:r>
          </a:p>
        </p:txBody>
      </p:sp>
    </p:spTree>
    <p:extLst>
      <p:ext uri="{BB962C8B-B14F-4D97-AF65-F5344CB8AC3E}">
        <p14:creationId xmlns="" xmlns:p14="http://schemas.microsoft.com/office/powerpoint/2010/main" val="333953436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Documents</a:t>
            </a:r>
            <a:endParaRPr lang="en-US" dirty="0"/>
          </a:p>
        </p:txBody>
      </p:sp>
      <p:sp>
        <p:nvSpPr>
          <p:cNvPr id="3" name="Content Placeholder 2"/>
          <p:cNvSpPr>
            <a:spLocks noGrp="1"/>
          </p:cNvSpPr>
          <p:nvPr>
            <p:ph idx="1"/>
          </p:nvPr>
        </p:nvSpPr>
        <p:spPr/>
        <p:txBody>
          <a:bodyPr/>
          <a:lstStyle/>
          <a:p>
            <a:r>
              <a:rPr lang="en-US" dirty="0" smtClean="0"/>
              <a:t>Characteristics</a:t>
            </a:r>
          </a:p>
          <a:p>
            <a:pPr lvl="1"/>
            <a:r>
              <a:rPr lang="en-US" dirty="0" smtClean="0"/>
              <a:t>A point-in-time snapshot of information</a:t>
            </a:r>
          </a:p>
          <a:p>
            <a:pPr lvl="1"/>
            <a:r>
              <a:rPr lang="en-US" dirty="0" smtClean="0"/>
              <a:t>Intended for persistence</a:t>
            </a:r>
          </a:p>
          <a:p>
            <a:pPr lvl="1"/>
            <a:r>
              <a:rPr lang="en-US" dirty="0" smtClean="0"/>
              <a:t>Organize information for human consumption</a:t>
            </a:r>
          </a:p>
          <a:p>
            <a:pPr lvl="2"/>
            <a:r>
              <a:rPr lang="en-US" dirty="0" smtClean="0"/>
              <a:t>Defined rules for how to render</a:t>
            </a:r>
          </a:p>
          <a:p>
            <a:pPr lvl="1"/>
            <a:r>
              <a:rPr lang="en-US" dirty="0" smtClean="0"/>
              <a:t>Attested by a particular author</a:t>
            </a:r>
          </a:p>
          <a:p>
            <a:pPr lvl="1"/>
            <a:r>
              <a:rPr lang="en-US" dirty="0" smtClean="0"/>
              <a:t>Do not (directly) drive behavior</a:t>
            </a:r>
          </a:p>
          <a:p>
            <a:r>
              <a:rPr lang="en-US" dirty="0" smtClean="0"/>
              <a:t>May be clinical (e.g. CDA) or non-clinical (e.g. Structured Product Labeling)</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125</a:t>
            </a:fld>
            <a:endParaRPr lang="en-CA"/>
          </a:p>
        </p:txBody>
      </p:sp>
    </p:spTree>
    <p:extLst>
      <p:ext uri="{BB962C8B-B14F-4D97-AF65-F5344CB8AC3E}">
        <p14:creationId xmlns="" xmlns:p14="http://schemas.microsoft.com/office/powerpoint/2010/main" val="94070236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Documents – are bundles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126</a:t>
            </a:fld>
            <a:endParaRPr lang="en-US"/>
          </a:p>
        </p:txBody>
      </p:sp>
      <p:sp>
        <p:nvSpPr>
          <p:cNvPr id="13" name="AutoShape 7"/>
          <p:cNvSpPr>
            <a:spLocks/>
          </p:cNvSpPr>
          <p:nvPr/>
        </p:nvSpPr>
        <p:spPr bwMode="auto">
          <a:xfrm>
            <a:off x="1420473" y="3344863"/>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Observation Resource</a:t>
            </a:r>
            <a:endParaRPr lang="en-US" dirty="0">
              <a:latin typeface="Calibri" charset="0"/>
              <a:ea typeface="ＭＳ Ｐゴシック" charset="0"/>
              <a:cs typeface="Calibri" charset="0"/>
              <a:sym typeface="Calibri" charset="0"/>
            </a:endParaRPr>
          </a:p>
        </p:txBody>
      </p:sp>
      <p:sp>
        <p:nvSpPr>
          <p:cNvPr id="22" name="TextBox 21"/>
          <p:cNvSpPr txBox="1"/>
          <p:nvPr/>
        </p:nvSpPr>
        <p:spPr>
          <a:xfrm>
            <a:off x="762000" y="1828799"/>
            <a:ext cx="3505200" cy="1300163"/>
          </a:xfrm>
          <a:prstGeom prst="rect">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effectLst/>
              </a:rPr>
              <a:t>Composition Resource</a:t>
            </a:r>
            <a:endParaRPr lang="en-US" dirty="0">
              <a:effectLst/>
            </a:endParaRPr>
          </a:p>
        </p:txBody>
      </p:sp>
      <p:sp>
        <p:nvSpPr>
          <p:cNvPr id="23" name="TextBox 22"/>
          <p:cNvSpPr txBox="1"/>
          <p:nvPr/>
        </p:nvSpPr>
        <p:spPr>
          <a:xfrm>
            <a:off x="990600" y="2227912"/>
            <a:ext cx="914400"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Section</a:t>
            </a:r>
            <a:endParaRPr lang="en-US" dirty="0"/>
          </a:p>
        </p:txBody>
      </p:sp>
      <p:sp>
        <p:nvSpPr>
          <p:cNvPr id="24" name="TextBox 23"/>
          <p:cNvSpPr txBox="1"/>
          <p:nvPr/>
        </p:nvSpPr>
        <p:spPr>
          <a:xfrm>
            <a:off x="2394857" y="2534722"/>
            <a:ext cx="990600"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Section</a:t>
            </a:r>
            <a:endParaRPr lang="en-US" dirty="0"/>
          </a:p>
        </p:txBody>
      </p:sp>
      <p:sp>
        <p:nvSpPr>
          <p:cNvPr id="25" name="AutoShape 15"/>
          <p:cNvSpPr>
            <a:spLocks/>
          </p:cNvSpPr>
          <p:nvPr/>
        </p:nvSpPr>
        <p:spPr bwMode="auto">
          <a:xfrm rot="16200000" flipH="1">
            <a:off x="1967155" y="2315499"/>
            <a:ext cx="136947" cy="718456"/>
          </a:xfrm>
          <a:custGeom>
            <a:avLst/>
            <a:gdLst/>
            <a:ahLst/>
            <a:cxnLst/>
            <a:rect l="0" t="0" r="r" b="b"/>
            <a:pathLst>
              <a:path w="21600" h="21600">
                <a:moveTo>
                  <a:pt x="0" y="0"/>
                </a:moveTo>
                <a:lnTo>
                  <a:pt x="21600" y="0"/>
                </a:lnTo>
                <a:lnTo>
                  <a:pt x="21600" y="21600"/>
                </a:lnTo>
              </a:path>
            </a:pathLst>
          </a:cu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 xmlns:a14="http://schemas.microsoft.com/office/drawing/2010/main">
                <a:solidFill>
                  <a:srgbClr val="FFFFFF"/>
                </a:solidFill>
              </a14:hiddenFill>
            </a:ext>
          </a:extLst>
        </p:spPr>
        <p:txBody>
          <a:bodyPr lIns="0" tIns="0" rIns="0" bIns="0"/>
          <a:lstStyle/>
          <a:p>
            <a:pPr>
              <a:defRPr/>
            </a:pPr>
            <a:endParaRPr lang="en-US"/>
          </a:p>
        </p:txBody>
      </p:sp>
      <p:sp>
        <p:nvSpPr>
          <p:cNvPr id="26" name="AutoShape 7"/>
          <p:cNvSpPr>
            <a:spLocks/>
          </p:cNvSpPr>
          <p:nvPr/>
        </p:nvSpPr>
        <p:spPr bwMode="auto">
          <a:xfrm>
            <a:off x="1422061" y="4099719"/>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Device Resource</a:t>
            </a:r>
            <a:endParaRPr lang="en-US" dirty="0">
              <a:latin typeface="Calibri" charset="0"/>
              <a:ea typeface="ＭＳ Ｐゴシック" charset="0"/>
              <a:cs typeface="Calibri" charset="0"/>
              <a:sym typeface="Calibri" charset="0"/>
            </a:endParaRPr>
          </a:p>
        </p:txBody>
      </p:sp>
      <p:sp>
        <p:nvSpPr>
          <p:cNvPr id="27" name="AutoShape 7"/>
          <p:cNvSpPr>
            <a:spLocks/>
          </p:cNvSpPr>
          <p:nvPr/>
        </p:nvSpPr>
        <p:spPr bwMode="auto">
          <a:xfrm>
            <a:off x="1446212" y="5675312"/>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Patient Resource</a:t>
            </a:r>
            <a:endParaRPr lang="en-US" dirty="0">
              <a:latin typeface="Calibri" charset="0"/>
              <a:ea typeface="ＭＳ Ｐゴシック" charset="0"/>
              <a:cs typeface="Calibri" charset="0"/>
              <a:sym typeface="Calibri" charset="0"/>
            </a:endParaRPr>
          </a:p>
        </p:txBody>
      </p:sp>
      <p:sp>
        <p:nvSpPr>
          <p:cNvPr id="28" name="AutoShape 7"/>
          <p:cNvSpPr>
            <a:spLocks/>
          </p:cNvSpPr>
          <p:nvPr/>
        </p:nvSpPr>
        <p:spPr bwMode="auto">
          <a:xfrm>
            <a:off x="1446212" y="4876800"/>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Prescription Resource</a:t>
            </a:r>
            <a:endParaRPr lang="en-US" dirty="0">
              <a:latin typeface="Calibri" charset="0"/>
              <a:ea typeface="ＭＳ Ｐゴシック" charset="0"/>
              <a:cs typeface="Calibri" charset="0"/>
              <a:sym typeface="Calibri" charset="0"/>
            </a:endParaRPr>
          </a:p>
        </p:txBody>
      </p:sp>
      <p:sp>
        <p:nvSpPr>
          <p:cNvPr id="30" name="AutoShape 16"/>
          <p:cNvSpPr>
            <a:spLocks/>
          </p:cNvSpPr>
          <p:nvPr/>
        </p:nvSpPr>
        <p:spPr bwMode="auto">
          <a:xfrm rot="16200000" flipH="1">
            <a:off x="-35646" y="3708699"/>
            <a:ext cx="2595190" cy="390300"/>
          </a:xfrm>
          <a:custGeom>
            <a:avLst/>
            <a:gdLst/>
            <a:ahLst/>
            <a:cxnLst/>
            <a:rect l="0" t="0" r="r" b="b"/>
            <a:pathLst>
              <a:path w="21600" h="21600">
                <a:moveTo>
                  <a:pt x="0" y="0"/>
                </a:moveTo>
                <a:lnTo>
                  <a:pt x="21600" y="0"/>
                </a:lnTo>
                <a:lnTo>
                  <a:pt x="21600" y="21600"/>
                </a:lnTo>
              </a:path>
            </a:pathLst>
          </a:cu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 xmlns:a14="http://schemas.microsoft.com/office/drawing/2010/main">
                <a:solidFill>
                  <a:srgbClr val="FFFFFF"/>
                </a:solidFill>
              </a14:hiddenFill>
            </a:ext>
          </a:extLst>
        </p:spPr>
        <p:txBody>
          <a:bodyPr lIns="0" tIns="0" rIns="0" bIns="0"/>
          <a:lstStyle/>
          <a:p>
            <a:pPr>
              <a:defRPr/>
            </a:pPr>
            <a:endParaRPr lang="en-US"/>
          </a:p>
        </p:txBody>
      </p:sp>
      <p:sp>
        <p:nvSpPr>
          <p:cNvPr id="31" name="TextBox 30"/>
          <p:cNvSpPr txBox="1"/>
          <p:nvPr/>
        </p:nvSpPr>
        <p:spPr>
          <a:xfrm>
            <a:off x="5105400" y="1663431"/>
            <a:ext cx="2634054" cy="4801314"/>
          </a:xfrm>
          <a:prstGeom prst="rect">
            <a:avLst/>
          </a:prstGeom>
          <a:noFill/>
        </p:spPr>
        <p:txBody>
          <a:bodyPr wrap="none" rtlCol="0">
            <a:spAutoFit/>
          </a:bodyPr>
          <a:lstStyle/>
          <a:p>
            <a:r>
              <a:rPr lang="en-US" dirty="0" smtClean="0"/>
              <a:t>&lt;feed&gt;</a:t>
            </a:r>
          </a:p>
          <a:p>
            <a:r>
              <a:rPr lang="en-US" dirty="0"/>
              <a:t> </a:t>
            </a:r>
            <a:r>
              <a:rPr lang="en-US" dirty="0" smtClean="0"/>
              <a:t>   &lt;entry&gt;</a:t>
            </a:r>
          </a:p>
          <a:p>
            <a:r>
              <a:rPr lang="en-US" dirty="0"/>
              <a:t> </a:t>
            </a:r>
            <a:r>
              <a:rPr lang="en-US" dirty="0" smtClean="0"/>
              <a:t>         &lt;</a:t>
            </a:r>
            <a:r>
              <a:rPr lang="en-US" b="1" dirty="0" smtClean="0"/>
              <a:t>Composition</a:t>
            </a:r>
            <a:r>
              <a:rPr lang="en-US" dirty="0" smtClean="0"/>
              <a:t> /&gt;</a:t>
            </a:r>
          </a:p>
          <a:p>
            <a:r>
              <a:rPr lang="en-US" dirty="0"/>
              <a:t> </a:t>
            </a:r>
            <a:r>
              <a:rPr lang="en-US" dirty="0" smtClean="0"/>
              <a:t>  &lt;/entry&gt;</a:t>
            </a:r>
            <a:r>
              <a:rPr lang="en-US" dirty="0"/>
              <a:t> </a:t>
            </a:r>
            <a:endParaRPr lang="en-US" dirty="0" smtClean="0"/>
          </a:p>
          <a:p>
            <a:r>
              <a:rPr lang="en-US" dirty="0" smtClean="0"/>
              <a:t>   &lt;</a:t>
            </a:r>
            <a:r>
              <a:rPr lang="en-US" dirty="0"/>
              <a:t>entry&gt;</a:t>
            </a:r>
          </a:p>
          <a:p>
            <a:r>
              <a:rPr lang="en-US" dirty="0"/>
              <a:t>          </a:t>
            </a:r>
            <a:r>
              <a:rPr lang="en-US" dirty="0" smtClean="0"/>
              <a:t>&lt;Observation </a:t>
            </a:r>
            <a:r>
              <a:rPr lang="en-US" dirty="0"/>
              <a:t>/&gt;</a:t>
            </a:r>
          </a:p>
          <a:p>
            <a:r>
              <a:rPr lang="en-US" dirty="0"/>
              <a:t>   &lt;/entry</a:t>
            </a:r>
            <a:r>
              <a:rPr lang="en-US" dirty="0" smtClean="0"/>
              <a:t>&gt;</a:t>
            </a:r>
          </a:p>
          <a:p>
            <a:r>
              <a:rPr lang="en-US" dirty="0"/>
              <a:t> </a:t>
            </a:r>
            <a:r>
              <a:rPr lang="en-US" dirty="0" smtClean="0"/>
              <a:t>  &lt;</a:t>
            </a:r>
            <a:r>
              <a:rPr lang="en-US" dirty="0"/>
              <a:t>entry&gt;</a:t>
            </a:r>
          </a:p>
          <a:p>
            <a:r>
              <a:rPr lang="en-US" dirty="0"/>
              <a:t>          </a:t>
            </a:r>
            <a:r>
              <a:rPr lang="en-US" dirty="0" smtClean="0"/>
              <a:t>&lt;Device </a:t>
            </a:r>
            <a:r>
              <a:rPr lang="en-US" dirty="0"/>
              <a:t>/&gt;</a:t>
            </a:r>
          </a:p>
          <a:p>
            <a:r>
              <a:rPr lang="en-US" dirty="0"/>
              <a:t>   &lt;/entry</a:t>
            </a:r>
            <a:r>
              <a:rPr lang="en-US" dirty="0" smtClean="0"/>
              <a:t>&gt;</a:t>
            </a:r>
          </a:p>
          <a:p>
            <a:r>
              <a:rPr lang="en-US" dirty="0"/>
              <a:t> </a:t>
            </a:r>
            <a:r>
              <a:rPr lang="en-US" dirty="0" smtClean="0"/>
              <a:t>  &lt;</a:t>
            </a:r>
            <a:r>
              <a:rPr lang="en-US" dirty="0"/>
              <a:t>entry&gt;</a:t>
            </a:r>
          </a:p>
          <a:p>
            <a:r>
              <a:rPr lang="en-US" dirty="0"/>
              <a:t>          </a:t>
            </a:r>
            <a:r>
              <a:rPr lang="en-US" dirty="0" smtClean="0"/>
              <a:t>&lt;Prescription </a:t>
            </a:r>
            <a:r>
              <a:rPr lang="en-US" dirty="0"/>
              <a:t>/&gt;</a:t>
            </a:r>
          </a:p>
          <a:p>
            <a:r>
              <a:rPr lang="en-US" dirty="0"/>
              <a:t>   &lt;/entry</a:t>
            </a:r>
            <a:r>
              <a:rPr lang="en-US" dirty="0" smtClean="0"/>
              <a:t>&gt;</a:t>
            </a:r>
          </a:p>
          <a:p>
            <a:r>
              <a:rPr lang="en-US" dirty="0" smtClean="0"/>
              <a:t>   &lt;</a:t>
            </a:r>
            <a:r>
              <a:rPr lang="en-US" dirty="0"/>
              <a:t>entry&gt;</a:t>
            </a:r>
          </a:p>
          <a:p>
            <a:r>
              <a:rPr lang="en-US" dirty="0"/>
              <a:t>          </a:t>
            </a:r>
            <a:r>
              <a:rPr lang="en-US" dirty="0" smtClean="0"/>
              <a:t>&lt;Patient </a:t>
            </a:r>
            <a:r>
              <a:rPr lang="en-US" dirty="0"/>
              <a:t>/&gt;</a:t>
            </a:r>
          </a:p>
          <a:p>
            <a:r>
              <a:rPr lang="en-US" dirty="0"/>
              <a:t>   &lt;/entry</a:t>
            </a:r>
            <a:r>
              <a:rPr lang="en-US" dirty="0" smtClean="0"/>
              <a:t>&gt;</a:t>
            </a:r>
          </a:p>
          <a:p>
            <a:r>
              <a:rPr lang="en-US" dirty="0" smtClean="0"/>
              <a:t>&lt;/feed&gt;</a:t>
            </a:r>
          </a:p>
        </p:txBody>
      </p:sp>
      <p:sp>
        <p:nvSpPr>
          <p:cNvPr id="39" name="Freeform 38"/>
          <p:cNvSpPr/>
          <p:nvPr/>
        </p:nvSpPr>
        <p:spPr bwMode="auto">
          <a:xfrm>
            <a:off x="7351572" y="2427514"/>
            <a:ext cx="192228" cy="79465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1" name="Freeform 40"/>
          <p:cNvSpPr/>
          <p:nvPr/>
        </p:nvSpPr>
        <p:spPr bwMode="auto">
          <a:xfrm rot="21075423">
            <a:off x="7260288" y="2364489"/>
            <a:ext cx="1214526" cy="2378174"/>
          </a:xfrm>
          <a:custGeom>
            <a:avLst/>
            <a:gdLst>
              <a:gd name="connsiteX0" fmla="*/ 391886 w 1691641"/>
              <a:gd name="connsiteY0" fmla="*/ 0 h 2449286"/>
              <a:gd name="connsiteX1" fmla="*/ 1687286 w 1691641"/>
              <a:gd name="connsiteY1" fmla="*/ 1153886 h 2449286"/>
              <a:gd name="connsiteX2" fmla="*/ 0 w 1691641"/>
              <a:gd name="connsiteY2" fmla="*/ 2449286 h 2449286"/>
            </a:gdLst>
            <a:ahLst/>
            <a:cxnLst>
              <a:cxn ang="0">
                <a:pos x="connsiteX0" y="connsiteY0"/>
              </a:cxn>
              <a:cxn ang="0">
                <a:pos x="connsiteX1" y="connsiteY1"/>
              </a:cxn>
              <a:cxn ang="0">
                <a:pos x="connsiteX2" y="connsiteY2"/>
              </a:cxn>
            </a:cxnLst>
            <a:rect l="l" t="t" r="r" b="b"/>
            <a:pathLst>
              <a:path w="1691641" h="2449286">
                <a:moveTo>
                  <a:pt x="391886" y="0"/>
                </a:moveTo>
                <a:cubicBezTo>
                  <a:pt x="1072243" y="372836"/>
                  <a:pt x="1752600" y="745672"/>
                  <a:pt x="1687286" y="1153886"/>
                </a:cubicBezTo>
                <a:cubicBezTo>
                  <a:pt x="1621972" y="1562100"/>
                  <a:pt x="266700" y="2237015"/>
                  <a:pt x="0" y="2449286"/>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43" name="Straight Arrow Connector 42"/>
          <p:cNvCxnSpPr/>
          <p:nvPr/>
        </p:nvCxnSpPr>
        <p:spPr bwMode="auto">
          <a:xfrm>
            <a:off x="3048000" y="2913063"/>
            <a:ext cx="0" cy="431800"/>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 xmlns:a14="http://schemas.microsoft.com/office/drawing/2010/main">
                <a:solidFill>
                  <a:srgbClr val="FFFFFF"/>
                </a:solidFill>
              </a14:hiddenFill>
            </a:ext>
          </a:extLst>
        </p:spPr>
      </p:cxnSp>
      <p:cxnSp>
        <p:nvCxnSpPr>
          <p:cNvPr id="44" name="Straight Arrow Connector 43"/>
          <p:cNvCxnSpPr/>
          <p:nvPr/>
        </p:nvCxnSpPr>
        <p:spPr bwMode="auto">
          <a:xfrm>
            <a:off x="1828800" y="3886200"/>
            <a:ext cx="0" cy="331105"/>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 xmlns:a14="http://schemas.microsoft.com/office/drawing/2010/main">
                <a:solidFill>
                  <a:srgbClr val="FFFFFF"/>
                </a:solidFill>
              </a14:hiddenFill>
            </a:ext>
          </a:extLst>
        </p:spPr>
      </p:cxnSp>
      <p:sp>
        <p:nvSpPr>
          <p:cNvPr id="45" name="Freeform 44"/>
          <p:cNvSpPr/>
          <p:nvPr/>
        </p:nvSpPr>
        <p:spPr bwMode="auto">
          <a:xfrm>
            <a:off x="6934200" y="5029201"/>
            <a:ext cx="478971" cy="685800"/>
          </a:xfrm>
          <a:custGeom>
            <a:avLst/>
            <a:gdLst>
              <a:gd name="connsiteX0" fmla="*/ 446314 w 515556"/>
              <a:gd name="connsiteY0" fmla="*/ 0 h 816429"/>
              <a:gd name="connsiteX1" fmla="*/ 478971 w 515556"/>
              <a:gd name="connsiteY1" fmla="*/ 598715 h 816429"/>
              <a:gd name="connsiteX2" fmla="*/ 0 w 515556"/>
              <a:gd name="connsiteY2" fmla="*/ 816429 h 816429"/>
            </a:gdLst>
            <a:ahLst/>
            <a:cxnLst>
              <a:cxn ang="0">
                <a:pos x="connsiteX0" y="connsiteY0"/>
              </a:cxn>
              <a:cxn ang="0">
                <a:pos x="connsiteX1" y="connsiteY1"/>
              </a:cxn>
              <a:cxn ang="0">
                <a:pos x="connsiteX2" y="connsiteY2"/>
              </a:cxn>
            </a:cxnLst>
            <a:rect l="l" t="t" r="r" b="b"/>
            <a:pathLst>
              <a:path w="515556" h="816429">
                <a:moveTo>
                  <a:pt x="446314" y="0"/>
                </a:moveTo>
                <a:cubicBezTo>
                  <a:pt x="499835" y="231321"/>
                  <a:pt x="553357" y="462643"/>
                  <a:pt x="478971" y="598715"/>
                </a:cubicBezTo>
                <a:cubicBezTo>
                  <a:pt x="404585" y="734787"/>
                  <a:pt x="52614" y="792843"/>
                  <a:pt x="0" y="816429"/>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endParaRPr lang="en-US"/>
          </a:p>
        </p:txBody>
      </p:sp>
      <p:sp>
        <p:nvSpPr>
          <p:cNvPr id="21" name="TextBox 20"/>
          <p:cNvSpPr txBox="1"/>
          <p:nvPr/>
        </p:nvSpPr>
        <p:spPr>
          <a:xfrm>
            <a:off x="3124200" y="2114487"/>
            <a:ext cx="990600" cy="360683"/>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pPr algn="ctr"/>
            <a:r>
              <a:rPr lang="en-US" dirty="0" smtClean="0"/>
              <a:t>Attester</a:t>
            </a:r>
            <a:endParaRPr lang="en-US" dirty="0"/>
          </a:p>
        </p:txBody>
      </p:sp>
      <p:sp>
        <p:nvSpPr>
          <p:cNvPr id="32" name="TextBox 31"/>
          <p:cNvSpPr txBox="1"/>
          <p:nvPr/>
        </p:nvSpPr>
        <p:spPr>
          <a:xfrm>
            <a:off x="2084614" y="2096829"/>
            <a:ext cx="990600"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Metadata</a:t>
            </a:r>
            <a:endParaRPr lang="en-US" dirty="0"/>
          </a:p>
        </p:txBody>
      </p:sp>
      <p:cxnSp>
        <p:nvCxnSpPr>
          <p:cNvPr id="33" name="Straight Arrow Connector 32"/>
          <p:cNvCxnSpPr/>
          <p:nvPr/>
        </p:nvCxnSpPr>
        <p:spPr bwMode="auto">
          <a:xfrm>
            <a:off x="1828800" y="5460095"/>
            <a:ext cx="0" cy="331105"/>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 xmlns:a14="http://schemas.microsoft.com/office/drawing/2010/main">
                <a:solidFill>
                  <a:srgbClr val="FFFFFF"/>
                </a:solidFill>
              </a14:hiddenFill>
            </a:ext>
          </a:extLst>
        </p:spPr>
      </p:cxnSp>
      <p:sp>
        <p:nvSpPr>
          <p:cNvPr id="34" name="Freeform 33"/>
          <p:cNvSpPr/>
          <p:nvPr/>
        </p:nvSpPr>
        <p:spPr bwMode="auto">
          <a:xfrm rot="1822276">
            <a:off x="7105194" y="3386771"/>
            <a:ext cx="344628" cy="76993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 xmlns:p14="http://schemas.microsoft.com/office/powerpoint/2010/main" val="1624141095"/>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Composition resource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127</a:t>
            </a:fld>
            <a:endParaRPr lang="en-CA"/>
          </a:p>
        </p:txBody>
      </p:sp>
      <p:pic>
        <p:nvPicPr>
          <p:cNvPr id="409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09600" y="1676401"/>
            <a:ext cx="8001000" cy="482987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110746651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Tag as “Document”</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128</a:t>
            </a:fld>
            <a:endParaRPr lang="en-CA"/>
          </a:p>
        </p:txBody>
      </p:sp>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09600" y="2543033"/>
            <a:ext cx="7835669" cy="221129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cxnSp>
        <p:nvCxnSpPr>
          <p:cNvPr id="7" name="Straight Arrow Connector 6"/>
          <p:cNvCxnSpPr/>
          <p:nvPr/>
        </p:nvCxnSpPr>
        <p:spPr bwMode="auto">
          <a:xfrm flipH="1" flipV="1">
            <a:off x="3886200" y="4419600"/>
            <a:ext cx="838202" cy="11430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8" name="Cloud 7"/>
          <p:cNvSpPr/>
          <p:nvPr/>
        </p:nvSpPr>
        <p:spPr bwMode="auto">
          <a:xfrm>
            <a:off x="4545249" y="5339443"/>
            <a:ext cx="2079171" cy="11430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This Bundle is a </a:t>
            </a:r>
            <a:r>
              <a:rPr kumimoji="0" lang="en-US" sz="1800" b="1" i="0" u="none" strike="noStrike" cap="none" normalizeH="0" baseline="0" dirty="0" smtClean="0">
                <a:ln>
                  <a:noFill/>
                </a:ln>
                <a:solidFill>
                  <a:schemeClr val="bg1"/>
                </a:solidFill>
                <a:effectLst/>
                <a:latin typeface="Arial" charset="0"/>
              </a:rPr>
              <a:t>Document</a:t>
            </a:r>
          </a:p>
        </p:txBody>
      </p:sp>
    </p:spTree>
    <p:extLst>
      <p:ext uri="{BB962C8B-B14F-4D97-AF65-F5344CB8AC3E}">
        <p14:creationId xmlns="" xmlns:p14="http://schemas.microsoft.com/office/powerpoint/2010/main" val="237067584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Communicating documents</a:t>
            </a:r>
            <a:endParaRPr lang="en-US" dirty="0"/>
          </a:p>
        </p:txBody>
      </p:sp>
      <p:sp>
        <p:nvSpPr>
          <p:cNvPr id="3" name="Content Placeholder 2"/>
          <p:cNvSpPr>
            <a:spLocks noGrp="1"/>
          </p:cNvSpPr>
          <p:nvPr>
            <p:ph idx="1"/>
          </p:nvPr>
        </p:nvSpPr>
        <p:spPr/>
        <p:txBody>
          <a:bodyPr/>
          <a:lstStyle/>
          <a:p>
            <a:r>
              <a:rPr lang="en-US" dirty="0" smtClean="0"/>
              <a:t>You can “drop” your document using FHIR on</a:t>
            </a:r>
          </a:p>
          <a:p>
            <a:pPr lvl="1"/>
            <a:r>
              <a:rPr lang="en-US" dirty="0" smtClean="0"/>
              <a:t>https://server.org/fhir/Mailbox</a:t>
            </a:r>
          </a:p>
          <a:p>
            <a:r>
              <a:rPr lang="en-US" dirty="0" smtClean="0"/>
              <a:t>No storage or disassembly is implied, you are just posting a document in its entirety.</a:t>
            </a:r>
          </a:p>
          <a:p>
            <a:r>
              <a:rPr lang="en-US" dirty="0" smtClean="0"/>
              <a:t>Servers can implement specific functionality as required between trading partners when receiving such a document.</a:t>
            </a:r>
          </a:p>
        </p:txBody>
      </p:sp>
      <p:sp>
        <p:nvSpPr>
          <p:cNvPr id="5" name="Slide Number Placeholder 4"/>
          <p:cNvSpPr>
            <a:spLocks noGrp="1"/>
          </p:cNvSpPr>
          <p:nvPr>
            <p:ph type="sldNum" sz="quarter" idx="4"/>
          </p:nvPr>
        </p:nvSpPr>
        <p:spPr/>
        <p:txBody>
          <a:bodyPr/>
          <a:lstStyle/>
          <a:p>
            <a:fld id="{2CD36790-EF9F-4521-A783-189BE19EEE4B}" type="slidenum">
              <a:rPr lang="en-US" smtClean="0"/>
              <a:pPr/>
              <a:t>129</a:t>
            </a:fld>
            <a:endParaRPr lang="en-US"/>
          </a:p>
        </p:txBody>
      </p:sp>
    </p:spTree>
    <p:extLst>
      <p:ext uri="{BB962C8B-B14F-4D97-AF65-F5344CB8AC3E}">
        <p14:creationId xmlns="" xmlns:p14="http://schemas.microsoft.com/office/powerpoint/2010/main" val="10534560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Overview</a:t>
            </a:r>
            <a:endParaRPr lang="en-US" dirty="0"/>
          </a:p>
        </p:txBody>
      </p:sp>
      <p:sp>
        <p:nvSpPr>
          <p:cNvPr id="6" name="Text Placeholder 5"/>
          <p:cNvSpPr>
            <a:spLocks noGrp="1"/>
          </p:cNvSpPr>
          <p:nvPr>
            <p:ph type="body" idx="1"/>
          </p:nvPr>
        </p:nvSpPr>
        <p:spPr/>
        <p:txBody>
          <a:bodyPr/>
          <a:lstStyle/>
          <a:p>
            <a:endParaRPr lang="en-CA" dirty="0"/>
          </a:p>
        </p:txBody>
      </p:sp>
      <p:sp>
        <p:nvSpPr>
          <p:cNvPr id="5" name="Slide Number Placeholder 4"/>
          <p:cNvSpPr>
            <a:spLocks noGrp="1"/>
          </p:cNvSpPr>
          <p:nvPr>
            <p:ph type="sldNum" sz="quarter" idx="4294967295"/>
          </p:nvPr>
        </p:nvSpPr>
        <p:spPr>
          <a:xfrm>
            <a:off x="0" y="6303963"/>
            <a:ext cx="720725" cy="220662"/>
          </a:xfrm>
          <a:prstGeom prst="rect">
            <a:avLst/>
          </a:prstGeom>
        </p:spPr>
        <p:txBody>
          <a:bodyPr/>
          <a:lstStyle/>
          <a:p>
            <a:fld id="{5CC3E5C4-3E2B-40F1-9F2B-C46CEB0C88DF}" type="slidenum">
              <a:rPr lang="en-CA" smtClean="0"/>
              <a:pPr/>
              <a:t>13</a:t>
            </a:fld>
            <a:endParaRPr lang="en-CA" dirty="0"/>
          </a:p>
        </p:txBody>
      </p:sp>
    </p:spTree>
    <p:extLst>
      <p:ext uri="{BB962C8B-B14F-4D97-AF65-F5344CB8AC3E}">
        <p14:creationId xmlns="" xmlns:p14="http://schemas.microsoft.com/office/powerpoint/2010/main" val="392299847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Communicating documents (cont’d)</a:t>
            </a:r>
            <a:endParaRPr lang="en-US" dirty="0"/>
          </a:p>
        </p:txBody>
      </p:sp>
      <p:sp>
        <p:nvSpPr>
          <p:cNvPr id="3" name="Content Placeholder 2"/>
          <p:cNvSpPr>
            <a:spLocks noGrp="1"/>
          </p:cNvSpPr>
          <p:nvPr>
            <p:ph idx="1"/>
          </p:nvPr>
        </p:nvSpPr>
        <p:spPr/>
        <p:txBody>
          <a:bodyPr/>
          <a:lstStyle/>
          <a:p>
            <a:r>
              <a:rPr lang="en-US" dirty="0" smtClean="0"/>
              <a:t>You can store your document using</a:t>
            </a:r>
          </a:p>
          <a:p>
            <a:pPr lvl="1"/>
            <a:r>
              <a:rPr lang="en-US" dirty="0" smtClean="0"/>
              <a:t>https://server.org/fhir/Document</a:t>
            </a:r>
          </a:p>
          <a:p>
            <a:r>
              <a:rPr lang="en-US" dirty="0" smtClean="0"/>
              <a:t>Storage, NO disassembly is implied, document (and signature) stays intact</a:t>
            </a:r>
          </a:p>
          <a:p>
            <a:r>
              <a:rPr lang="en-US" dirty="0" smtClean="0"/>
              <a:t>Search is supported (you search on it using Composition search criteria)</a:t>
            </a:r>
          </a:p>
        </p:txBody>
      </p:sp>
      <p:sp>
        <p:nvSpPr>
          <p:cNvPr id="5" name="Slide Number Placeholder 4"/>
          <p:cNvSpPr>
            <a:spLocks noGrp="1"/>
          </p:cNvSpPr>
          <p:nvPr>
            <p:ph type="sldNum" sz="quarter" idx="4"/>
          </p:nvPr>
        </p:nvSpPr>
        <p:spPr/>
        <p:txBody>
          <a:bodyPr/>
          <a:lstStyle/>
          <a:p>
            <a:fld id="{2CD36790-EF9F-4521-A783-189BE19EEE4B}" type="slidenum">
              <a:rPr lang="en-US" smtClean="0"/>
              <a:pPr/>
              <a:t>130</a:t>
            </a:fld>
            <a:endParaRPr lang="en-US"/>
          </a:p>
        </p:txBody>
      </p:sp>
    </p:spTree>
    <p:extLst>
      <p:ext uri="{BB962C8B-B14F-4D97-AF65-F5344CB8AC3E}">
        <p14:creationId xmlns="" xmlns:p14="http://schemas.microsoft.com/office/powerpoint/2010/main" val="2213558945"/>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Communicating documents (cont’d)</a:t>
            </a:r>
            <a:endParaRPr lang="en-US" dirty="0"/>
          </a:p>
        </p:txBody>
      </p:sp>
      <p:sp>
        <p:nvSpPr>
          <p:cNvPr id="3" name="Content Placeholder 2"/>
          <p:cNvSpPr>
            <a:spLocks noGrp="1"/>
          </p:cNvSpPr>
          <p:nvPr>
            <p:ph idx="1"/>
          </p:nvPr>
        </p:nvSpPr>
        <p:spPr/>
        <p:txBody>
          <a:bodyPr/>
          <a:lstStyle/>
          <a:p>
            <a:r>
              <a:rPr lang="en-US" dirty="0" smtClean="0"/>
              <a:t>Documents can be passed around using the Binary resource</a:t>
            </a:r>
          </a:p>
          <a:p>
            <a:pPr lvl="1"/>
            <a:r>
              <a:rPr lang="en-US" dirty="0" smtClean="0"/>
              <a:t>https://server.org/fhir/Binary</a:t>
            </a:r>
          </a:p>
          <a:p>
            <a:r>
              <a:rPr lang="en-US" dirty="0" smtClean="0"/>
              <a:t>Storage, NO disassembly is implied, document (and signature) stays intact</a:t>
            </a:r>
          </a:p>
          <a:p>
            <a:r>
              <a:rPr lang="en-US" dirty="0" smtClean="0"/>
              <a:t>Search is supported, but only by id</a:t>
            </a:r>
          </a:p>
          <a:p>
            <a:r>
              <a:rPr lang="en-US" dirty="0" smtClean="0"/>
              <a:t>Useful for referencing a document as a resource</a:t>
            </a:r>
          </a:p>
        </p:txBody>
      </p:sp>
      <p:sp>
        <p:nvSpPr>
          <p:cNvPr id="5" name="Slide Number Placeholder 4"/>
          <p:cNvSpPr>
            <a:spLocks noGrp="1"/>
          </p:cNvSpPr>
          <p:nvPr>
            <p:ph type="sldNum" sz="quarter" idx="4"/>
          </p:nvPr>
        </p:nvSpPr>
        <p:spPr/>
        <p:txBody>
          <a:bodyPr/>
          <a:lstStyle/>
          <a:p>
            <a:fld id="{2CD36790-EF9F-4521-A783-189BE19EEE4B}" type="slidenum">
              <a:rPr lang="en-US" smtClean="0"/>
              <a:pPr/>
              <a:t>131</a:t>
            </a:fld>
            <a:endParaRPr lang="en-US"/>
          </a:p>
        </p:txBody>
      </p:sp>
    </p:spTree>
    <p:extLst>
      <p:ext uri="{BB962C8B-B14F-4D97-AF65-F5344CB8AC3E}">
        <p14:creationId xmlns="" xmlns:p14="http://schemas.microsoft.com/office/powerpoint/2010/main" val="1910949049"/>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Communicating documents (cont’d)</a:t>
            </a:r>
            <a:endParaRPr lang="en-US" dirty="0"/>
          </a:p>
        </p:txBody>
      </p:sp>
      <p:sp>
        <p:nvSpPr>
          <p:cNvPr id="3" name="Content Placeholder 2"/>
          <p:cNvSpPr>
            <a:spLocks noGrp="1"/>
          </p:cNvSpPr>
          <p:nvPr>
            <p:ph idx="1"/>
          </p:nvPr>
        </p:nvSpPr>
        <p:spPr/>
        <p:txBody>
          <a:bodyPr/>
          <a:lstStyle/>
          <a:p>
            <a:r>
              <a:rPr lang="en-US" dirty="0" smtClean="0"/>
              <a:t>Documents can be sent to a server’s “root” URI for processing as a transaction</a:t>
            </a:r>
          </a:p>
          <a:p>
            <a:pPr lvl="1"/>
            <a:r>
              <a:rPr lang="en-US" dirty="0" smtClean="0"/>
              <a:t>https://server.org/fhir</a:t>
            </a:r>
          </a:p>
          <a:p>
            <a:r>
              <a:rPr lang="en-US" dirty="0" smtClean="0"/>
              <a:t>Each resource is processed separately</a:t>
            </a:r>
          </a:p>
          <a:p>
            <a:r>
              <a:rPr lang="en-US" dirty="0" smtClean="0"/>
              <a:t>Document id and signature</a:t>
            </a:r>
            <a:r>
              <a:rPr lang="en-US" baseline="0" dirty="0" smtClean="0"/>
              <a:t> is lost</a:t>
            </a:r>
          </a:p>
          <a:p>
            <a:r>
              <a:rPr lang="en-US" dirty="0" smtClean="0"/>
              <a:t>Can theoretically re-assemble by retracing from the Composition resource</a:t>
            </a:r>
          </a:p>
        </p:txBody>
      </p:sp>
      <p:sp>
        <p:nvSpPr>
          <p:cNvPr id="5" name="Slide Number Placeholder 4"/>
          <p:cNvSpPr>
            <a:spLocks noGrp="1"/>
          </p:cNvSpPr>
          <p:nvPr>
            <p:ph type="sldNum" sz="quarter" idx="4"/>
          </p:nvPr>
        </p:nvSpPr>
        <p:spPr/>
        <p:txBody>
          <a:bodyPr/>
          <a:lstStyle/>
          <a:p>
            <a:fld id="{2CD36790-EF9F-4521-A783-189BE19EEE4B}" type="slidenum">
              <a:rPr lang="en-US" smtClean="0"/>
              <a:pPr/>
              <a:t>132</a:t>
            </a:fld>
            <a:endParaRPr lang="en-US"/>
          </a:p>
        </p:txBody>
      </p:sp>
    </p:spTree>
    <p:extLst>
      <p:ext uri="{BB962C8B-B14F-4D97-AF65-F5344CB8AC3E}">
        <p14:creationId xmlns="" xmlns:p14="http://schemas.microsoft.com/office/powerpoint/2010/main" val="88866695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(XDS) references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133</a:t>
            </a:fld>
            <a:endParaRPr lang="en-CA"/>
          </a:p>
        </p:txBody>
      </p:sp>
      <p:sp>
        <p:nvSpPr>
          <p:cNvPr id="5" name="Rectangle 4"/>
          <p:cNvSpPr/>
          <p:nvPr/>
        </p:nvSpPr>
        <p:spPr>
          <a:xfrm>
            <a:off x="459475" y="3815477"/>
            <a:ext cx="8153400" cy="2585323"/>
          </a:xfrm>
          <a:prstGeom prst="rect">
            <a:avLst/>
          </a:prstGeom>
        </p:spPr>
        <p:txBody>
          <a:bodyPr wrap="square">
            <a:spAutoFit/>
          </a:bodyPr>
          <a:lstStyle/>
          <a:p>
            <a:r>
              <a:rPr lang="en-US" dirty="0" err="1" smtClean="0"/>
              <a:t>DocumentReference</a:t>
            </a:r>
            <a:r>
              <a:rPr lang="en-US" dirty="0" smtClean="0"/>
              <a:t> and </a:t>
            </a:r>
            <a:r>
              <a:rPr lang="en-US" dirty="0" err="1" smtClean="0"/>
              <a:t>DocumentManifest</a:t>
            </a:r>
            <a:r>
              <a:rPr lang="en-US" dirty="0" smtClean="0"/>
              <a:t> Resources </a:t>
            </a:r>
            <a:r>
              <a:rPr lang="en-US" b="1" dirty="0"/>
              <a:t>are used in document indexing </a:t>
            </a:r>
            <a:r>
              <a:rPr lang="en-US" b="1" dirty="0" smtClean="0"/>
              <a:t>systems</a:t>
            </a:r>
            <a:r>
              <a:rPr lang="en-US" dirty="0" smtClean="0"/>
              <a:t>, and </a:t>
            </a:r>
            <a:r>
              <a:rPr lang="en-US" dirty="0"/>
              <a:t>are used to refer to:</a:t>
            </a:r>
          </a:p>
          <a:p>
            <a:pPr marL="285750" indent="-285750">
              <a:buFont typeface="Arial" panose="020B0604020202020204" pitchFamily="34" charset="0"/>
              <a:buChar char="•"/>
            </a:pPr>
            <a:r>
              <a:rPr lang="en-US" dirty="0">
                <a:hlinkClick r:id="rId2"/>
              </a:rPr>
              <a:t>CDA documents</a:t>
            </a:r>
            <a:r>
              <a:rPr lang="en-US" dirty="0"/>
              <a:t> in FHIR systems</a:t>
            </a:r>
          </a:p>
          <a:p>
            <a:pPr marL="285750" indent="-285750">
              <a:buFont typeface="Arial" panose="020B0604020202020204" pitchFamily="34" charset="0"/>
              <a:buChar char="•"/>
            </a:pPr>
            <a:r>
              <a:rPr lang="en-US" dirty="0">
                <a:hlinkClick r:id="rId3"/>
              </a:rPr>
              <a:t>FHIR documents</a:t>
            </a:r>
            <a:r>
              <a:rPr lang="en-US" dirty="0"/>
              <a:t> stored elsewhere (i.e. registry/repository following the XDS model)</a:t>
            </a:r>
          </a:p>
          <a:p>
            <a:pPr marL="285750" indent="-285750">
              <a:buFont typeface="Arial" panose="020B0604020202020204" pitchFamily="34" charset="0"/>
              <a:buChar char="•"/>
            </a:pPr>
            <a:r>
              <a:rPr lang="en-US" dirty="0">
                <a:hlinkClick r:id="rId4"/>
              </a:rPr>
              <a:t>PDF documents</a:t>
            </a:r>
            <a:r>
              <a:rPr lang="en-US" dirty="0"/>
              <a:t>, and even digital records of faxes where sufficient information is </a:t>
            </a:r>
            <a:r>
              <a:rPr lang="en-US" dirty="0" smtClean="0"/>
              <a:t>available</a:t>
            </a:r>
          </a:p>
          <a:p>
            <a:pPr marL="285750" indent="-285750">
              <a:buFont typeface="Arial" panose="020B0604020202020204" pitchFamily="34" charset="0"/>
              <a:buChar char="•"/>
            </a:pPr>
            <a:r>
              <a:rPr lang="en-US" dirty="0" smtClean="0"/>
              <a:t>Other </a:t>
            </a:r>
            <a:r>
              <a:rPr lang="en-US" dirty="0"/>
              <a:t>kinds of documents, such as records of prescriptions.</a:t>
            </a:r>
          </a:p>
          <a:p>
            <a:endParaRPr lang="nl-NL" dirty="0"/>
          </a:p>
        </p:txBody>
      </p:sp>
      <p:pic>
        <p:nvPicPr>
          <p:cNvPr id="10242" name="Picture 2"/>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04800" y="1858797"/>
            <a:ext cx="3771900" cy="15906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6" name="TextBox 5"/>
          <p:cNvSpPr txBox="1"/>
          <p:nvPr/>
        </p:nvSpPr>
        <p:spPr>
          <a:xfrm>
            <a:off x="4076700" y="1905000"/>
            <a:ext cx="4536175" cy="1200329"/>
          </a:xfrm>
          <a:prstGeom prst="rect">
            <a:avLst/>
          </a:prstGeom>
          <a:noFill/>
        </p:spPr>
        <p:txBody>
          <a:bodyPr wrap="square" rtlCol="0">
            <a:spAutoFit/>
          </a:bodyPr>
          <a:lstStyle/>
          <a:p>
            <a:r>
              <a:rPr lang="en-US" dirty="0"/>
              <a:t>A </a:t>
            </a:r>
            <a:r>
              <a:rPr lang="en-US" b="1" dirty="0"/>
              <a:t>document reference resource</a:t>
            </a:r>
            <a:r>
              <a:rPr lang="en-US" dirty="0"/>
              <a:t> is used to describe a document that is made available to a healthcare system.</a:t>
            </a:r>
          </a:p>
          <a:p>
            <a:endParaRPr lang="nl-NL" dirty="0"/>
          </a:p>
        </p:txBody>
      </p:sp>
    </p:spTree>
    <p:extLst>
      <p:ext uri="{BB962C8B-B14F-4D97-AF65-F5344CB8AC3E}">
        <p14:creationId xmlns="" xmlns:p14="http://schemas.microsoft.com/office/powerpoint/2010/main" val="128936073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IHE MHD</a:t>
            </a:r>
            <a:endParaRPr lang="en-US" dirty="0"/>
          </a:p>
        </p:txBody>
      </p:sp>
      <p:sp>
        <p:nvSpPr>
          <p:cNvPr id="3" name="Content Placeholder 2"/>
          <p:cNvSpPr>
            <a:spLocks noGrp="1"/>
          </p:cNvSpPr>
          <p:nvPr>
            <p:ph idx="1"/>
          </p:nvPr>
        </p:nvSpPr>
        <p:spPr/>
        <p:txBody>
          <a:bodyPr/>
          <a:lstStyle/>
          <a:p>
            <a:pPr marL="0" indent="0">
              <a:buNone/>
            </a:pPr>
            <a:r>
              <a:rPr lang="en-US" i="1" dirty="0" smtClean="0"/>
              <a:t>“This winter (…) the Volume 2 part of Mobile Health Documents (MHD) will be replaced with the appropriate content describing  a profile of </a:t>
            </a:r>
            <a:r>
              <a:rPr lang="en-US" i="1" dirty="0" err="1" smtClean="0">
                <a:hlinkClick r:id="rId2"/>
              </a:rPr>
              <a:t>DocumentReference</a:t>
            </a:r>
            <a:r>
              <a:rPr lang="en-US" i="1" dirty="0" smtClean="0">
                <a:hlinkClick r:id="rId2"/>
              </a:rPr>
              <a:t> </a:t>
            </a:r>
            <a:r>
              <a:rPr lang="en-US" i="1" dirty="0" smtClean="0"/>
              <a:t>to meet the needs of MHD and the family of Document Sharing in XDS, XDR, and XCA.”</a:t>
            </a:r>
          </a:p>
          <a:p>
            <a:pPr marL="0" indent="0">
              <a:buNone/>
            </a:pPr>
            <a:endParaRPr lang="en-US" i="1" dirty="0" smtClean="0"/>
          </a:p>
          <a:p>
            <a:pPr marL="0" indent="0">
              <a:buNone/>
            </a:pPr>
            <a:r>
              <a:rPr lang="en-US" dirty="0" smtClean="0">
                <a:solidFill>
                  <a:schemeClr val="bg1">
                    <a:lumMod val="75000"/>
                  </a:schemeClr>
                </a:solidFill>
              </a:rPr>
              <a:t>John </a:t>
            </a:r>
            <a:r>
              <a:rPr lang="en-US" dirty="0" err="1" smtClean="0">
                <a:solidFill>
                  <a:schemeClr val="bg1">
                    <a:lumMod val="75000"/>
                  </a:schemeClr>
                </a:solidFill>
              </a:rPr>
              <a:t>Moehrke</a:t>
            </a:r>
            <a:r>
              <a:rPr lang="en-US" dirty="0" smtClean="0">
                <a:solidFill>
                  <a:schemeClr val="bg1">
                    <a:lumMod val="75000"/>
                  </a:schemeClr>
                </a:solidFill>
              </a:rPr>
              <a:t>, august 16, 2013</a:t>
            </a:r>
            <a:endParaRPr lang="en-US" dirty="0">
              <a:solidFill>
                <a:schemeClr val="bg1">
                  <a:lumMod val="75000"/>
                </a:schemeClr>
              </a:solidFill>
            </a:endParaRPr>
          </a:p>
        </p:txBody>
      </p:sp>
      <p:sp>
        <p:nvSpPr>
          <p:cNvPr id="4" name="Slide Number Placeholder 3"/>
          <p:cNvSpPr>
            <a:spLocks noGrp="1"/>
          </p:cNvSpPr>
          <p:nvPr>
            <p:ph type="sldNum" sz="quarter" idx="4"/>
          </p:nvPr>
        </p:nvSpPr>
        <p:spPr/>
        <p:txBody>
          <a:bodyPr/>
          <a:lstStyle/>
          <a:p>
            <a:fld id="{5CC3E5C4-3E2B-40F1-9F2B-C46CEB0C88DF}" type="slidenum">
              <a:rPr lang="en-CA" smtClean="0"/>
              <a:pPr/>
              <a:t>134</a:t>
            </a:fld>
            <a:endParaRPr lang="en-CA"/>
          </a:p>
        </p:txBody>
      </p:sp>
    </p:spTree>
    <p:extLst>
      <p:ext uri="{BB962C8B-B14F-4D97-AF65-F5344CB8AC3E}">
        <p14:creationId xmlns="" xmlns:p14="http://schemas.microsoft.com/office/powerpoint/2010/main" val="700543733"/>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Messages</a:t>
            </a:r>
            <a:endParaRPr lang="en-US" dirty="0"/>
          </a:p>
        </p:txBody>
      </p:sp>
      <p:sp>
        <p:nvSpPr>
          <p:cNvPr id="3" name="Content Placeholder 2"/>
          <p:cNvSpPr>
            <a:spLocks noGrp="1"/>
          </p:cNvSpPr>
          <p:nvPr>
            <p:ph idx="1"/>
          </p:nvPr>
        </p:nvSpPr>
        <p:spPr/>
        <p:txBody>
          <a:bodyPr/>
          <a:lstStyle/>
          <a:p>
            <a:r>
              <a:rPr lang="en-US" dirty="0" smtClean="0"/>
              <a:t>Messages are collections</a:t>
            </a:r>
            <a:r>
              <a:rPr lang="en-US" baseline="0" dirty="0" smtClean="0"/>
              <a:t> of resources sent with the intention of driving some sort of action</a:t>
            </a:r>
          </a:p>
          <a:p>
            <a:pPr lvl="1"/>
            <a:r>
              <a:rPr lang="en-US" baseline="0" dirty="0" smtClean="0"/>
              <a:t>often replied to with another message</a:t>
            </a:r>
          </a:p>
          <a:p>
            <a:r>
              <a:rPr lang="en-US" dirty="0" smtClean="0"/>
              <a:t>Not intended for persistence as a whole</a:t>
            </a:r>
          </a:p>
          <a:p>
            <a:r>
              <a:rPr lang="en-US" dirty="0" smtClean="0"/>
              <a:t>Always tied to some sort of “event”</a:t>
            </a:r>
          </a:p>
          <a:p>
            <a:r>
              <a:rPr lang="en-US" dirty="0" smtClean="0"/>
              <a:t>Specific originator and intended recipient</a:t>
            </a:r>
          </a:p>
          <a:p>
            <a:r>
              <a:rPr lang="en-US" dirty="0" smtClean="0"/>
              <a:t>Same as v2 and v3 message model</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135</a:t>
            </a:fld>
            <a:endParaRPr lang="en-CA"/>
          </a:p>
        </p:txBody>
      </p:sp>
    </p:spTree>
    <p:extLst>
      <p:ext uri="{BB962C8B-B14F-4D97-AF65-F5344CB8AC3E}">
        <p14:creationId xmlns="" xmlns:p14="http://schemas.microsoft.com/office/powerpoint/2010/main" val="2463991576"/>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Messages – are bundles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136</a:t>
            </a:fld>
            <a:endParaRPr lang="en-US"/>
          </a:p>
        </p:txBody>
      </p:sp>
      <p:sp>
        <p:nvSpPr>
          <p:cNvPr id="13" name="AutoShape 7"/>
          <p:cNvSpPr>
            <a:spLocks/>
          </p:cNvSpPr>
          <p:nvPr/>
        </p:nvSpPr>
        <p:spPr bwMode="auto">
          <a:xfrm>
            <a:off x="1420473" y="3192463"/>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Observation Resource</a:t>
            </a:r>
            <a:endParaRPr lang="en-US" dirty="0">
              <a:latin typeface="Calibri" charset="0"/>
              <a:ea typeface="ＭＳ Ｐゴシック" charset="0"/>
              <a:cs typeface="Calibri" charset="0"/>
              <a:sym typeface="Calibri" charset="0"/>
            </a:endParaRPr>
          </a:p>
        </p:txBody>
      </p:sp>
      <p:sp>
        <p:nvSpPr>
          <p:cNvPr id="22" name="TextBox 21"/>
          <p:cNvSpPr txBox="1"/>
          <p:nvPr/>
        </p:nvSpPr>
        <p:spPr>
          <a:xfrm>
            <a:off x="762000" y="1828800"/>
            <a:ext cx="2819400" cy="1176566"/>
          </a:xfrm>
          <a:prstGeom prst="rect">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err="1" smtClean="0">
                <a:effectLst/>
              </a:rPr>
              <a:t>MessageHeader</a:t>
            </a:r>
            <a:r>
              <a:rPr lang="en-US" dirty="0" smtClean="0">
                <a:effectLst/>
              </a:rPr>
              <a:t> </a:t>
            </a:r>
            <a:r>
              <a:rPr lang="en-US" dirty="0">
                <a:effectLst/>
              </a:rPr>
              <a:t>Resource</a:t>
            </a:r>
          </a:p>
        </p:txBody>
      </p:sp>
      <p:sp>
        <p:nvSpPr>
          <p:cNvPr id="23" name="TextBox 22"/>
          <p:cNvSpPr txBox="1"/>
          <p:nvPr/>
        </p:nvSpPr>
        <p:spPr>
          <a:xfrm>
            <a:off x="1066800" y="2133600"/>
            <a:ext cx="914400"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source</a:t>
            </a:r>
            <a:endParaRPr lang="en-US" dirty="0"/>
          </a:p>
        </p:txBody>
      </p:sp>
      <p:sp>
        <p:nvSpPr>
          <p:cNvPr id="24" name="TextBox 23"/>
          <p:cNvSpPr txBox="1"/>
          <p:nvPr/>
        </p:nvSpPr>
        <p:spPr>
          <a:xfrm>
            <a:off x="2209800" y="2133600"/>
            <a:ext cx="1110343"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destination</a:t>
            </a:r>
            <a:endParaRPr lang="en-US" dirty="0"/>
          </a:p>
        </p:txBody>
      </p:sp>
      <p:sp>
        <p:nvSpPr>
          <p:cNvPr id="26" name="AutoShape 7"/>
          <p:cNvSpPr>
            <a:spLocks/>
          </p:cNvSpPr>
          <p:nvPr/>
        </p:nvSpPr>
        <p:spPr bwMode="auto">
          <a:xfrm>
            <a:off x="1979612" y="4075112"/>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Device Resource</a:t>
            </a:r>
            <a:endParaRPr lang="en-US" dirty="0">
              <a:latin typeface="Calibri" charset="0"/>
              <a:ea typeface="ＭＳ Ｐゴシック" charset="0"/>
              <a:cs typeface="Calibri" charset="0"/>
              <a:sym typeface="Calibri" charset="0"/>
            </a:endParaRPr>
          </a:p>
        </p:txBody>
      </p:sp>
      <p:sp>
        <p:nvSpPr>
          <p:cNvPr id="27" name="AutoShape 7"/>
          <p:cNvSpPr>
            <a:spLocks/>
          </p:cNvSpPr>
          <p:nvPr/>
        </p:nvSpPr>
        <p:spPr bwMode="auto">
          <a:xfrm>
            <a:off x="1446212" y="5522912"/>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Patient Resource</a:t>
            </a:r>
            <a:endParaRPr lang="en-US" dirty="0">
              <a:latin typeface="Calibri" charset="0"/>
              <a:ea typeface="ＭＳ Ｐゴシック" charset="0"/>
              <a:cs typeface="Calibri" charset="0"/>
              <a:sym typeface="Calibri" charset="0"/>
            </a:endParaRPr>
          </a:p>
        </p:txBody>
      </p:sp>
      <p:sp>
        <p:nvSpPr>
          <p:cNvPr id="31" name="TextBox 30"/>
          <p:cNvSpPr txBox="1"/>
          <p:nvPr/>
        </p:nvSpPr>
        <p:spPr>
          <a:xfrm>
            <a:off x="5105400" y="1691255"/>
            <a:ext cx="2980303" cy="3970318"/>
          </a:xfrm>
          <a:prstGeom prst="rect">
            <a:avLst/>
          </a:prstGeom>
          <a:noFill/>
        </p:spPr>
        <p:txBody>
          <a:bodyPr wrap="none" rtlCol="0">
            <a:spAutoFit/>
          </a:bodyPr>
          <a:lstStyle/>
          <a:p>
            <a:r>
              <a:rPr lang="en-US" dirty="0" smtClean="0"/>
              <a:t>&lt;feed&gt;</a:t>
            </a:r>
          </a:p>
          <a:p>
            <a:r>
              <a:rPr lang="en-US" dirty="0"/>
              <a:t> </a:t>
            </a:r>
            <a:r>
              <a:rPr lang="en-US" dirty="0" smtClean="0"/>
              <a:t>   &lt;entry&gt;</a:t>
            </a:r>
          </a:p>
          <a:p>
            <a:r>
              <a:rPr lang="en-US" dirty="0"/>
              <a:t> </a:t>
            </a:r>
            <a:r>
              <a:rPr lang="en-US" dirty="0" smtClean="0"/>
              <a:t>         &lt;</a:t>
            </a:r>
            <a:r>
              <a:rPr lang="en-US" b="1" dirty="0" err="1" smtClean="0"/>
              <a:t>MessageHeader</a:t>
            </a:r>
            <a:r>
              <a:rPr lang="en-US" dirty="0" smtClean="0"/>
              <a:t> /&gt;</a:t>
            </a:r>
          </a:p>
          <a:p>
            <a:r>
              <a:rPr lang="en-US" dirty="0"/>
              <a:t> </a:t>
            </a:r>
            <a:r>
              <a:rPr lang="en-US" dirty="0" smtClean="0"/>
              <a:t>  &lt;/entry&gt;</a:t>
            </a:r>
            <a:r>
              <a:rPr lang="en-US" dirty="0"/>
              <a:t> </a:t>
            </a:r>
            <a:endParaRPr lang="en-US" dirty="0" smtClean="0"/>
          </a:p>
          <a:p>
            <a:r>
              <a:rPr lang="en-US" dirty="0" smtClean="0"/>
              <a:t>   &lt;</a:t>
            </a:r>
            <a:r>
              <a:rPr lang="en-US" dirty="0"/>
              <a:t>entry&gt;</a:t>
            </a:r>
          </a:p>
          <a:p>
            <a:r>
              <a:rPr lang="en-US" dirty="0"/>
              <a:t>          </a:t>
            </a:r>
            <a:r>
              <a:rPr lang="en-US" dirty="0" smtClean="0"/>
              <a:t>&lt;Observation </a:t>
            </a:r>
            <a:r>
              <a:rPr lang="en-US" dirty="0"/>
              <a:t>/&gt;</a:t>
            </a:r>
          </a:p>
          <a:p>
            <a:r>
              <a:rPr lang="en-US" dirty="0"/>
              <a:t>   &lt;/entry</a:t>
            </a:r>
            <a:r>
              <a:rPr lang="en-US" dirty="0" smtClean="0"/>
              <a:t>&gt;</a:t>
            </a:r>
          </a:p>
          <a:p>
            <a:r>
              <a:rPr lang="en-US" dirty="0"/>
              <a:t> </a:t>
            </a:r>
            <a:r>
              <a:rPr lang="en-US" dirty="0" smtClean="0"/>
              <a:t>  &lt;</a:t>
            </a:r>
            <a:r>
              <a:rPr lang="en-US" dirty="0"/>
              <a:t>entry&gt;</a:t>
            </a:r>
          </a:p>
          <a:p>
            <a:r>
              <a:rPr lang="en-US" dirty="0"/>
              <a:t>          </a:t>
            </a:r>
            <a:r>
              <a:rPr lang="en-US" dirty="0" smtClean="0"/>
              <a:t>&lt;Patient </a:t>
            </a:r>
            <a:r>
              <a:rPr lang="en-US" dirty="0"/>
              <a:t>/&gt;</a:t>
            </a:r>
          </a:p>
          <a:p>
            <a:r>
              <a:rPr lang="en-US" dirty="0"/>
              <a:t>   &lt;/entry</a:t>
            </a:r>
            <a:r>
              <a:rPr lang="en-US" dirty="0" smtClean="0"/>
              <a:t>&gt;</a:t>
            </a:r>
          </a:p>
          <a:p>
            <a:r>
              <a:rPr lang="en-US" dirty="0" smtClean="0"/>
              <a:t>   &lt;</a:t>
            </a:r>
            <a:r>
              <a:rPr lang="en-US" dirty="0"/>
              <a:t>entry&gt;</a:t>
            </a:r>
          </a:p>
          <a:p>
            <a:r>
              <a:rPr lang="en-US" dirty="0"/>
              <a:t>          &lt;Device /&gt;</a:t>
            </a:r>
          </a:p>
          <a:p>
            <a:r>
              <a:rPr lang="en-US" dirty="0"/>
              <a:t>   &lt;/entry</a:t>
            </a:r>
            <a:r>
              <a:rPr lang="en-US" dirty="0" smtClean="0"/>
              <a:t>&gt;</a:t>
            </a:r>
          </a:p>
          <a:p>
            <a:r>
              <a:rPr lang="en-US" dirty="0" smtClean="0"/>
              <a:t>&lt;/feed&gt;</a:t>
            </a:r>
          </a:p>
        </p:txBody>
      </p:sp>
      <p:sp>
        <p:nvSpPr>
          <p:cNvPr id="39" name="Freeform 38"/>
          <p:cNvSpPr/>
          <p:nvPr/>
        </p:nvSpPr>
        <p:spPr bwMode="auto">
          <a:xfrm rot="1614527">
            <a:off x="7160131" y="2498839"/>
            <a:ext cx="457200" cy="79465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0" name="Freeform 39"/>
          <p:cNvSpPr/>
          <p:nvPr/>
        </p:nvSpPr>
        <p:spPr bwMode="auto">
          <a:xfrm>
            <a:off x="6926763" y="3316851"/>
            <a:ext cx="923936" cy="1674831"/>
          </a:xfrm>
          <a:custGeom>
            <a:avLst/>
            <a:gdLst>
              <a:gd name="connsiteX0" fmla="*/ 0 w 827994"/>
              <a:gd name="connsiteY0" fmla="*/ 0 h 1741714"/>
              <a:gd name="connsiteX1" fmla="*/ 827314 w 827994"/>
              <a:gd name="connsiteY1" fmla="*/ 1240971 h 1741714"/>
              <a:gd name="connsiteX2" fmla="*/ 141514 w 827994"/>
              <a:gd name="connsiteY2" fmla="*/ 1741714 h 1741714"/>
            </a:gdLst>
            <a:ahLst/>
            <a:cxnLst>
              <a:cxn ang="0">
                <a:pos x="connsiteX0" y="connsiteY0"/>
              </a:cxn>
              <a:cxn ang="0">
                <a:pos x="connsiteX1" y="connsiteY1"/>
              </a:cxn>
              <a:cxn ang="0">
                <a:pos x="connsiteX2" y="connsiteY2"/>
              </a:cxn>
            </a:cxnLst>
            <a:rect l="l" t="t" r="r" b="b"/>
            <a:pathLst>
              <a:path w="827994" h="1741714">
                <a:moveTo>
                  <a:pt x="0" y="0"/>
                </a:moveTo>
                <a:cubicBezTo>
                  <a:pt x="401864" y="475342"/>
                  <a:pt x="803728" y="950685"/>
                  <a:pt x="827314" y="1240971"/>
                </a:cubicBezTo>
                <a:cubicBezTo>
                  <a:pt x="850900" y="1531257"/>
                  <a:pt x="254000" y="1656443"/>
                  <a:pt x="141514" y="1741714"/>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2" name="TextBox 31"/>
          <p:cNvSpPr txBox="1"/>
          <p:nvPr/>
        </p:nvSpPr>
        <p:spPr>
          <a:xfrm>
            <a:off x="1752600" y="2571687"/>
            <a:ext cx="914400"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event</a:t>
            </a:r>
            <a:endParaRPr lang="en-US" dirty="0"/>
          </a:p>
        </p:txBody>
      </p:sp>
      <p:cxnSp>
        <p:nvCxnSpPr>
          <p:cNvPr id="33" name="Straight Arrow Connector 32"/>
          <p:cNvCxnSpPr/>
          <p:nvPr/>
        </p:nvCxnSpPr>
        <p:spPr bwMode="auto">
          <a:xfrm>
            <a:off x="3048000" y="2824842"/>
            <a:ext cx="0" cy="492009"/>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 xmlns:a14="http://schemas.microsoft.com/office/drawing/2010/main">
                <a:solidFill>
                  <a:srgbClr val="FFFFFF"/>
                </a:solidFill>
              </a14:hiddenFill>
            </a:ext>
          </a:extLst>
        </p:spPr>
      </p:cxnSp>
      <p:cxnSp>
        <p:nvCxnSpPr>
          <p:cNvPr id="34" name="Straight Arrow Connector 33"/>
          <p:cNvCxnSpPr/>
          <p:nvPr/>
        </p:nvCxnSpPr>
        <p:spPr bwMode="auto">
          <a:xfrm>
            <a:off x="3200400" y="3698991"/>
            <a:ext cx="0" cy="492009"/>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 xmlns:a14="http://schemas.microsoft.com/office/drawing/2010/main">
                <a:solidFill>
                  <a:srgbClr val="FFFFFF"/>
                </a:solidFill>
              </a14:hiddenFill>
            </a:ext>
          </a:extLst>
        </p:spPr>
      </p:cxnSp>
      <p:cxnSp>
        <p:nvCxnSpPr>
          <p:cNvPr id="18" name="Straight Arrow Connector 17"/>
          <p:cNvCxnSpPr/>
          <p:nvPr/>
        </p:nvCxnSpPr>
        <p:spPr bwMode="auto">
          <a:xfrm>
            <a:off x="1600200" y="3810000"/>
            <a:ext cx="0" cy="1851573"/>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 xmlns:a14="http://schemas.microsoft.com/office/drawing/2010/main">
                <a:solidFill>
                  <a:srgbClr val="FFFFFF"/>
                </a:solidFill>
              </a14:hiddenFill>
            </a:ext>
          </a:extLst>
        </p:spPr>
      </p:cxnSp>
      <p:sp>
        <p:nvSpPr>
          <p:cNvPr id="20" name="Freeform 19"/>
          <p:cNvSpPr/>
          <p:nvPr/>
        </p:nvSpPr>
        <p:spPr bwMode="auto">
          <a:xfrm rot="1614527">
            <a:off x="6545194" y="3325809"/>
            <a:ext cx="457200" cy="79465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 xmlns:p14="http://schemas.microsoft.com/office/powerpoint/2010/main" val="3063964642"/>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MessageHeader</a:t>
            </a:r>
            <a:r>
              <a:rPr lang="en-US" dirty="0" smtClean="0"/>
              <a:t> Resource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137</a:t>
            </a:fld>
            <a:endParaRPr lang="en-CA"/>
          </a:p>
        </p:txBody>
      </p:sp>
      <p:pic>
        <p:nvPicPr>
          <p:cNvPr id="717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17191" y="2209800"/>
            <a:ext cx="8799513" cy="34480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403932146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messages</a:t>
            </a:r>
            <a:endParaRPr lang="en-US" dirty="0"/>
          </a:p>
        </p:txBody>
      </p:sp>
      <p:sp>
        <p:nvSpPr>
          <p:cNvPr id="3" name="Content Placeholder 2"/>
          <p:cNvSpPr>
            <a:spLocks noGrp="1"/>
          </p:cNvSpPr>
          <p:nvPr>
            <p:ph idx="1"/>
          </p:nvPr>
        </p:nvSpPr>
        <p:spPr/>
        <p:txBody>
          <a:bodyPr/>
          <a:lstStyle/>
          <a:p>
            <a:r>
              <a:rPr lang="en-US" dirty="0" smtClean="0"/>
              <a:t>No storage of the “</a:t>
            </a:r>
            <a:r>
              <a:rPr lang="en-US" dirty="0" err="1" smtClean="0"/>
              <a:t>MessageHeader</a:t>
            </a:r>
            <a:r>
              <a:rPr lang="en-US" dirty="0" smtClean="0"/>
              <a:t>” resource implied. Might be used in a router, converted to v2, etc</a:t>
            </a:r>
            <a:r>
              <a:rPr lang="en-US" dirty="0"/>
              <a:t>.</a:t>
            </a:r>
            <a:endParaRPr lang="en-US" dirty="0" smtClean="0"/>
          </a:p>
          <a:p>
            <a:r>
              <a:rPr lang="en-US" dirty="0" smtClean="0"/>
              <a:t>The server can process them based on the event code and return the response as another message (again a bundle).</a:t>
            </a:r>
          </a:p>
        </p:txBody>
      </p:sp>
      <p:sp>
        <p:nvSpPr>
          <p:cNvPr id="5" name="Slide Number Placeholder 4"/>
          <p:cNvSpPr>
            <a:spLocks noGrp="1"/>
          </p:cNvSpPr>
          <p:nvPr>
            <p:ph type="sldNum" sz="quarter" idx="4"/>
          </p:nvPr>
        </p:nvSpPr>
        <p:spPr/>
        <p:txBody>
          <a:bodyPr/>
          <a:lstStyle/>
          <a:p>
            <a:fld id="{2CD36790-EF9F-4521-A783-189BE19EEE4B}" type="slidenum">
              <a:rPr lang="en-US" smtClean="0"/>
              <a:pPr/>
              <a:t>138</a:t>
            </a:fld>
            <a:endParaRPr lang="en-US"/>
          </a:p>
        </p:txBody>
      </p:sp>
    </p:spTree>
    <p:extLst>
      <p:ext uri="{BB962C8B-B14F-4D97-AF65-F5344CB8AC3E}">
        <p14:creationId xmlns="" xmlns:p14="http://schemas.microsoft.com/office/powerpoint/2010/main" val="835515016"/>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Communicating messages</a:t>
            </a:r>
            <a:endParaRPr lang="en-US" dirty="0"/>
          </a:p>
        </p:txBody>
      </p:sp>
      <p:sp>
        <p:nvSpPr>
          <p:cNvPr id="3" name="Content Placeholder 2"/>
          <p:cNvSpPr>
            <a:spLocks noGrp="1"/>
          </p:cNvSpPr>
          <p:nvPr>
            <p:ph idx="1"/>
          </p:nvPr>
        </p:nvSpPr>
        <p:spPr/>
        <p:txBody>
          <a:bodyPr/>
          <a:lstStyle/>
          <a:p>
            <a:pPr marL="342900" marR="0" indent="-342900" algn="l" defTabSz="914400" rtl="0" eaLnBrk="1" fontAlgn="base" latinLnBrk="0" hangingPunct="1">
              <a:lnSpc>
                <a:spcPct val="100000"/>
              </a:lnSpc>
              <a:spcBef>
                <a:spcPct val="20000"/>
              </a:spcBef>
              <a:spcAft>
                <a:spcPct val="0"/>
              </a:spcAft>
              <a:buClr>
                <a:schemeClr val="accent1"/>
              </a:buClr>
              <a:buSzPct val="75000"/>
              <a:buFont typeface="Wingdings" pitchFamily="2" charset="2"/>
              <a:buChar char="n"/>
              <a:tabLst/>
              <a:defRPr/>
            </a:pPr>
            <a:r>
              <a:rPr lang="en-US" sz="3100" dirty="0" smtClean="0">
                <a:solidFill>
                  <a:schemeClr val="tx1"/>
                </a:solidFill>
                <a:effectLst/>
                <a:latin typeface="+mn-lt"/>
                <a:ea typeface="+mn-ea"/>
                <a:cs typeface="+mn-cs"/>
              </a:rPr>
              <a:t>No REST necessary, you can send FHIR Messages over mail, MLLP, TCP, or even REST ;-)</a:t>
            </a:r>
            <a:endParaRPr lang="en-US" sz="3100" dirty="0" smtClean="0">
              <a:effectLst/>
            </a:endParaRPr>
          </a:p>
          <a:p>
            <a:r>
              <a:rPr lang="en-US" dirty="0" smtClean="0"/>
              <a:t>FHIR defines an HTTP end-point for messages</a:t>
            </a:r>
          </a:p>
          <a:p>
            <a:pPr lvl="1"/>
            <a:r>
              <a:rPr lang="en-US" dirty="0" smtClean="0"/>
              <a:t>https://server.org/fhir/Mailbox</a:t>
            </a:r>
          </a:p>
          <a:p>
            <a:r>
              <a:rPr lang="en-US" dirty="0" smtClean="0"/>
              <a:t>Response comes back in the acknowledgment payload</a:t>
            </a:r>
          </a:p>
        </p:txBody>
      </p:sp>
      <p:sp>
        <p:nvSpPr>
          <p:cNvPr id="5" name="Slide Number Placeholder 4"/>
          <p:cNvSpPr>
            <a:spLocks noGrp="1"/>
          </p:cNvSpPr>
          <p:nvPr>
            <p:ph type="sldNum" sz="quarter" idx="4"/>
          </p:nvPr>
        </p:nvSpPr>
        <p:spPr/>
        <p:txBody>
          <a:bodyPr/>
          <a:lstStyle/>
          <a:p>
            <a:fld id="{2CD36790-EF9F-4521-A783-189BE19EEE4B}" type="slidenum">
              <a:rPr lang="en-US" smtClean="0"/>
              <a:pPr/>
              <a:t>139</a:t>
            </a:fld>
            <a:endParaRPr lang="en-US"/>
          </a:p>
        </p:txBody>
      </p:sp>
    </p:spTree>
    <p:extLst>
      <p:ext uri="{BB962C8B-B14F-4D97-AF65-F5344CB8AC3E}">
        <p14:creationId xmlns="" xmlns:p14="http://schemas.microsoft.com/office/powerpoint/2010/main" val="38429931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Discussion</a:t>
            </a:r>
            <a:endParaRPr lang="en-US" dirty="0"/>
          </a:p>
        </p:txBody>
      </p:sp>
      <p:sp>
        <p:nvSpPr>
          <p:cNvPr id="5" name="Content Placeholder 4"/>
          <p:cNvSpPr>
            <a:spLocks noGrp="1"/>
          </p:cNvSpPr>
          <p:nvPr>
            <p:ph idx="1"/>
          </p:nvPr>
        </p:nvSpPr>
        <p:spPr/>
        <p:txBody>
          <a:bodyPr/>
          <a:lstStyle/>
          <a:p>
            <a:pPr marL="0" indent="0" algn="ctr">
              <a:buNone/>
            </a:pPr>
            <a:endParaRPr lang="en-US" sz="3200" b="1" dirty="0" smtClean="0"/>
          </a:p>
          <a:p>
            <a:pPr marL="0" indent="0" algn="ctr">
              <a:buNone/>
            </a:pPr>
            <a:r>
              <a:rPr lang="en-US" sz="4400" b="1" dirty="0" smtClean="0"/>
              <a:t>What are the pain-points of interoperability?</a:t>
            </a:r>
            <a:endParaRPr lang="en-US" sz="4400" b="1" dirty="0"/>
          </a:p>
        </p:txBody>
      </p:sp>
      <p:pic>
        <p:nvPicPr>
          <p:cNvPr id="6148"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505200" y="3962400"/>
            <a:ext cx="2362200" cy="25863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947246477"/>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#4</a:t>
            </a:r>
            <a:endParaRPr lang="en-US" dirty="0"/>
          </a:p>
        </p:txBody>
      </p:sp>
      <p:sp>
        <p:nvSpPr>
          <p:cNvPr id="3" name="Content Placeholder 2"/>
          <p:cNvSpPr>
            <a:spLocks noGrp="1"/>
          </p:cNvSpPr>
          <p:nvPr>
            <p:ph idx="1"/>
          </p:nvPr>
        </p:nvSpPr>
        <p:spPr/>
        <p:txBody>
          <a:bodyPr/>
          <a:lstStyle/>
          <a:p>
            <a:pPr algn="ctr"/>
            <a:r>
              <a:rPr lang="en-US" sz="3600" dirty="0" smtClean="0">
                <a:latin typeface="+mj-lt"/>
              </a:rPr>
              <a:t>Make a document . . .</a:t>
            </a:r>
          </a:p>
          <a:p>
            <a:pPr algn="ctr"/>
            <a:endParaRPr lang="en-US" sz="3600" dirty="0" smtClean="0">
              <a:latin typeface="+mj-lt"/>
            </a:endParaRPr>
          </a:p>
          <a:p>
            <a:pPr algn="ctr"/>
            <a:r>
              <a:rPr lang="en-US" sz="3600" dirty="0" smtClean="0">
                <a:latin typeface="+mj-lt"/>
              </a:rPr>
              <a:t>(40 minutes)</a:t>
            </a:r>
            <a:endParaRPr lang="en-US" sz="3600" dirty="0">
              <a:latin typeface="+mj-lt"/>
            </a:endParaRPr>
          </a:p>
        </p:txBody>
      </p:sp>
    </p:spTree>
    <p:extLst>
      <p:ext uri="{BB962C8B-B14F-4D97-AF65-F5344CB8AC3E}">
        <p14:creationId xmlns="" xmlns:p14="http://schemas.microsoft.com/office/powerpoint/2010/main" val="395894194"/>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Document</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141</a:t>
            </a:fld>
            <a:endParaRPr lang="en-CA"/>
          </a:p>
        </p:txBody>
      </p:sp>
      <p:sp>
        <p:nvSpPr>
          <p:cNvPr id="4" name="Text Placeholder 3"/>
          <p:cNvSpPr>
            <a:spLocks noGrp="1"/>
          </p:cNvSpPr>
          <p:nvPr>
            <p:ph type="body" idx="4294967295"/>
          </p:nvPr>
        </p:nvSpPr>
        <p:spPr/>
        <p:txBody>
          <a:bodyPr/>
          <a:lstStyle/>
          <a:p>
            <a:pPr lvl="0"/>
            <a:r>
              <a:rPr lang="en-US" sz="2800" dirty="0" smtClean="0"/>
              <a:t>Create a Document for your Patient and submit it to the Document end-point</a:t>
            </a:r>
          </a:p>
          <a:p>
            <a:pPr lvl="1"/>
            <a:r>
              <a:rPr lang="en-US" sz="2000" dirty="0" smtClean="0"/>
              <a:t>Should have at least 3 sections</a:t>
            </a:r>
          </a:p>
          <a:p>
            <a:pPr lvl="1"/>
            <a:r>
              <a:rPr lang="en-US" sz="2000" dirty="0" smtClean="0"/>
              <a:t>At least two of the resources should point to each other</a:t>
            </a:r>
            <a:endParaRPr lang="en-US" sz="2000" dirty="0"/>
          </a:p>
          <a:p>
            <a:pPr lvl="0"/>
            <a:r>
              <a:rPr lang="en-US" sz="2800" dirty="0" smtClean="0"/>
              <a:t>Bonus points</a:t>
            </a:r>
          </a:p>
          <a:p>
            <a:pPr lvl="1"/>
            <a:r>
              <a:rPr lang="en-US" sz="2000" dirty="0" smtClean="0"/>
              <a:t>Send the document as a Transaction</a:t>
            </a:r>
          </a:p>
          <a:p>
            <a:pPr lvl="1"/>
            <a:r>
              <a:rPr lang="en-US" sz="2000" dirty="0" smtClean="0"/>
              <a:t>Create the same document in the</a:t>
            </a:r>
            <a:r>
              <a:rPr lang="en-US" sz="2000" baseline="0" dirty="0" smtClean="0"/>
              <a:t> other syntax (JSON/XML)</a:t>
            </a:r>
          </a:p>
          <a:p>
            <a:pPr lvl="2"/>
            <a:r>
              <a:rPr lang="en-US" sz="2000" dirty="0" smtClean="0"/>
              <a:t>Do it by hand – don’t just download converted version from the server</a:t>
            </a:r>
          </a:p>
          <a:p>
            <a:r>
              <a:rPr lang="en-US" sz="2900" dirty="0" smtClean="0"/>
              <a:t>Super bonus points</a:t>
            </a:r>
          </a:p>
          <a:p>
            <a:pPr lvl="1"/>
            <a:r>
              <a:rPr lang="en-US" sz="2400" dirty="0" smtClean="0"/>
              <a:t>Hand-calculate the digital</a:t>
            </a:r>
            <a:r>
              <a:rPr lang="en-US" sz="2400" baseline="0" dirty="0" smtClean="0"/>
              <a:t> signature </a:t>
            </a:r>
            <a:r>
              <a:rPr lang="en-US" sz="2400" baseline="0" dirty="0" smtClean="0">
                <a:sym typeface="Wingdings" panose="05000000000000000000" pitchFamily="2" charset="2"/>
              </a:rPr>
              <a:t></a:t>
            </a:r>
            <a:endParaRPr lang="en-US" sz="2400" dirty="0"/>
          </a:p>
        </p:txBody>
      </p:sp>
    </p:spTree>
    <p:extLst>
      <p:ext uri="{BB962C8B-B14F-4D97-AF65-F5344CB8AC3E}">
        <p14:creationId xmlns="" xmlns:p14="http://schemas.microsoft.com/office/powerpoint/2010/main" val="4082755150"/>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Review</a:t>
            </a:r>
            <a:endParaRPr lang="en-US" dirty="0"/>
          </a:p>
        </p:txBody>
      </p:sp>
      <p:sp>
        <p:nvSpPr>
          <p:cNvPr id="4" name="Content Placeholder 3"/>
          <p:cNvSpPr>
            <a:spLocks noGrp="1"/>
          </p:cNvSpPr>
          <p:nvPr>
            <p:ph idx="1"/>
          </p:nvPr>
        </p:nvSpPr>
        <p:spPr/>
        <p:txBody>
          <a:bodyPr/>
          <a:lstStyle/>
          <a:p>
            <a:r>
              <a:rPr lang="en-US" dirty="0" smtClean="0"/>
              <a:t>Who remembered to declare the document tag on the feed?</a:t>
            </a:r>
            <a:endParaRPr lang="en-US" dirty="0"/>
          </a:p>
        </p:txBody>
      </p:sp>
    </p:spTree>
    <p:extLst>
      <p:ext uri="{BB962C8B-B14F-4D97-AF65-F5344CB8AC3E}">
        <p14:creationId xmlns="" xmlns:p14="http://schemas.microsoft.com/office/powerpoint/2010/main" val="180829252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r>
              <a:rPr lang="en-US" dirty="0" smtClean="0"/>
              <a:t>My take-away for “</a:t>
            </a:r>
            <a:r>
              <a:rPr lang="en-US" b="1" dirty="0" smtClean="0"/>
              <a:t>FHIR Bundles</a:t>
            </a:r>
            <a:r>
              <a:rPr lang="en-US" dirty="0" smtClean="0"/>
              <a:t>” is . . .</a:t>
            </a:r>
            <a:endParaRPr lang="en-US"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143</a:t>
            </a:fld>
            <a:endParaRPr lang="en-CA"/>
          </a:p>
        </p:txBody>
      </p:sp>
      <p:pic>
        <p:nvPicPr>
          <p:cNvPr id="1229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05462797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Discussion</a:t>
            </a:r>
            <a:endParaRPr lang="en-US" dirty="0"/>
          </a:p>
        </p:txBody>
      </p:sp>
      <p:sp>
        <p:nvSpPr>
          <p:cNvPr id="5" name="Content Placeholder 4"/>
          <p:cNvSpPr>
            <a:spLocks noGrp="1"/>
          </p:cNvSpPr>
          <p:nvPr>
            <p:ph idx="1"/>
          </p:nvPr>
        </p:nvSpPr>
        <p:spPr/>
        <p:txBody>
          <a:bodyPr/>
          <a:lstStyle/>
          <a:p>
            <a:pPr marL="0" indent="0" algn="ctr">
              <a:buNone/>
            </a:pPr>
            <a:endParaRPr lang="en-US" sz="3200" b="1" dirty="0" smtClean="0"/>
          </a:p>
          <a:p>
            <a:pPr marL="0" indent="0" algn="ctr">
              <a:buNone/>
            </a:pPr>
            <a:r>
              <a:rPr lang="en-US" sz="4400" b="1" dirty="0" smtClean="0"/>
              <a:t>Carry-over Questions?</a:t>
            </a:r>
            <a:endParaRPr lang="en-US" sz="4400" b="1" dirty="0"/>
          </a:p>
        </p:txBody>
      </p:sp>
      <p:pic>
        <p:nvPicPr>
          <p:cNvPr id="14338"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581400" y="3733800"/>
            <a:ext cx="2057400" cy="20574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22294182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dirty="0" smtClean="0"/>
              <a:t>Hands-on FHIR</a:t>
            </a:r>
            <a:endParaRPr lang="en-US" dirty="0"/>
          </a:p>
        </p:txBody>
      </p:sp>
      <p:sp>
        <p:nvSpPr>
          <p:cNvPr id="3" name="Subtitle 2"/>
          <p:cNvSpPr>
            <a:spLocks noGrp="1"/>
          </p:cNvSpPr>
          <p:nvPr>
            <p:ph type="subTitle" idx="1"/>
          </p:nvPr>
        </p:nvSpPr>
        <p:spPr/>
        <p:txBody>
          <a:bodyPr/>
          <a:lstStyle/>
          <a:p>
            <a:r>
              <a:rPr lang="en-US" dirty="0" smtClean="0"/>
              <a:t>Lloyd McKenzie</a:t>
            </a:r>
          </a:p>
          <a:p>
            <a:r>
              <a:rPr lang="en-US" dirty="0" smtClean="0"/>
              <a:t>March 11-12, 2014</a:t>
            </a:r>
          </a:p>
          <a:p>
            <a:r>
              <a:rPr lang="en-US" b="1" dirty="0" smtClean="0"/>
              <a:t>(Day 2)</a:t>
            </a:r>
            <a:endParaRPr lang="en-US" b="1" dirty="0"/>
          </a:p>
        </p:txBody>
      </p:sp>
    </p:spTree>
    <p:extLst>
      <p:ext uri="{BB962C8B-B14F-4D97-AF65-F5344CB8AC3E}">
        <p14:creationId xmlns="" xmlns:p14="http://schemas.microsoft.com/office/powerpoint/2010/main" val="1650868523"/>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Temperature Check</a:t>
            </a:r>
            <a:endParaRPr lang="en-US" dirty="0"/>
          </a:p>
        </p:txBody>
      </p:sp>
      <p:sp>
        <p:nvSpPr>
          <p:cNvPr id="3" name="Content Placeholder 2"/>
          <p:cNvSpPr>
            <a:spLocks noGrp="1"/>
          </p:cNvSpPr>
          <p:nvPr>
            <p:ph idx="1"/>
          </p:nvPr>
        </p:nvSpPr>
        <p:spPr/>
        <p:txBody>
          <a:bodyPr/>
          <a:lstStyle/>
          <a:p>
            <a:r>
              <a:rPr lang="en-US" dirty="0" smtClean="0"/>
              <a:t>Too fast?</a:t>
            </a:r>
            <a:r>
              <a:rPr lang="en-US" baseline="0" dirty="0" smtClean="0"/>
              <a:t>  Too slow?</a:t>
            </a:r>
          </a:p>
          <a:p>
            <a:r>
              <a:rPr lang="en-US" baseline="0" dirty="0" smtClean="0"/>
              <a:t>Content at the right level?</a:t>
            </a:r>
          </a:p>
          <a:p>
            <a:r>
              <a:rPr lang="en-US" dirty="0" smtClean="0"/>
              <a:t>Something you’re really hoping we’re going to get to today?</a:t>
            </a:r>
          </a:p>
          <a:p>
            <a:r>
              <a:rPr lang="en-US" dirty="0" smtClean="0"/>
              <a:t>Questions that arose over bar conversations last night?  (Preferably FHIR-related . . . </a:t>
            </a:r>
            <a:r>
              <a:rPr lang="en-US" dirty="0" smtClean="0">
                <a:sym typeface="Wingdings" panose="05000000000000000000" pitchFamily="2" charset="2"/>
              </a:rPr>
              <a:t></a:t>
            </a:r>
            <a:r>
              <a:rPr lang="en-US" dirty="0" smtClean="0"/>
              <a:t>)</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146</a:t>
            </a:fld>
            <a:endParaRPr lang="en-CA"/>
          </a:p>
        </p:txBody>
      </p:sp>
    </p:spTree>
    <p:extLst>
      <p:ext uri="{BB962C8B-B14F-4D97-AF65-F5344CB8AC3E}">
        <p14:creationId xmlns="" xmlns:p14="http://schemas.microsoft.com/office/powerpoint/2010/main" val="3425957470"/>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a:t>
            </a:r>
            <a:endParaRPr lang="en-US" dirty="0"/>
          </a:p>
        </p:txBody>
      </p:sp>
      <p:sp>
        <p:nvSpPr>
          <p:cNvPr id="3" name="Content Placeholder 2"/>
          <p:cNvSpPr>
            <a:spLocks noGrp="1"/>
          </p:cNvSpPr>
          <p:nvPr>
            <p:ph idx="1"/>
          </p:nvPr>
        </p:nvSpPr>
        <p:spPr/>
        <p:txBody>
          <a:bodyPr/>
          <a:lstStyle/>
          <a:p>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147</a:t>
            </a:fld>
            <a:endParaRPr lang="en-CA"/>
          </a:p>
        </p:txBody>
      </p:sp>
      <p:pic>
        <p:nvPicPr>
          <p:cNvPr id="1331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24000" y="1676400"/>
            <a:ext cx="6019800" cy="481584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977356248"/>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Discussion</a:t>
            </a:r>
            <a:endParaRPr lang="en-US" dirty="0"/>
          </a:p>
        </p:txBody>
      </p:sp>
      <p:sp>
        <p:nvSpPr>
          <p:cNvPr id="5" name="Content Placeholder 4"/>
          <p:cNvSpPr>
            <a:spLocks noGrp="1"/>
          </p:cNvSpPr>
          <p:nvPr>
            <p:ph idx="1"/>
          </p:nvPr>
        </p:nvSpPr>
        <p:spPr/>
        <p:txBody>
          <a:bodyPr/>
          <a:lstStyle/>
          <a:p>
            <a:pPr marL="0" indent="0" algn="ctr">
              <a:buNone/>
            </a:pPr>
            <a:endParaRPr lang="en-US" sz="3200" b="1" dirty="0" smtClean="0"/>
          </a:p>
          <a:p>
            <a:pPr marL="0" indent="0" algn="ctr">
              <a:buNone/>
            </a:pPr>
            <a:r>
              <a:rPr lang="en-US" sz="4400" b="1" dirty="0" smtClean="0"/>
              <a:t>What paradigms would you use when?</a:t>
            </a:r>
            <a:endParaRPr lang="en-US" sz="4400" b="1" dirty="0"/>
          </a:p>
        </p:txBody>
      </p:sp>
      <p:graphicFrame>
        <p:nvGraphicFramePr>
          <p:cNvPr id="7" name="Diagram 6"/>
          <p:cNvGraphicFramePr/>
          <p:nvPr>
            <p:extLst>
              <p:ext uri="{D42A27DB-BD31-4B8C-83A1-F6EECF244321}">
                <p14:modId xmlns="" xmlns:p14="http://schemas.microsoft.com/office/powerpoint/2010/main" val="3708044057"/>
              </p:ext>
            </p:extLst>
          </p:nvPr>
        </p:nvGraphicFramePr>
        <p:xfrm>
          <a:off x="3124200" y="3886200"/>
          <a:ext cx="2971800"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 xmlns:p14="http://schemas.microsoft.com/office/powerpoint/2010/main" val="289776002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Querying FHIR</a:t>
            </a:r>
            <a:endParaRPr lang="en-US" dirty="0"/>
          </a:p>
        </p:txBody>
      </p:sp>
      <p:sp>
        <p:nvSpPr>
          <p:cNvPr id="3" name="Text Placeholder 2"/>
          <p:cNvSpPr>
            <a:spLocks noGrp="1"/>
          </p:cNvSpPr>
          <p:nvPr>
            <p:ph type="body" idx="1"/>
          </p:nvPr>
        </p:nvSpPr>
        <p:spPr/>
        <p:txBody>
          <a:bodyPr/>
          <a:lstStyle/>
          <a:p>
            <a:r>
              <a:rPr lang="en-US" dirty="0"/>
              <a:t>Searches, Queries, Partitions &amp; Validation</a:t>
            </a:r>
          </a:p>
        </p:txBody>
      </p:sp>
    </p:spTree>
    <p:extLst>
      <p:ext uri="{BB962C8B-B14F-4D97-AF65-F5344CB8AC3E}">
        <p14:creationId xmlns="" xmlns:p14="http://schemas.microsoft.com/office/powerpoint/2010/main" val="12562078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Discussion</a:t>
            </a:r>
            <a:endParaRPr lang="en-US" dirty="0"/>
          </a:p>
        </p:txBody>
      </p:sp>
      <p:sp>
        <p:nvSpPr>
          <p:cNvPr id="5" name="Content Placeholder 4"/>
          <p:cNvSpPr>
            <a:spLocks noGrp="1"/>
          </p:cNvSpPr>
          <p:nvPr>
            <p:ph idx="1"/>
          </p:nvPr>
        </p:nvSpPr>
        <p:spPr/>
        <p:txBody>
          <a:bodyPr/>
          <a:lstStyle/>
          <a:p>
            <a:pPr marL="0" indent="0" algn="ctr">
              <a:buNone/>
            </a:pPr>
            <a:endParaRPr lang="en-US" sz="3200" b="1" dirty="0" smtClean="0"/>
          </a:p>
          <a:p>
            <a:pPr marL="0" indent="0" algn="ctr">
              <a:buNone/>
            </a:pPr>
            <a:r>
              <a:rPr lang="en-US" sz="4400" b="1" dirty="0" smtClean="0"/>
              <a:t>What do you hope/expect FHIR to address (and how)?</a:t>
            </a:r>
            <a:endParaRPr lang="en-US" sz="4400" b="1" dirty="0"/>
          </a:p>
        </p:txBody>
      </p:sp>
      <p:pic>
        <p:nvPicPr>
          <p:cNvPr id="5122"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971800" y="3943350"/>
            <a:ext cx="3124200" cy="23431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432391953"/>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Getting “all” patients</a:t>
            </a:r>
            <a:endParaRPr lang="en-US" dirty="0"/>
          </a:p>
        </p:txBody>
      </p:sp>
      <p:sp>
        <p:nvSpPr>
          <p:cNvPr id="5" name="Content Placeholder 4"/>
          <p:cNvSpPr>
            <a:spLocks noGrp="1"/>
          </p:cNvSpPr>
          <p:nvPr>
            <p:ph idx="1"/>
          </p:nvPr>
        </p:nvSpPr>
        <p:spPr/>
        <p:txBody>
          <a:bodyPr/>
          <a:lstStyle/>
          <a:p>
            <a:r>
              <a:rPr lang="en-US" sz="2400" dirty="0" smtClean="0">
                <a:latin typeface="Courier New" pitchFamily="49" charset="0"/>
                <a:cs typeface="Courier New" pitchFamily="49" charset="0"/>
              </a:rPr>
              <a:t>https://server.org/fhir/Patient</a:t>
            </a:r>
            <a:r>
              <a:rPr lang="en-US" sz="2400" dirty="0" smtClean="0"/>
              <a:t/>
            </a:r>
            <a:br>
              <a:rPr lang="en-US" sz="2400" dirty="0" smtClean="0"/>
            </a:br>
            <a:endParaRPr lang="en-US" sz="2400" dirty="0" smtClean="0"/>
          </a:p>
          <a:p>
            <a:r>
              <a:rPr lang="en-US" sz="2400" dirty="0" smtClean="0"/>
              <a:t>Always returns a paged feed</a:t>
            </a:r>
          </a:p>
          <a:p>
            <a:endParaRPr lang="en-US" sz="2400" dirty="0" smtClean="0"/>
          </a:p>
          <a:p>
            <a:r>
              <a:rPr lang="en-US" sz="2400" dirty="0" smtClean="0"/>
              <a:t>Use _count to indicate number of results per page</a:t>
            </a:r>
          </a:p>
          <a:p>
            <a:endParaRPr lang="en-US" sz="2400" dirty="0" smtClean="0"/>
          </a:p>
          <a:p>
            <a:r>
              <a:rPr lang="en-US" sz="2400" dirty="0" smtClean="0"/>
              <a:t>Special case of the “real” search operation:</a:t>
            </a:r>
            <a:br>
              <a:rPr lang="en-US" sz="2400" dirty="0" smtClean="0"/>
            </a:br>
            <a:r>
              <a:rPr lang="en-US" sz="2000" dirty="0" smtClean="0">
                <a:latin typeface="Courier New" pitchFamily="49" charset="0"/>
                <a:cs typeface="Courier New" pitchFamily="49" charset="0"/>
              </a:rPr>
              <a:t/>
            </a:r>
            <a:br>
              <a:rPr lang="en-US" sz="2000" dirty="0" smtClean="0">
                <a:latin typeface="Courier New" pitchFamily="49" charset="0"/>
                <a:cs typeface="Courier New" pitchFamily="49" charset="0"/>
              </a:rPr>
            </a:br>
            <a:r>
              <a:rPr lang="en-US" sz="2000" dirty="0" smtClean="0">
                <a:latin typeface="Courier New" pitchFamily="49" charset="0"/>
                <a:cs typeface="Courier New" pitchFamily="49" charset="0"/>
              </a:rPr>
              <a:t>https://server.org/fhir/Patient/_search?name=eve</a:t>
            </a:r>
            <a:endParaRPr lang="en-US" sz="2000" dirty="0" smtClean="0"/>
          </a:p>
        </p:txBody>
      </p:sp>
    </p:spTree>
    <p:extLst>
      <p:ext uri="{BB962C8B-B14F-4D97-AF65-F5344CB8AC3E}">
        <p14:creationId xmlns="" xmlns:p14="http://schemas.microsoft.com/office/powerpoint/2010/main" val="89969917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Search (patient)</a:t>
            </a:r>
            <a:endParaRPr lang="en-US" dirty="0"/>
          </a:p>
        </p:txBody>
      </p:sp>
      <p:sp>
        <p:nvSpPr>
          <p:cNvPr id="5" name="TextBox 4"/>
          <p:cNvSpPr txBox="1"/>
          <p:nvPr/>
        </p:nvSpPr>
        <p:spPr>
          <a:xfrm>
            <a:off x="620949" y="1524000"/>
            <a:ext cx="7848600" cy="1523494"/>
          </a:xfrm>
          <a:prstGeom prst="rect">
            <a:avLst/>
          </a:prstGeom>
          <a:noFill/>
        </p:spPr>
        <p:txBody>
          <a:bodyPr wrap="square" rtlCol="0">
            <a:spAutoFit/>
          </a:bodyPr>
          <a:lstStyle/>
          <a:p>
            <a:r>
              <a:rPr lang="en-US" sz="3100" dirty="0">
                <a:latin typeface="+mn-lt"/>
              </a:rPr>
              <a:t>Each resource has a </a:t>
            </a:r>
            <a:r>
              <a:rPr lang="en-US" sz="3100" dirty="0" smtClean="0">
                <a:latin typeface="+mn-lt"/>
              </a:rPr>
              <a:t>set of </a:t>
            </a:r>
            <a:r>
              <a:rPr lang="en-US" sz="3100" dirty="0">
                <a:latin typeface="+mn-lt"/>
              </a:rPr>
              <a:t>“standard” search </a:t>
            </a:r>
            <a:r>
              <a:rPr lang="en-US" sz="3100" dirty="0" smtClean="0">
                <a:latin typeface="+mn-lt"/>
              </a:rPr>
              <a:t>operations, so </a:t>
            </a:r>
            <a:r>
              <a:rPr lang="en-US" sz="3100" b="1" dirty="0" smtClean="0">
                <a:latin typeface="+mn-lt"/>
              </a:rPr>
              <a:t>not every element can be searched!</a:t>
            </a:r>
            <a:r>
              <a:rPr lang="en-US" sz="3100" dirty="0" smtClean="0">
                <a:latin typeface="+mn-lt"/>
              </a:rPr>
              <a:t>:</a:t>
            </a:r>
            <a:endParaRPr lang="nl-NL" sz="3100" dirty="0">
              <a:latin typeface="+mn-lt"/>
            </a:endParaRPr>
          </a:p>
        </p:txBody>
      </p:sp>
      <p:pic>
        <p:nvPicPr>
          <p:cNvPr id="1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066800" y="3068141"/>
            <a:ext cx="6477000" cy="325645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6" name="Rectangle 5"/>
          <p:cNvSpPr/>
          <p:nvPr/>
        </p:nvSpPr>
        <p:spPr bwMode="auto">
          <a:xfrm>
            <a:off x="2971800" y="5943600"/>
            <a:ext cx="3581400" cy="457200"/>
          </a:xfrm>
          <a:prstGeom prst="rect">
            <a:avLst/>
          </a:prstGeom>
          <a:solidFill>
            <a:schemeClr val="accent1">
              <a:alpha val="29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9" name="Rectangle 8"/>
          <p:cNvSpPr/>
          <p:nvPr/>
        </p:nvSpPr>
        <p:spPr bwMode="auto">
          <a:xfrm>
            <a:off x="7048500" y="4876800"/>
            <a:ext cx="1752600" cy="8382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smtClean="0">
                <a:ln>
                  <a:noFill/>
                </a:ln>
                <a:solidFill>
                  <a:schemeClr val="bg1"/>
                </a:solidFill>
                <a:effectLst/>
                <a:latin typeface="Arial" charset="0"/>
              </a:rPr>
              <a:t>Our last search</a:t>
            </a:r>
            <a:r>
              <a:rPr kumimoji="0" lang="en-US" sz="1800" i="0" u="none" strike="noStrike" cap="none" normalizeH="0" dirty="0" smtClean="0">
                <a:ln>
                  <a:noFill/>
                </a:ln>
                <a:solidFill>
                  <a:schemeClr val="bg1"/>
                </a:solidFill>
                <a:effectLst/>
                <a:latin typeface="Arial" charset="0"/>
              </a:rPr>
              <a:t> used this one</a:t>
            </a:r>
            <a:endParaRPr kumimoji="0" lang="nl-NL" sz="1800" i="0" u="none" strike="noStrike" cap="none" normalizeH="0" baseline="0" dirty="0" smtClean="0">
              <a:ln>
                <a:noFill/>
              </a:ln>
              <a:solidFill>
                <a:schemeClr val="bg1"/>
              </a:solidFill>
              <a:effectLst/>
              <a:latin typeface="Arial" charset="0"/>
            </a:endParaRPr>
          </a:p>
        </p:txBody>
      </p:sp>
      <p:cxnSp>
        <p:nvCxnSpPr>
          <p:cNvPr id="11" name="Straight Arrow Connector 10"/>
          <p:cNvCxnSpPr/>
          <p:nvPr/>
        </p:nvCxnSpPr>
        <p:spPr bwMode="auto">
          <a:xfrm flipH="1">
            <a:off x="6553200" y="5410200"/>
            <a:ext cx="495300" cy="5334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 xmlns:p14="http://schemas.microsoft.com/office/powerpoint/2010/main" val="4266787014"/>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Combining parameters</a:t>
            </a:r>
            <a:endParaRPr lang="en-US" dirty="0"/>
          </a:p>
        </p:txBody>
      </p:sp>
      <p:sp>
        <p:nvSpPr>
          <p:cNvPr id="5" name="Content Placeholder 4"/>
          <p:cNvSpPr>
            <a:spLocks noGrp="1"/>
          </p:cNvSpPr>
          <p:nvPr>
            <p:ph idx="1"/>
          </p:nvPr>
        </p:nvSpPr>
        <p:spPr/>
        <p:txBody>
          <a:bodyPr/>
          <a:lstStyle/>
          <a:p>
            <a:r>
              <a:rPr lang="en-US" dirty="0" smtClean="0"/>
              <a:t>Specifying multiple parameters finds resources matching all </a:t>
            </a:r>
            <a:r>
              <a:rPr lang="en-US" dirty="0" err="1" smtClean="0"/>
              <a:t>params</a:t>
            </a:r>
            <a:r>
              <a:rPr lang="en-US" dirty="0"/>
              <a:t> </a:t>
            </a:r>
            <a:r>
              <a:rPr lang="en-US" dirty="0">
                <a:sym typeface="Wingdings"/>
              </a:rPr>
              <a:t></a:t>
            </a:r>
            <a:r>
              <a:rPr lang="en-US" dirty="0" smtClean="0"/>
              <a:t> “AND”</a:t>
            </a:r>
          </a:p>
          <a:p>
            <a:r>
              <a:rPr lang="en-US" dirty="0" smtClean="0"/>
              <a:t>Parameters may list multiple values </a:t>
            </a:r>
            <a:r>
              <a:rPr lang="en-US" dirty="0" smtClean="0">
                <a:sym typeface="Wingdings"/>
              </a:rPr>
              <a:t> “OR”</a:t>
            </a:r>
          </a:p>
          <a:p>
            <a:r>
              <a:rPr lang="en-US" dirty="0" smtClean="0">
                <a:sym typeface="Wingdings"/>
              </a:rPr>
              <a:t>Try:</a:t>
            </a:r>
            <a:endParaRPr lang="en-US" dirty="0" smtClean="0">
              <a:latin typeface="Courier New" pitchFamily="49" charset="0"/>
              <a:cs typeface="Courier New" pitchFamily="49" charset="0"/>
            </a:endParaRPr>
          </a:p>
          <a:p>
            <a:pPr marL="457200" lvl="1" indent="0">
              <a:buNone/>
            </a:pPr>
            <a:r>
              <a:rPr lang="en-US" dirty="0" smtClean="0">
                <a:latin typeface="Courier New" pitchFamily="49" charset="0"/>
                <a:cs typeface="Courier New" pitchFamily="49" charset="0"/>
              </a:rPr>
              <a:t>https://server.org/fhir/Patient/_search?birthdate=1972-11-30&amp;language=nl,fr</a:t>
            </a:r>
            <a:endParaRPr lang="en-US" dirty="0">
              <a:latin typeface="Courier New" pitchFamily="49" charset="0"/>
              <a:cs typeface="Courier New" pitchFamily="49" charset="0"/>
            </a:endParaRPr>
          </a:p>
        </p:txBody>
      </p:sp>
    </p:spTree>
    <p:extLst>
      <p:ext uri="{BB962C8B-B14F-4D97-AF65-F5344CB8AC3E}">
        <p14:creationId xmlns="" xmlns:p14="http://schemas.microsoft.com/office/powerpoint/2010/main" val="1767188650"/>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042987" y="2875239"/>
            <a:ext cx="6860678" cy="344936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p:txBody>
          <a:bodyPr/>
          <a:lstStyle/>
          <a:p>
            <a:r>
              <a:rPr lang="en-US" dirty="0" smtClean="0"/>
              <a:t>Search (patient)</a:t>
            </a:r>
            <a:endParaRPr lang="en-US" dirty="0"/>
          </a:p>
        </p:txBody>
      </p:sp>
      <p:sp>
        <p:nvSpPr>
          <p:cNvPr id="5" name="TextBox 4"/>
          <p:cNvSpPr txBox="1"/>
          <p:nvPr/>
        </p:nvSpPr>
        <p:spPr>
          <a:xfrm>
            <a:off x="620949" y="1828800"/>
            <a:ext cx="7848600" cy="569387"/>
          </a:xfrm>
          <a:prstGeom prst="rect">
            <a:avLst/>
          </a:prstGeom>
          <a:noFill/>
        </p:spPr>
        <p:txBody>
          <a:bodyPr wrap="square" rtlCol="0">
            <a:spAutoFit/>
          </a:bodyPr>
          <a:lstStyle/>
          <a:p>
            <a:r>
              <a:rPr lang="en-US" sz="3100" dirty="0" smtClean="0">
                <a:latin typeface="+mn-lt"/>
              </a:rPr>
              <a:t>Each search parameter has a ‘type’</a:t>
            </a:r>
            <a:endParaRPr lang="nl-NL" sz="3100" dirty="0">
              <a:latin typeface="+mn-lt"/>
            </a:endParaRPr>
          </a:p>
        </p:txBody>
      </p:sp>
      <p:cxnSp>
        <p:nvCxnSpPr>
          <p:cNvPr id="7" name="Straight Arrow Connector 6"/>
          <p:cNvCxnSpPr/>
          <p:nvPr/>
        </p:nvCxnSpPr>
        <p:spPr bwMode="auto">
          <a:xfrm flipH="1" flipV="1">
            <a:off x="2514600" y="5029200"/>
            <a:ext cx="2209801" cy="5334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8" name="Cloud 7"/>
          <p:cNvSpPr/>
          <p:nvPr/>
        </p:nvSpPr>
        <p:spPr bwMode="auto">
          <a:xfrm>
            <a:off x="4545249" y="5339443"/>
            <a:ext cx="2079171" cy="11430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Parameter</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Type</a:t>
            </a:r>
          </a:p>
        </p:txBody>
      </p:sp>
    </p:spTree>
    <p:extLst>
      <p:ext uri="{BB962C8B-B14F-4D97-AF65-F5344CB8AC3E}">
        <p14:creationId xmlns="" xmlns:p14="http://schemas.microsoft.com/office/powerpoint/2010/main" val="2302022760"/>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types</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154</a:t>
            </a:fld>
            <a:endParaRPr lang="en-CA"/>
          </a:p>
        </p:txBody>
      </p:sp>
      <p:sp>
        <p:nvSpPr>
          <p:cNvPr id="4" name="Text Placeholder 3"/>
          <p:cNvSpPr>
            <a:spLocks noGrp="1"/>
          </p:cNvSpPr>
          <p:nvPr>
            <p:ph type="body" idx="4294967295"/>
          </p:nvPr>
        </p:nvSpPr>
        <p:spPr/>
        <p:txBody>
          <a:bodyPr/>
          <a:lstStyle/>
          <a:p>
            <a:r>
              <a:rPr lang="en-US" dirty="0" smtClean="0"/>
              <a:t>number: =, =&lt;, =&lt;=, =&gt;, =&gt;=</a:t>
            </a:r>
          </a:p>
          <a:p>
            <a:pPr lvl="1"/>
            <a:r>
              <a:rPr lang="en-US" dirty="0" smtClean="0"/>
              <a:t>Significant digits matter</a:t>
            </a:r>
          </a:p>
          <a:p>
            <a:pPr lvl="0"/>
            <a:r>
              <a:rPr lang="en-US" dirty="0" smtClean="0"/>
              <a:t>date: </a:t>
            </a:r>
            <a:r>
              <a:rPr lang="en-US" dirty="0"/>
              <a:t>=, =&lt;, =&lt;=, =&gt;, </a:t>
            </a:r>
            <a:r>
              <a:rPr lang="en-US" dirty="0" smtClean="0"/>
              <a:t>=&gt;=</a:t>
            </a:r>
          </a:p>
          <a:p>
            <a:pPr lvl="1"/>
            <a:r>
              <a:rPr lang="en-US" dirty="0" smtClean="0"/>
              <a:t>Matches calculated using interval operations</a:t>
            </a:r>
          </a:p>
          <a:p>
            <a:pPr lvl="2"/>
            <a:r>
              <a:rPr lang="en-US" dirty="0" smtClean="0"/>
              <a:t>Precision turns all dates into intervals</a:t>
            </a:r>
          </a:p>
          <a:p>
            <a:r>
              <a:rPr lang="en-US" dirty="0" smtClean="0"/>
              <a:t>string: =</a:t>
            </a:r>
          </a:p>
          <a:p>
            <a:pPr lvl="1"/>
            <a:r>
              <a:rPr lang="en-US" dirty="0" smtClean="0"/>
              <a:t>“contains” search, ignoring case, accents</a:t>
            </a:r>
          </a:p>
          <a:p>
            <a:pPr lvl="1"/>
            <a:r>
              <a:rPr lang="en-US" dirty="0" smtClean="0"/>
              <a:t>Can use :exact to be case and accent-sensitive</a:t>
            </a:r>
          </a:p>
        </p:txBody>
      </p:sp>
    </p:spTree>
    <p:extLst>
      <p:ext uri="{BB962C8B-B14F-4D97-AF65-F5344CB8AC3E}">
        <p14:creationId xmlns="" xmlns:p14="http://schemas.microsoft.com/office/powerpoint/2010/main" val="876806654"/>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types (cont’d)</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155</a:t>
            </a:fld>
            <a:endParaRPr lang="en-CA"/>
          </a:p>
        </p:txBody>
      </p:sp>
      <p:sp>
        <p:nvSpPr>
          <p:cNvPr id="4" name="Text Placeholder 3"/>
          <p:cNvSpPr>
            <a:spLocks noGrp="1"/>
          </p:cNvSpPr>
          <p:nvPr>
            <p:ph type="body" idx="4294967295"/>
          </p:nvPr>
        </p:nvSpPr>
        <p:spPr/>
        <p:txBody>
          <a:bodyPr/>
          <a:lstStyle/>
          <a:p>
            <a:r>
              <a:rPr lang="en-US" dirty="0" smtClean="0"/>
              <a:t>token: =</a:t>
            </a:r>
          </a:p>
          <a:p>
            <a:pPr lvl="1"/>
            <a:r>
              <a:rPr lang="en-US" dirty="0" smtClean="0"/>
              <a:t>[code] matches codes/identifier values independent of system</a:t>
            </a:r>
          </a:p>
          <a:p>
            <a:pPr lvl="1"/>
            <a:r>
              <a:rPr lang="en-US" dirty="0" smtClean="0"/>
              <a:t>[system]|[code/value] matches a specified code or identifier within the specified system</a:t>
            </a:r>
          </a:p>
          <a:p>
            <a:pPr lvl="1"/>
            <a:r>
              <a:rPr lang="en-US" dirty="0" smtClean="0"/>
              <a:t>|[code/value] matches the specified code or identifier in instances where no system is declared</a:t>
            </a:r>
          </a:p>
          <a:p>
            <a:pPr lvl="1"/>
            <a:r>
              <a:rPr lang="en-US" dirty="0" smtClean="0"/>
              <a:t>:text performs a string search on </a:t>
            </a:r>
            <a:r>
              <a:rPr lang="en-US" dirty="0" err="1" smtClean="0"/>
              <a:t>CodeableConcept.text</a:t>
            </a:r>
            <a:r>
              <a:rPr lang="en-US" dirty="0" smtClean="0"/>
              <a:t>, </a:t>
            </a:r>
            <a:r>
              <a:rPr lang="en-US" dirty="0" err="1" smtClean="0"/>
              <a:t>Coding.display</a:t>
            </a:r>
            <a:r>
              <a:rPr lang="en-US" dirty="0" smtClean="0"/>
              <a:t> and </a:t>
            </a:r>
            <a:r>
              <a:rPr lang="en-US" dirty="0" err="1" smtClean="0"/>
              <a:t>Identifier.label</a:t>
            </a:r>
            <a:endParaRPr lang="en-US" dirty="0" smtClean="0"/>
          </a:p>
        </p:txBody>
      </p:sp>
    </p:spTree>
    <p:extLst>
      <p:ext uri="{BB962C8B-B14F-4D97-AF65-F5344CB8AC3E}">
        <p14:creationId xmlns="" xmlns:p14="http://schemas.microsoft.com/office/powerpoint/2010/main" val="2519624507"/>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types (cont’d)</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156</a:t>
            </a:fld>
            <a:endParaRPr lang="en-CA"/>
          </a:p>
        </p:txBody>
      </p:sp>
      <p:sp>
        <p:nvSpPr>
          <p:cNvPr id="4" name="Text Placeholder 3"/>
          <p:cNvSpPr>
            <a:spLocks noGrp="1"/>
          </p:cNvSpPr>
          <p:nvPr>
            <p:ph type="body" idx="4294967295"/>
          </p:nvPr>
        </p:nvSpPr>
        <p:spPr/>
        <p:txBody>
          <a:bodyPr/>
          <a:lstStyle/>
          <a:p>
            <a:r>
              <a:rPr lang="en-US" dirty="0" smtClean="0"/>
              <a:t>quantity: =, =&lt;, =&gt;, =&lt;=, =&gt;=</a:t>
            </a:r>
          </a:p>
          <a:p>
            <a:pPr lvl="1"/>
            <a:r>
              <a:rPr lang="en-US" dirty="0" smtClean="0"/>
              <a:t>[comparator][number]|[system]|[code]</a:t>
            </a:r>
          </a:p>
          <a:p>
            <a:pPr lvl="1"/>
            <a:r>
              <a:rPr lang="en-US" dirty="0" smtClean="0"/>
              <a:t>Follows rules for number + token together for value + units of quantity</a:t>
            </a:r>
          </a:p>
          <a:p>
            <a:r>
              <a:rPr lang="en-US" dirty="0" smtClean="0"/>
              <a:t>reference: =</a:t>
            </a:r>
          </a:p>
          <a:p>
            <a:pPr lvl="1"/>
            <a:r>
              <a:rPr lang="en-US" dirty="0" smtClean="0"/>
              <a:t>Either the local or absolute id</a:t>
            </a:r>
          </a:p>
          <a:p>
            <a:pPr lvl="1"/>
            <a:r>
              <a:rPr lang="en-US" dirty="0" smtClean="0"/>
              <a:t>:type filters resource type</a:t>
            </a:r>
            <a:endParaRPr lang="en-US" dirty="0"/>
          </a:p>
        </p:txBody>
      </p:sp>
    </p:spTree>
    <p:extLst>
      <p:ext uri="{BB962C8B-B14F-4D97-AF65-F5344CB8AC3E}">
        <p14:creationId xmlns="" xmlns:p14="http://schemas.microsoft.com/office/powerpoint/2010/main" val="769368242"/>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Ok I get it…or not?</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157</a:t>
            </a:fld>
            <a:endParaRPr lang="en-CA"/>
          </a:p>
        </p:txBody>
      </p:sp>
      <p:sp>
        <p:nvSpPr>
          <p:cNvPr id="4" name="Rectangle 3"/>
          <p:cNvSpPr/>
          <p:nvPr/>
        </p:nvSpPr>
        <p:spPr>
          <a:xfrm>
            <a:off x="533400" y="1981200"/>
            <a:ext cx="8001000" cy="1569660"/>
          </a:xfrm>
          <a:prstGeom prst="rect">
            <a:avLst/>
          </a:prstGeom>
        </p:spPr>
        <p:txBody>
          <a:bodyPr wrap="square">
            <a:spAutoFit/>
          </a:bodyPr>
          <a:lstStyle/>
          <a:p>
            <a:r>
              <a:rPr lang="en-US" sz="2000" dirty="0" smtClean="0">
                <a:latin typeface="Courier New" pitchFamily="49" charset="0"/>
                <a:cs typeface="Courier New" pitchFamily="49" charset="0"/>
              </a:rPr>
              <a:t>https://server.org/fhir/Patient/_search   406 hits</a:t>
            </a:r>
          </a:p>
          <a:p>
            <a:r>
              <a:rPr lang="en-US" sz="2000" dirty="0" smtClean="0">
                <a:latin typeface="Courier New" pitchFamily="49" charset="0"/>
                <a:cs typeface="Courier New" pitchFamily="49" charset="0"/>
              </a:rPr>
              <a:t>https://server.org/fhir/Patient?gender=M  234 hits</a:t>
            </a:r>
          </a:p>
          <a:p>
            <a:r>
              <a:rPr lang="en-US" sz="2000" dirty="0" smtClean="0">
                <a:latin typeface="Courier New" pitchFamily="49" charset="0"/>
                <a:cs typeface="Courier New" pitchFamily="49" charset="0"/>
              </a:rPr>
              <a:t>https://server.org/fhir/Patient?gender=F  167 hits</a:t>
            </a:r>
          </a:p>
          <a:p>
            <a:endParaRPr lang="en-US" b="1" dirty="0">
              <a:latin typeface="Courier New" pitchFamily="49" charset="0"/>
              <a:cs typeface="Courier New" pitchFamily="49" charset="0"/>
            </a:endParaRPr>
          </a:p>
          <a:p>
            <a:r>
              <a:rPr lang="en-US" b="1" dirty="0" smtClean="0">
                <a:latin typeface="Courier New" pitchFamily="49" charset="0"/>
                <a:cs typeface="Courier New" pitchFamily="49" charset="0"/>
              </a:rPr>
              <a:t>Total: 234 + 167 = </a:t>
            </a:r>
            <a:r>
              <a:rPr lang="en-US" b="1" dirty="0" smtClean="0">
                <a:solidFill>
                  <a:srgbClr val="FF0000"/>
                </a:solidFill>
                <a:latin typeface="Courier New" pitchFamily="49" charset="0"/>
                <a:cs typeface="Courier New" pitchFamily="49" charset="0"/>
              </a:rPr>
              <a:t>401</a:t>
            </a:r>
          </a:p>
        </p:txBody>
      </p:sp>
      <p:sp>
        <p:nvSpPr>
          <p:cNvPr id="7" name="Rectangle 6"/>
          <p:cNvSpPr/>
          <p:nvPr/>
        </p:nvSpPr>
        <p:spPr>
          <a:xfrm>
            <a:off x="533400" y="4038600"/>
            <a:ext cx="8001000" cy="1846659"/>
          </a:xfrm>
          <a:prstGeom prst="rect">
            <a:avLst/>
          </a:prstGeom>
        </p:spPr>
        <p:txBody>
          <a:bodyPr wrap="square">
            <a:spAutoFit/>
          </a:bodyPr>
          <a:lstStyle/>
          <a:p>
            <a:r>
              <a:rPr lang="en-US" sz="2000" dirty="0" smtClean="0">
                <a:latin typeface="Courier New" pitchFamily="49" charset="0"/>
                <a:cs typeface="Courier New" pitchFamily="49" charset="0"/>
              </a:rPr>
              <a:t>https://server.org/fhir/Patient/_search   406 hits</a:t>
            </a:r>
          </a:p>
          <a:p>
            <a:r>
              <a:rPr lang="en-US" sz="2000" dirty="0" smtClean="0">
                <a:latin typeface="Courier New" pitchFamily="49" charset="0"/>
                <a:cs typeface="Courier New" pitchFamily="49" charset="0"/>
              </a:rPr>
              <a:t>https://server.org/fhir/Patient?gender=M  234 hits</a:t>
            </a:r>
          </a:p>
          <a:p>
            <a:r>
              <a:rPr lang="en-US" sz="2000" dirty="0" smtClean="0">
                <a:latin typeface="Courier New" pitchFamily="49" charset="0"/>
                <a:cs typeface="Courier New" pitchFamily="49" charset="0"/>
              </a:rPr>
              <a:t>https://server.org/fhir/Patient?gender=F  167 hits</a:t>
            </a:r>
          </a:p>
          <a:p>
            <a:r>
              <a:rPr lang="en-US" b="1" dirty="0" smtClean="0">
                <a:latin typeface="Courier New" pitchFamily="49" charset="0"/>
                <a:cs typeface="Courier New" pitchFamily="49" charset="0"/>
              </a:rPr>
              <a:t>https://server.org/fhir/Patient?gender:missing=true 5hits</a:t>
            </a:r>
            <a:endParaRPr lang="en-US" b="1" dirty="0">
              <a:latin typeface="Courier New" pitchFamily="49" charset="0"/>
              <a:cs typeface="Courier New" pitchFamily="49" charset="0"/>
            </a:endParaRPr>
          </a:p>
          <a:p>
            <a:endParaRPr lang="en-US" b="1" dirty="0">
              <a:latin typeface="Courier New" pitchFamily="49" charset="0"/>
              <a:cs typeface="Courier New" pitchFamily="49" charset="0"/>
            </a:endParaRPr>
          </a:p>
          <a:p>
            <a:r>
              <a:rPr lang="en-US" b="1" dirty="0" smtClean="0">
                <a:latin typeface="Courier New" pitchFamily="49" charset="0"/>
                <a:cs typeface="Courier New" pitchFamily="49" charset="0"/>
              </a:rPr>
              <a:t>Total: 234 + 167 + 5 = </a:t>
            </a:r>
            <a:r>
              <a:rPr lang="en-US" b="1" dirty="0" smtClean="0">
                <a:solidFill>
                  <a:srgbClr val="FF0000"/>
                </a:solidFill>
                <a:latin typeface="Courier New" pitchFamily="49" charset="0"/>
                <a:cs typeface="Courier New" pitchFamily="49" charset="0"/>
              </a:rPr>
              <a:t>406</a:t>
            </a:r>
          </a:p>
        </p:txBody>
      </p:sp>
    </p:spTree>
    <p:extLst>
      <p:ext uri="{BB962C8B-B14F-4D97-AF65-F5344CB8AC3E}">
        <p14:creationId xmlns="" xmlns:p14="http://schemas.microsoft.com/office/powerpoint/2010/main" val="3176410181"/>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Chained searches</a:t>
            </a:r>
            <a:endParaRPr lang="en-US" dirty="0"/>
          </a:p>
        </p:txBody>
      </p:sp>
      <p:sp>
        <p:nvSpPr>
          <p:cNvPr id="3" name="Content Placeholder 2"/>
          <p:cNvSpPr>
            <a:spLocks noGrp="1"/>
          </p:cNvSpPr>
          <p:nvPr>
            <p:ph idx="1"/>
          </p:nvPr>
        </p:nvSpPr>
        <p:spPr/>
        <p:txBody>
          <a:bodyPr/>
          <a:lstStyle/>
          <a:p>
            <a:r>
              <a:rPr lang="en-US" dirty="0" smtClean="0"/>
              <a:t>Patient has a search for “name”.</a:t>
            </a:r>
          </a:p>
          <a:p>
            <a:r>
              <a:rPr lang="en-US" dirty="0" smtClean="0"/>
              <a:t>Observation has a search for “subject” (the id of the Patient, Group or Device)</a:t>
            </a:r>
          </a:p>
          <a:p>
            <a:r>
              <a:rPr lang="en-US" dirty="0" smtClean="0"/>
              <a:t>How do I find Observations for a patient, searching using his name?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158</a:t>
            </a:fld>
            <a:endParaRPr lang="en-CA"/>
          </a:p>
        </p:txBody>
      </p:sp>
    </p:spTree>
    <p:extLst>
      <p:ext uri="{BB962C8B-B14F-4D97-AF65-F5344CB8AC3E}">
        <p14:creationId xmlns="" xmlns:p14="http://schemas.microsoft.com/office/powerpoint/2010/main" val="2363162794"/>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queries in 1</a:t>
            </a:r>
            <a:endParaRPr lang="en-US" dirty="0"/>
          </a:p>
        </p:txBody>
      </p:sp>
      <p:sp>
        <p:nvSpPr>
          <p:cNvPr id="3" name="Content Placeholder 2"/>
          <p:cNvSpPr>
            <a:spLocks noGrp="1"/>
          </p:cNvSpPr>
          <p:nvPr>
            <p:ph idx="1"/>
          </p:nvPr>
        </p:nvSpPr>
        <p:spPr/>
        <p:txBody>
          <a:bodyPr/>
          <a:lstStyle/>
          <a:p>
            <a:r>
              <a:rPr lang="en-US" dirty="0" smtClean="0"/>
              <a:t>You (as a client) don’t need to do separate operations, just one:</a:t>
            </a:r>
          </a:p>
          <a:p>
            <a:endParaRPr lang="en-US" dirty="0" smtClean="0"/>
          </a:p>
          <a:p>
            <a:pPr marL="0" indent="0">
              <a:buNone/>
            </a:pPr>
            <a:r>
              <a:rPr lang="en-US" sz="2400" dirty="0" smtClean="0">
                <a:latin typeface="Courier New" pitchFamily="49" charset="0"/>
                <a:cs typeface="Courier New" pitchFamily="49" charset="0"/>
              </a:rPr>
              <a:t>https://server.com/fhir/Observation/_search?</a:t>
            </a:r>
          </a:p>
          <a:p>
            <a:pPr marL="0" indent="0">
              <a:buNone/>
            </a:pPr>
            <a:r>
              <a:rPr lang="en-US" sz="2400" dirty="0" smtClean="0">
                <a:latin typeface="Courier New" pitchFamily="49" charset="0"/>
                <a:cs typeface="Courier New" pitchFamily="49" charset="0"/>
              </a:rPr>
              <a:t>	subject.name=</a:t>
            </a:r>
            <a:r>
              <a:rPr lang="en-US" sz="2400" dirty="0" err="1" smtClean="0">
                <a:latin typeface="Courier New" pitchFamily="49" charset="0"/>
                <a:cs typeface="Courier New" pitchFamily="49" charset="0"/>
              </a:rPr>
              <a:t>jim</a:t>
            </a:r>
            <a:endParaRPr lang="en-US" sz="2400" dirty="0" smtClean="0">
              <a:latin typeface="Courier New" pitchFamily="49" charset="0"/>
              <a:cs typeface="Courier New" pitchFamily="49" charset="0"/>
            </a:endParaRPr>
          </a:p>
          <a:p>
            <a:pPr marL="0" indent="0">
              <a:buNone/>
            </a:pPr>
            <a:endParaRPr lang="en-US" sz="2400" dirty="0" smtClean="0">
              <a:latin typeface="Courier New" pitchFamily="49" charset="0"/>
              <a:cs typeface="Courier New" pitchFamily="49" charset="0"/>
            </a:endParaRPr>
          </a:p>
          <a:p>
            <a:pPr marL="0" indent="0">
              <a:buNone/>
            </a:pPr>
            <a:r>
              <a:rPr lang="en-US" dirty="0" smtClean="0"/>
              <a:t>But note: this still only works on the </a:t>
            </a:r>
            <a:r>
              <a:rPr lang="en-US" u="sng" dirty="0" smtClean="0"/>
              <a:t>predefined search parameters</a:t>
            </a:r>
            <a:r>
              <a:rPr lang="en-US" dirty="0" smtClean="0"/>
              <a:t>. You cannot just use any property of the resource. </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159</a:t>
            </a:fld>
            <a:endParaRPr lang="en-CA"/>
          </a:p>
        </p:txBody>
      </p:sp>
    </p:spTree>
    <p:extLst>
      <p:ext uri="{BB962C8B-B14F-4D97-AF65-F5344CB8AC3E}">
        <p14:creationId xmlns="" xmlns:p14="http://schemas.microsoft.com/office/powerpoint/2010/main" val="34628481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acronym</a:t>
            </a:r>
            <a:endParaRPr lang="en-US" dirty="0"/>
          </a:p>
        </p:txBody>
      </p:sp>
      <p:sp>
        <p:nvSpPr>
          <p:cNvPr id="3" name="Content Placeholder 2"/>
          <p:cNvSpPr>
            <a:spLocks noGrp="1"/>
          </p:cNvSpPr>
          <p:nvPr>
            <p:ph idx="1"/>
          </p:nvPr>
        </p:nvSpPr>
        <p:spPr/>
        <p:txBody>
          <a:bodyPr/>
          <a:lstStyle/>
          <a:p>
            <a:r>
              <a:rPr lang="en-US" dirty="0" smtClean="0"/>
              <a:t>F – Fast (to design &amp; to implement)</a:t>
            </a:r>
          </a:p>
          <a:p>
            <a:pPr lvl="1"/>
            <a:r>
              <a:rPr lang="en-US" dirty="0" smtClean="0"/>
              <a:t>Relative – No technology can make integration as fast as we’d like</a:t>
            </a:r>
          </a:p>
          <a:p>
            <a:r>
              <a:rPr lang="en-US" dirty="0" smtClean="0"/>
              <a:t>H – Health</a:t>
            </a:r>
          </a:p>
          <a:p>
            <a:pPr lvl="1"/>
            <a:r>
              <a:rPr lang="en-US" dirty="0" smtClean="0"/>
              <a:t>That’s why we’re here</a:t>
            </a:r>
          </a:p>
          <a:p>
            <a:r>
              <a:rPr lang="en-US" dirty="0" smtClean="0"/>
              <a:t>I – Interoperable</a:t>
            </a:r>
          </a:p>
          <a:p>
            <a:pPr lvl="1"/>
            <a:r>
              <a:rPr lang="en-US" dirty="0" smtClean="0"/>
              <a:t>Ditto</a:t>
            </a:r>
          </a:p>
          <a:p>
            <a:r>
              <a:rPr lang="en-US" dirty="0" smtClean="0"/>
              <a:t>R – Resources</a:t>
            </a:r>
          </a:p>
          <a:p>
            <a:pPr lvl="1"/>
            <a:r>
              <a:rPr lang="en-US" dirty="0" smtClean="0"/>
              <a:t>Building blocks – more on these to follow</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16</a:t>
            </a:fld>
            <a:endParaRPr lang="en-CA" dirty="0"/>
          </a:p>
        </p:txBody>
      </p:sp>
    </p:spTree>
    <p:extLst>
      <p:ext uri="{BB962C8B-B14F-4D97-AF65-F5344CB8AC3E}">
        <p14:creationId xmlns="" xmlns:p14="http://schemas.microsoft.com/office/powerpoint/2010/main" val="2886594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optimizations</a:t>
            </a:r>
            <a:endParaRPr lang="en-US" dirty="0"/>
          </a:p>
        </p:txBody>
      </p:sp>
      <p:sp>
        <p:nvSpPr>
          <p:cNvPr id="3" name="Content Placeholder 2"/>
          <p:cNvSpPr>
            <a:spLocks noGrp="1"/>
          </p:cNvSpPr>
          <p:nvPr>
            <p:ph idx="1"/>
          </p:nvPr>
        </p:nvSpPr>
        <p:spPr/>
        <p:txBody>
          <a:bodyPr/>
          <a:lstStyle/>
          <a:p>
            <a:r>
              <a:rPr lang="en-US" dirty="0" smtClean="0"/>
              <a:t>Say we do:</a:t>
            </a:r>
          </a:p>
          <a:p>
            <a:pPr lvl="1"/>
            <a:r>
              <a:rPr lang="en-US" dirty="0" smtClean="0"/>
              <a:t>https://fhir.com/fhir/Observation?date=2014-01-20</a:t>
            </a:r>
          </a:p>
          <a:p>
            <a:pPr lvl="1"/>
            <a:r>
              <a:rPr lang="en-US" dirty="0" smtClean="0"/>
              <a:t>We get back: a Bundle with 0..* “Observations”</a:t>
            </a:r>
          </a:p>
          <a:p>
            <a:r>
              <a:rPr lang="en-US" dirty="0" smtClean="0"/>
              <a:t>Now, usually, wouldn’t we want the Patient information too?  =&gt; Need to do “N” queries for the Observation’s “subject”</a:t>
            </a:r>
          </a:p>
          <a:p>
            <a:r>
              <a:rPr lang="en-US" dirty="0" smtClean="0"/>
              <a:t>Quicker:</a:t>
            </a:r>
          </a:p>
          <a:p>
            <a:pPr marL="400050" lvl="1" indent="0">
              <a:buNone/>
            </a:pPr>
            <a:r>
              <a:rPr lang="en-US" b="1" dirty="0" smtClean="0"/>
              <a:t>	?_include=</a:t>
            </a:r>
            <a:r>
              <a:rPr lang="en-US" b="1" dirty="0" err="1" smtClean="0"/>
              <a:t>Observation.subject</a:t>
            </a:r>
            <a:endParaRPr lang="en-US" b="1" dirty="0" smtClean="0"/>
          </a:p>
          <a:p>
            <a:pPr marL="800100" lvl="2" indent="0">
              <a:buNone/>
            </a:pPr>
            <a:r>
              <a:rPr lang="en-US" dirty="0" smtClean="0"/>
              <a:t>Returns both Observations + Patients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160</a:t>
            </a:fld>
            <a:endParaRPr lang="en-CA"/>
          </a:p>
        </p:txBody>
      </p:sp>
    </p:spTree>
    <p:extLst>
      <p:ext uri="{BB962C8B-B14F-4D97-AF65-F5344CB8AC3E}">
        <p14:creationId xmlns="" xmlns:p14="http://schemas.microsoft.com/office/powerpoint/2010/main" val="3895024027"/>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Composites</a:t>
            </a:r>
            <a:endParaRPr lang="en-US" dirty="0"/>
          </a:p>
        </p:txBody>
      </p:sp>
      <p:sp>
        <p:nvSpPr>
          <p:cNvPr id="3" name="Content Placeholder 2"/>
          <p:cNvSpPr>
            <a:spLocks noGrp="1"/>
          </p:cNvSpPr>
          <p:nvPr>
            <p:ph idx="1"/>
          </p:nvPr>
        </p:nvSpPr>
        <p:spPr/>
        <p:txBody>
          <a:bodyPr/>
          <a:lstStyle/>
          <a:p>
            <a:r>
              <a:rPr lang="en-US" dirty="0" smtClean="0"/>
              <a:t>What if I want to find all groups with a characteristic of “eye color = green”</a:t>
            </a:r>
          </a:p>
          <a:p>
            <a:pPr lvl="1"/>
            <a:r>
              <a:rPr lang="en-US" dirty="0" err="1" smtClean="0"/>
              <a:t>Group?characteristic</a:t>
            </a:r>
            <a:r>
              <a:rPr lang="en-US" dirty="0" smtClean="0"/>
              <a:t>=eye </a:t>
            </a:r>
            <a:r>
              <a:rPr lang="en-US" dirty="0" err="1" smtClean="0"/>
              <a:t>color&amp;value</a:t>
            </a:r>
            <a:r>
              <a:rPr lang="en-US" dirty="0" smtClean="0"/>
              <a:t>=green</a:t>
            </a:r>
          </a:p>
          <a:p>
            <a:pPr lvl="1"/>
            <a:r>
              <a:rPr lang="en-US" dirty="0" smtClean="0"/>
              <a:t>Result: instance with characteristics of “eye color=blue” and “favorite color=green”</a:t>
            </a:r>
          </a:p>
          <a:p>
            <a:r>
              <a:rPr lang="en-US" dirty="0" smtClean="0"/>
              <a:t>Solution</a:t>
            </a:r>
          </a:p>
          <a:p>
            <a:pPr lvl="1"/>
            <a:r>
              <a:rPr lang="en-US" dirty="0" err="1" smtClean="0"/>
              <a:t>Group:characteristic-value</a:t>
            </a:r>
            <a:r>
              <a:rPr lang="en-US" dirty="0" smtClean="0"/>
              <a:t>=eye </a:t>
            </a:r>
            <a:r>
              <a:rPr lang="en-US" dirty="0" err="1" smtClean="0"/>
              <a:t>color$green</a:t>
            </a:r>
            <a:endParaRPr lang="en-US" dirty="0" smtClean="0"/>
          </a:p>
          <a:p>
            <a:pPr lvl="1"/>
            <a:endParaRPr lang="en-US" dirty="0"/>
          </a:p>
          <a:p>
            <a:pPr marL="457200" lvl="1" indent="0">
              <a:buNone/>
            </a:pPr>
            <a:r>
              <a:rPr lang="en-US" dirty="0" smtClean="0"/>
              <a:t>(don’t forget to escape the blank . . .)</a:t>
            </a:r>
          </a:p>
        </p:txBody>
      </p:sp>
      <p:sp>
        <p:nvSpPr>
          <p:cNvPr id="4" name="Slide Number Placeholder 3"/>
          <p:cNvSpPr>
            <a:spLocks noGrp="1"/>
          </p:cNvSpPr>
          <p:nvPr>
            <p:ph type="sldNum" sz="quarter" idx="4"/>
          </p:nvPr>
        </p:nvSpPr>
        <p:spPr/>
        <p:txBody>
          <a:bodyPr/>
          <a:lstStyle/>
          <a:p>
            <a:fld id="{5CC3E5C4-3E2B-40F1-9F2B-C46CEB0C88DF}" type="slidenum">
              <a:rPr lang="en-CA" smtClean="0"/>
              <a:pPr/>
              <a:t>161</a:t>
            </a:fld>
            <a:endParaRPr lang="en-CA"/>
          </a:p>
        </p:txBody>
      </p:sp>
    </p:spTree>
    <p:extLst>
      <p:ext uri="{BB962C8B-B14F-4D97-AF65-F5344CB8AC3E}">
        <p14:creationId xmlns="" xmlns:p14="http://schemas.microsoft.com/office/powerpoint/2010/main" val="832612875"/>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 parameters</a:t>
            </a:r>
            <a:endParaRPr lang="en-US" dirty="0"/>
          </a:p>
        </p:txBody>
      </p:sp>
      <p:sp>
        <p:nvSpPr>
          <p:cNvPr id="3" name="Content Placeholder 2"/>
          <p:cNvSpPr>
            <a:spLocks noGrp="1"/>
          </p:cNvSpPr>
          <p:nvPr>
            <p:ph idx="1"/>
          </p:nvPr>
        </p:nvSpPr>
        <p:spPr/>
        <p:txBody>
          <a:bodyPr/>
          <a:lstStyle/>
          <a:p>
            <a:r>
              <a:rPr lang="en-US" dirty="0" smtClean="0"/>
              <a:t>Just as FHIR doesn’t define all possible data elements, we don’t all possible parameters</a:t>
            </a:r>
          </a:p>
          <a:p>
            <a:r>
              <a:rPr lang="en-US" dirty="0" smtClean="0"/>
              <a:t>Extension search parameters defined using Profiles</a:t>
            </a:r>
          </a:p>
          <a:p>
            <a:r>
              <a:rPr lang="en-US" dirty="0" smtClean="0"/>
              <a:t>Conformance Statements identify what extension parameters are supported and what they’re called</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162</a:t>
            </a:fld>
            <a:endParaRPr lang="en-CA"/>
          </a:p>
        </p:txBody>
      </p:sp>
    </p:spTree>
    <p:extLst>
      <p:ext uri="{BB962C8B-B14F-4D97-AF65-F5344CB8AC3E}">
        <p14:creationId xmlns="" xmlns:p14="http://schemas.microsoft.com/office/powerpoint/2010/main" val="309329105"/>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Sorting</a:t>
            </a:r>
            <a:endParaRPr lang="en-US" dirty="0"/>
          </a:p>
        </p:txBody>
      </p:sp>
      <p:sp>
        <p:nvSpPr>
          <p:cNvPr id="3" name="Content Placeholder 2"/>
          <p:cNvSpPr>
            <a:spLocks noGrp="1"/>
          </p:cNvSpPr>
          <p:nvPr>
            <p:ph idx="1"/>
          </p:nvPr>
        </p:nvSpPr>
        <p:spPr/>
        <p:txBody>
          <a:bodyPr/>
          <a:lstStyle/>
          <a:p>
            <a:r>
              <a:rPr lang="en-US" dirty="0" smtClean="0"/>
              <a:t>Use _</a:t>
            </a:r>
            <a:r>
              <a:rPr lang="en-US" dirty="0" err="1" smtClean="0"/>
              <a:t>sort:asc</a:t>
            </a:r>
            <a:r>
              <a:rPr lang="en-US" dirty="0" smtClean="0"/>
              <a:t> or _</a:t>
            </a:r>
            <a:r>
              <a:rPr lang="en-US" dirty="0" err="1" smtClean="0"/>
              <a:t>sort:desc</a:t>
            </a:r>
            <a:r>
              <a:rPr lang="en-US" dirty="0" smtClean="0"/>
              <a:t> to control sort</a:t>
            </a:r>
          </a:p>
          <a:p>
            <a:pPr lvl="1"/>
            <a:r>
              <a:rPr lang="en-US" dirty="0" smtClean="0"/>
              <a:t>E.g. </a:t>
            </a:r>
            <a:r>
              <a:rPr lang="en-US" dirty="0" smtClean="0">
                <a:latin typeface="Courier New" panose="02070309020205020404" pitchFamily="49" charset="0"/>
                <a:cs typeface="Courier New" panose="02070309020205020404" pitchFamily="49" charset="0"/>
              </a:rPr>
              <a:t>Observation?_</a:t>
            </a:r>
            <a:r>
              <a:rPr lang="en-US" dirty="0" err="1" smtClean="0">
                <a:latin typeface="Courier New" panose="02070309020205020404" pitchFamily="49" charset="0"/>
                <a:cs typeface="Courier New" panose="02070309020205020404" pitchFamily="49" charset="0"/>
              </a:rPr>
              <a:t>sort:asc</a:t>
            </a:r>
            <a:r>
              <a:rPr lang="en-US" dirty="0" smtClean="0">
                <a:latin typeface="Courier New" panose="02070309020205020404" pitchFamily="49" charset="0"/>
                <a:cs typeface="Courier New" panose="02070309020205020404" pitchFamily="49" charset="0"/>
              </a:rPr>
              <a:t>=name&amp;_</a:t>
            </a:r>
            <a:r>
              <a:rPr lang="en-US" dirty="0" err="1" smtClean="0">
                <a:latin typeface="Courier New" panose="02070309020205020404" pitchFamily="49" charset="0"/>
                <a:cs typeface="Courier New" panose="02070309020205020404" pitchFamily="49" charset="0"/>
              </a:rPr>
              <a:t>sort:desc</a:t>
            </a:r>
            <a:r>
              <a:rPr lang="en-US" dirty="0" smtClean="0">
                <a:latin typeface="Courier New" panose="02070309020205020404" pitchFamily="49" charset="0"/>
                <a:cs typeface="Courier New" panose="02070309020205020404" pitchFamily="49" charset="0"/>
              </a:rPr>
              <a:t>=date</a:t>
            </a:r>
          </a:p>
          <a:p>
            <a:pPr lvl="1"/>
            <a:r>
              <a:rPr lang="en-US" dirty="0" smtClean="0"/>
              <a:t>Sorts observations of the same type together, newest first</a:t>
            </a:r>
            <a:endParaRPr lang="en-US" dirty="0">
              <a:cs typeface="Courier New" panose="02070309020205020404" pitchFamily="49" charset="0"/>
            </a:endParaRPr>
          </a:p>
        </p:txBody>
      </p:sp>
      <p:sp>
        <p:nvSpPr>
          <p:cNvPr id="4" name="Slide Number Placeholder 3"/>
          <p:cNvSpPr>
            <a:spLocks noGrp="1"/>
          </p:cNvSpPr>
          <p:nvPr>
            <p:ph type="sldNum" sz="quarter" idx="4"/>
          </p:nvPr>
        </p:nvSpPr>
        <p:spPr/>
        <p:txBody>
          <a:bodyPr/>
          <a:lstStyle/>
          <a:p>
            <a:fld id="{5CC3E5C4-3E2B-40F1-9F2B-C46CEB0C88DF}" type="slidenum">
              <a:rPr lang="en-CA" smtClean="0"/>
              <a:pPr/>
              <a:t>163</a:t>
            </a:fld>
            <a:endParaRPr lang="en-CA"/>
          </a:p>
        </p:txBody>
      </p:sp>
    </p:spTree>
    <p:extLst>
      <p:ext uri="{BB962C8B-B14F-4D97-AF65-F5344CB8AC3E}">
        <p14:creationId xmlns="" xmlns:p14="http://schemas.microsoft.com/office/powerpoint/2010/main" val="2935870176"/>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a:t>
            </a:r>
            <a:endParaRPr lang="en-US" dirty="0"/>
          </a:p>
        </p:txBody>
      </p:sp>
      <p:sp>
        <p:nvSpPr>
          <p:cNvPr id="3" name="Content Placeholder 2"/>
          <p:cNvSpPr>
            <a:spLocks noGrp="1"/>
          </p:cNvSpPr>
          <p:nvPr>
            <p:ph idx="1"/>
          </p:nvPr>
        </p:nvSpPr>
        <p:spPr/>
        <p:txBody>
          <a:bodyPr/>
          <a:lstStyle/>
          <a:p>
            <a:r>
              <a:rPr lang="en-US" dirty="0" smtClean="0"/>
              <a:t>Atom (via RFC 5005) defines a mechanism for paging through a feed</a:t>
            </a:r>
          </a:p>
          <a:p>
            <a:endParaRPr lang="en-US" dirty="0" smtClean="0"/>
          </a:p>
          <a:p>
            <a:endParaRPr lang="en-US" dirty="0" smtClean="0"/>
          </a:p>
          <a:p>
            <a:r>
              <a:rPr lang="en-US" dirty="0" smtClean="0"/>
              <a:t>Keep in mind that paging can be tricky in a stateless environment</a:t>
            </a:r>
          </a:p>
          <a:p>
            <a:pPr lvl="1"/>
            <a:r>
              <a:rPr lang="en-US" dirty="0" smtClean="0"/>
              <a:t>Result set can change</a:t>
            </a:r>
          </a:p>
          <a:p>
            <a:pPr lvl="1"/>
            <a:r>
              <a:rPr lang="en-US" dirty="0" smtClean="0"/>
              <a:t>Don’t want to accidentally miss data when paging forward</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164</a:t>
            </a:fld>
            <a:endParaRPr lang="en-CA"/>
          </a:p>
        </p:txBody>
      </p:sp>
      <p:pic>
        <p:nvPicPr>
          <p:cNvPr id="16388"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54025" y="2929566"/>
            <a:ext cx="8232775" cy="89948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4160102768"/>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Some resources can be “big”</a:t>
            </a:r>
          </a:p>
          <a:p>
            <a:pPr lvl="1"/>
            <a:r>
              <a:rPr lang="en-US" dirty="0" smtClean="0"/>
              <a:t>e.g. Patient with pictures &amp; lots of contacts</a:t>
            </a:r>
          </a:p>
          <a:p>
            <a:pPr lvl="1"/>
            <a:r>
              <a:rPr lang="en-US" dirty="0" smtClean="0"/>
              <a:t>10MB JSON result set is bad when you’re an Android app presenting a list of 100 patients for a clinician to scroll through</a:t>
            </a:r>
          </a:p>
          <a:p>
            <a:r>
              <a:rPr lang="en-US" dirty="0" smtClean="0"/>
              <a:t>Solution: </a:t>
            </a:r>
            <a:r>
              <a:rPr lang="en-US" dirty="0" smtClean="0">
                <a:latin typeface="Courier New" panose="02070309020205020404" pitchFamily="49" charset="0"/>
                <a:cs typeface="Courier New" panose="02070309020205020404" pitchFamily="49" charset="0"/>
              </a:rPr>
              <a:t>_summary=true</a:t>
            </a:r>
            <a:r>
              <a:rPr lang="en-US" dirty="0" smtClean="0"/>
              <a:t> strips a resource’s elements down to those most likely to be useful in a “list” view.</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165</a:t>
            </a:fld>
            <a:endParaRPr lang="en-CA"/>
          </a:p>
        </p:txBody>
      </p:sp>
    </p:spTree>
    <p:extLst>
      <p:ext uri="{BB962C8B-B14F-4D97-AF65-F5344CB8AC3E}">
        <p14:creationId xmlns="" xmlns:p14="http://schemas.microsoft.com/office/powerpoint/2010/main" val="2092271552"/>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Partitions</a:t>
            </a:r>
            <a:endParaRPr lang="en-US" dirty="0"/>
          </a:p>
        </p:txBody>
      </p:sp>
      <p:sp>
        <p:nvSpPr>
          <p:cNvPr id="3" name="Content Placeholder 2"/>
          <p:cNvSpPr>
            <a:spLocks noGrp="1"/>
          </p:cNvSpPr>
          <p:nvPr>
            <p:ph idx="1"/>
          </p:nvPr>
        </p:nvSpPr>
        <p:spPr/>
        <p:txBody>
          <a:bodyPr/>
          <a:lstStyle/>
          <a:p>
            <a:r>
              <a:rPr lang="en-US" dirty="0" smtClean="0"/>
              <a:t>Some system designs</a:t>
            </a:r>
            <a:r>
              <a:rPr lang="en-US" baseline="0" dirty="0" smtClean="0"/>
              <a:t> like to enforce security based on URL.  For them</a:t>
            </a:r>
          </a:p>
          <a:p>
            <a:pPr lvl="1"/>
            <a:r>
              <a:rPr lang="en-US" dirty="0" smtClean="0">
                <a:hlinkClick r:id="rId2"/>
              </a:rPr>
              <a:t>https://example.org/fhir/Patient/1/Observation</a:t>
            </a:r>
            <a:endParaRPr lang="en-US" dirty="0" smtClean="0"/>
          </a:p>
          <a:p>
            <a:pPr marL="363538" lvl="2" indent="0">
              <a:buNone/>
            </a:pPr>
            <a:r>
              <a:rPr lang="en-US" sz="2800" dirty="0" smtClean="0"/>
              <a:t>Is more useful than</a:t>
            </a:r>
          </a:p>
          <a:p>
            <a:pPr lvl="1"/>
            <a:r>
              <a:rPr lang="en-US" dirty="0" smtClean="0">
                <a:hlinkClick r:id="rId3"/>
              </a:rPr>
              <a:t>https://example/fhir/Observation?subject=Patient/1</a:t>
            </a:r>
            <a:endParaRPr lang="en-US" dirty="0" smtClean="0"/>
          </a:p>
          <a:p>
            <a:r>
              <a:rPr lang="en-US" dirty="0" smtClean="0"/>
              <a:t>For that reason, FHIR allows partitioning by Patient or Practitioner for resources where that is appropriate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166</a:t>
            </a:fld>
            <a:endParaRPr lang="en-CA"/>
          </a:p>
        </p:txBody>
      </p:sp>
    </p:spTree>
    <p:extLst>
      <p:ext uri="{BB962C8B-B14F-4D97-AF65-F5344CB8AC3E}">
        <p14:creationId xmlns="" xmlns:p14="http://schemas.microsoft.com/office/powerpoint/2010/main" val="565497117"/>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by Tag</a:t>
            </a:r>
            <a:endParaRPr lang="en-US" dirty="0"/>
          </a:p>
        </p:txBody>
      </p:sp>
      <p:sp>
        <p:nvSpPr>
          <p:cNvPr id="3" name="Content Placeholder 2"/>
          <p:cNvSpPr>
            <a:spLocks noGrp="1"/>
          </p:cNvSpPr>
          <p:nvPr>
            <p:ph idx="1"/>
          </p:nvPr>
        </p:nvSpPr>
        <p:spPr/>
        <p:txBody>
          <a:bodyPr/>
          <a:lstStyle/>
          <a:p>
            <a:r>
              <a:rPr lang="en-US" dirty="0" smtClean="0"/>
              <a:t>FHIR provides the ability to tag resources to identify profiles, access constraints, workflow, etc.</a:t>
            </a:r>
          </a:p>
          <a:p>
            <a:pPr lvl="1"/>
            <a:r>
              <a:rPr lang="en-US" dirty="0" smtClean="0"/>
              <a:t>(We’ll discuss this more later)</a:t>
            </a:r>
          </a:p>
          <a:p>
            <a:r>
              <a:rPr lang="en-US" dirty="0" smtClean="0"/>
              <a:t>In addition to normal query parameters, it’s also possible to query by tags applied to the resource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167</a:t>
            </a:fld>
            <a:endParaRPr lang="en-CA"/>
          </a:p>
        </p:txBody>
      </p:sp>
    </p:spTree>
    <p:extLst>
      <p:ext uri="{BB962C8B-B14F-4D97-AF65-F5344CB8AC3E}">
        <p14:creationId xmlns="" xmlns:p14="http://schemas.microsoft.com/office/powerpoint/2010/main" val="1036742743"/>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vs. Post</a:t>
            </a:r>
            <a:endParaRPr lang="en-US" dirty="0"/>
          </a:p>
        </p:txBody>
      </p:sp>
      <p:sp>
        <p:nvSpPr>
          <p:cNvPr id="3" name="Content Placeholder 2"/>
          <p:cNvSpPr>
            <a:spLocks noGrp="1"/>
          </p:cNvSpPr>
          <p:nvPr>
            <p:ph idx="1"/>
          </p:nvPr>
        </p:nvSpPr>
        <p:spPr/>
        <p:txBody>
          <a:bodyPr/>
          <a:lstStyle/>
          <a:p>
            <a:r>
              <a:rPr lang="en-US" dirty="0" smtClean="0"/>
              <a:t>Query parameters can be sent either as part of the URL using a GET or as an application/x-www-form-</a:t>
            </a:r>
            <a:r>
              <a:rPr lang="en-US" dirty="0" err="1" smtClean="0"/>
              <a:t>urlencoded</a:t>
            </a:r>
            <a:r>
              <a:rPr lang="en-US" dirty="0" smtClean="0"/>
              <a:t> payload on a post</a:t>
            </a:r>
          </a:p>
          <a:p>
            <a:r>
              <a:rPr lang="en-US" dirty="0" smtClean="0"/>
              <a:t>Some technologies may prefer one over the other.  As well, POST hides query parameters from URL logging, which may provide privacy protections in some environments.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168</a:t>
            </a:fld>
            <a:endParaRPr lang="en-CA"/>
          </a:p>
        </p:txBody>
      </p:sp>
    </p:spTree>
    <p:extLst>
      <p:ext uri="{BB962C8B-B14F-4D97-AF65-F5344CB8AC3E}">
        <p14:creationId xmlns="" xmlns:p14="http://schemas.microsoft.com/office/powerpoint/2010/main" val="1343487128"/>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interoperability</a:t>
            </a:r>
            <a:endParaRPr lang="en-US" dirty="0"/>
          </a:p>
        </p:txBody>
      </p:sp>
      <p:sp>
        <p:nvSpPr>
          <p:cNvPr id="3" name="Content Placeholder 2"/>
          <p:cNvSpPr>
            <a:spLocks noGrp="1"/>
          </p:cNvSpPr>
          <p:nvPr>
            <p:ph idx="1"/>
          </p:nvPr>
        </p:nvSpPr>
        <p:spPr/>
        <p:txBody>
          <a:bodyPr/>
          <a:lstStyle/>
          <a:p>
            <a:pPr lvl="0"/>
            <a:r>
              <a:rPr lang="en-US" sz="2800" dirty="0" smtClean="0"/>
              <a:t>FHIR</a:t>
            </a:r>
            <a:r>
              <a:rPr lang="en-US" sz="2800" baseline="0" dirty="0" smtClean="0"/>
              <a:t> has a </a:t>
            </a:r>
            <a:r>
              <a:rPr lang="en-US" sz="2800" b="1" baseline="0" dirty="0" smtClean="0"/>
              <a:t>lot</a:t>
            </a:r>
            <a:r>
              <a:rPr lang="en-US" sz="2800" b="0" baseline="0" dirty="0" smtClean="0"/>
              <a:t> of query capability</a:t>
            </a:r>
          </a:p>
          <a:p>
            <a:pPr lvl="0"/>
            <a:r>
              <a:rPr lang="en-US" sz="2800" b="0" baseline="0" dirty="0" smtClean="0"/>
              <a:t>However . . .</a:t>
            </a:r>
          </a:p>
          <a:p>
            <a:pPr lvl="1"/>
            <a:r>
              <a:rPr lang="en-US" sz="2400" dirty="0" smtClean="0"/>
              <a:t>Almost all of it is optional</a:t>
            </a:r>
          </a:p>
          <a:p>
            <a:pPr lvl="0"/>
            <a:endParaRPr lang="en-US" sz="2800" dirty="0" smtClean="0"/>
          </a:p>
          <a:p>
            <a:pPr lvl="0"/>
            <a:r>
              <a:rPr lang="en-US" sz="2800" dirty="0" smtClean="0"/>
              <a:t>So how do you design a client when you have no clue what the server will support?</a:t>
            </a:r>
          </a:p>
          <a:p>
            <a:pPr lvl="1"/>
            <a:r>
              <a:rPr lang="en-US" sz="2400" dirty="0" smtClean="0"/>
              <a:t>The more generic you want your client to be, the less you should rely on sophisticated</a:t>
            </a:r>
            <a:r>
              <a:rPr lang="en-US" sz="2400" baseline="0" dirty="0" smtClean="0"/>
              <a:t> server capabilities</a:t>
            </a:r>
          </a:p>
          <a:p>
            <a:pPr lvl="1"/>
            <a:r>
              <a:rPr lang="en-US" sz="2400" dirty="0" smtClean="0"/>
              <a:t>Always check the response to see what parameters were actually used</a:t>
            </a:r>
          </a:p>
        </p:txBody>
      </p:sp>
      <p:sp>
        <p:nvSpPr>
          <p:cNvPr id="4" name="Slide Number Placeholder 3"/>
          <p:cNvSpPr>
            <a:spLocks noGrp="1"/>
          </p:cNvSpPr>
          <p:nvPr>
            <p:ph type="sldNum" sz="quarter" idx="4"/>
          </p:nvPr>
        </p:nvSpPr>
        <p:spPr/>
        <p:txBody>
          <a:bodyPr/>
          <a:lstStyle/>
          <a:p>
            <a:fld id="{5CC3E5C4-3E2B-40F1-9F2B-C46CEB0C88DF}" type="slidenum">
              <a:rPr lang="en-CA" smtClean="0"/>
              <a:pPr/>
              <a:t>169</a:t>
            </a:fld>
            <a:endParaRPr lang="en-CA"/>
          </a:p>
        </p:txBody>
      </p:sp>
    </p:spTree>
    <p:extLst>
      <p:ext uri="{BB962C8B-B14F-4D97-AF65-F5344CB8AC3E}">
        <p14:creationId xmlns="" xmlns:p14="http://schemas.microsoft.com/office/powerpoint/2010/main" val="27198650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Manifesto</a:t>
            </a:r>
            <a:endParaRPr lang="en-US" dirty="0"/>
          </a:p>
        </p:txBody>
      </p:sp>
      <p:sp>
        <p:nvSpPr>
          <p:cNvPr id="4" name="Content Placeholder 3"/>
          <p:cNvSpPr>
            <a:spLocks noGrp="1"/>
          </p:cNvSpPr>
          <p:nvPr>
            <p:ph idx="1"/>
          </p:nvPr>
        </p:nvSpPr>
        <p:spPr>
          <a:xfrm>
            <a:off x="467544" y="1828800"/>
            <a:ext cx="8280920" cy="4480520"/>
          </a:xfrm>
        </p:spPr>
        <p:txBody>
          <a:bodyPr/>
          <a:lstStyle/>
          <a:p>
            <a:pPr lvl="0"/>
            <a:r>
              <a:rPr lang="en-US" dirty="0" smtClean="0"/>
              <a:t>Focus on </a:t>
            </a:r>
            <a:r>
              <a:rPr lang="en-US" b="1" dirty="0" smtClean="0"/>
              <a:t>implementers</a:t>
            </a:r>
          </a:p>
          <a:p>
            <a:pPr lvl="0"/>
            <a:r>
              <a:rPr lang="en-US" dirty="0" smtClean="0"/>
              <a:t>Keep </a:t>
            </a:r>
            <a:r>
              <a:rPr lang="en-US" b="1" dirty="0" smtClean="0"/>
              <a:t>common</a:t>
            </a:r>
            <a:r>
              <a:rPr lang="en-US" dirty="0" smtClean="0"/>
              <a:t> </a:t>
            </a:r>
            <a:r>
              <a:rPr lang="en-US" b="1" dirty="0" smtClean="0"/>
              <a:t>scenarios </a:t>
            </a:r>
            <a:r>
              <a:rPr lang="en-US" dirty="0" smtClean="0"/>
              <a:t>simple</a:t>
            </a:r>
          </a:p>
          <a:p>
            <a:r>
              <a:rPr lang="en-US" dirty="0" smtClean="0"/>
              <a:t>Leverage </a:t>
            </a:r>
            <a:r>
              <a:rPr lang="en-US" b="1" dirty="0" smtClean="0"/>
              <a:t>existing technologies</a:t>
            </a:r>
          </a:p>
          <a:p>
            <a:r>
              <a:rPr lang="en-US" dirty="0" smtClean="0"/>
              <a:t>Provide</a:t>
            </a:r>
            <a:r>
              <a:rPr lang="en-US" b="1" dirty="0" smtClean="0"/>
              <a:t> human readability</a:t>
            </a:r>
            <a:endParaRPr lang="en-US" dirty="0" smtClean="0"/>
          </a:p>
          <a:p>
            <a:r>
              <a:rPr lang="en-US" dirty="0" smtClean="0"/>
              <a:t>Make content </a:t>
            </a:r>
            <a:r>
              <a:rPr lang="en-US" b="1" dirty="0" smtClean="0"/>
              <a:t>freely available</a:t>
            </a:r>
          </a:p>
          <a:p>
            <a:pPr marL="342900" marR="0" indent="-342900" algn="l" defTabSz="914400" rtl="0" eaLnBrk="1" fontAlgn="base" latinLnBrk="0" hangingPunct="1">
              <a:lnSpc>
                <a:spcPct val="100000"/>
              </a:lnSpc>
              <a:spcBef>
                <a:spcPct val="20000"/>
              </a:spcBef>
              <a:spcAft>
                <a:spcPct val="0"/>
              </a:spcAft>
              <a:buClr>
                <a:schemeClr val="accent1"/>
              </a:buClr>
              <a:buSzPct val="75000"/>
              <a:buFont typeface="Wingdings" pitchFamily="2" charset="2"/>
              <a:buChar char="n"/>
              <a:tabLst/>
              <a:defRPr/>
            </a:pPr>
            <a:r>
              <a:rPr lang="en-US" sz="3100" b="0" dirty="0" smtClean="0">
                <a:effectLst/>
                <a:latin typeface="+mn-lt"/>
                <a:ea typeface="+mn-ea"/>
                <a:cs typeface="+mn-cs"/>
              </a:rPr>
              <a:t>Support multiple </a:t>
            </a:r>
            <a:r>
              <a:rPr lang="en-US" sz="3100" b="1" dirty="0" smtClean="0">
                <a:effectLst/>
                <a:latin typeface="+mn-lt"/>
                <a:ea typeface="+mn-ea"/>
                <a:cs typeface="+mn-cs"/>
              </a:rPr>
              <a:t>paradigms &amp; architectures</a:t>
            </a:r>
            <a:endParaRPr lang="en-US" sz="3100" b="0" dirty="0" smtClean="0">
              <a:effectLst/>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
                <a:schemeClr val="accent1"/>
              </a:buClr>
              <a:buSzPct val="75000"/>
              <a:buFont typeface="Wingdings" pitchFamily="2" charset="2"/>
              <a:buChar char="n"/>
              <a:tabLst/>
              <a:defRPr/>
            </a:pPr>
            <a:r>
              <a:rPr lang="en-US" sz="3100" b="0" dirty="0" smtClean="0">
                <a:effectLst/>
                <a:latin typeface="+mn-lt"/>
                <a:ea typeface="+mn-ea"/>
                <a:cs typeface="+mn-cs"/>
              </a:rPr>
              <a:t>Demonstrate best practice </a:t>
            </a:r>
            <a:r>
              <a:rPr lang="en-US" sz="3100" b="1" dirty="0" smtClean="0">
                <a:effectLst/>
              </a:rPr>
              <a:t>governance</a:t>
            </a:r>
            <a:endParaRPr lang="en-US" sz="3100" dirty="0" smtClean="0">
              <a:effectLst/>
            </a:endParaRPr>
          </a:p>
        </p:txBody>
      </p:sp>
    </p:spTree>
    <p:extLst>
      <p:ext uri="{BB962C8B-B14F-4D97-AF65-F5344CB8AC3E}">
        <p14:creationId xmlns="" xmlns:p14="http://schemas.microsoft.com/office/powerpoint/2010/main" val="99352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#5</a:t>
            </a:r>
            <a:endParaRPr lang="en-US" dirty="0"/>
          </a:p>
        </p:txBody>
      </p:sp>
      <p:sp>
        <p:nvSpPr>
          <p:cNvPr id="3" name="Content Placeholder 2"/>
          <p:cNvSpPr>
            <a:spLocks noGrp="1"/>
          </p:cNvSpPr>
          <p:nvPr>
            <p:ph idx="1"/>
          </p:nvPr>
        </p:nvSpPr>
        <p:spPr/>
        <p:txBody>
          <a:bodyPr/>
          <a:lstStyle/>
          <a:p>
            <a:pPr algn="ctr"/>
            <a:r>
              <a:rPr lang="en-US" sz="3600" dirty="0" smtClean="0">
                <a:latin typeface="+mj-lt"/>
              </a:rPr>
              <a:t>Answer some questions . . .</a:t>
            </a:r>
          </a:p>
          <a:p>
            <a:pPr algn="ctr"/>
            <a:endParaRPr lang="en-US" sz="3600" dirty="0" smtClean="0">
              <a:latin typeface="+mj-lt"/>
            </a:endParaRPr>
          </a:p>
          <a:p>
            <a:pPr algn="ctr"/>
            <a:r>
              <a:rPr lang="en-US" sz="3600" dirty="0" smtClean="0">
                <a:latin typeface="+mj-lt"/>
              </a:rPr>
              <a:t>(30 minutes)</a:t>
            </a:r>
            <a:endParaRPr lang="en-US" sz="3600" dirty="0">
              <a:latin typeface="+mj-lt"/>
            </a:endParaRPr>
          </a:p>
        </p:txBody>
      </p:sp>
    </p:spTree>
    <p:extLst>
      <p:ext uri="{BB962C8B-B14F-4D97-AF65-F5344CB8AC3E}">
        <p14:creationId xmlns="" xmlns:p14="http://schemas.microsoft.com/office/powerpoint/2010/main" val="1664002915"/>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 FHIR questions</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171</a:t>
            </a:fld>
            <a:endParaRPr lang="en-CA"/>
          </a:p>
        </p:txBody>
      </p:sp>
      <p:sp>
        <p:nvSpPr>
          <p:cNvPr id="4" name="Text Placeholder 3"/>
          <p:cNvSpPr>
            <a:spLocks noGrp="1"/>
          </p:cNvSpPr>
          <p:nvPr>
            <p:ph type="body" idx="4294967295"/>
          </p:nvPr>
        </p:nvSpPr>
        <p:spPr/>
        <p:txBody>
          <a:bodyPr/>
          <a:lstStyle/>
          <a:p>
            <a:pPr lvl="0"/>
            <a:r>
              <a:rPr lang="en-US" sz="2400" dirty="0" smtClean="0"/>
              <a:t>Summary of all male patient’s born between 1960 and 1980</a:t>
            </a:r>
          </a:p>
          <a:p>
            <a:pPr lvl="0"/>
            <a:r>
              <a:rPr lang="en-US" sz="2400" dirty="0" smtClean="0"/>
              <a:t>All patients of Health Level Seven</a:t>
            </a:r>
          </a:p>
          <a:p>
            <a:pPr lvl="0"/>
            <a:r>
              <a:rPr lang="en-US" sz="2400" dirty="0" smtClean="0"/>
              <a:t>Most recent weight measurement</a:t>
            </a:r>
          </a:p>
          <a:p>
            <a:pPr lvl="0"/>
            <a:r>
              <a:rPr lang="en-US" sz="2400" dirty="0" smtClean="0"/>
              <a:t>Patient van de </a:t>
            </a:r>
            <a:r>
              <a:rPr lang="en-US" sz="2400" dirty="0" err="1" smtClean="0"/>
              <a:t>Heuvel’s</a:t>
            </a:r>
            <a:r>
              <a:rPr lang="en-US" sz="2400" dirty="0" smtClean="0"/>
              <a:t> blood glucose readings over 6.2mmol/L</a:t>
            </a:r>
          </a:p>
          <a:p>
            <a:pPr lvl="0"/>
            <a:r>
              <a:rPr lang="en-US" sz="2400" dirty="0" smtClean="0"/>
              <a:t>All patients with a confirmed condition of Asthma</a:t>
            </a:r>
          </a:p>
          <a:p>
            <a:pPr lvl="0"/>
            <a:r>
              <a:rPr lang="en-US" sz="2400" dirty="0" smtClean="0"/>
              <a:t>Average blood pressure over the past year for patient smith</a:t>
            </a:r>
          </a:p>
          <a:p>
            <a:pPr lvl="0"/>
            <a:endParaRPr lang="en-US" sz="2400" dirty="0"/>
          </a:p>
        </p:txBody>
      </p:sp>
    </p:spTree>
    <p:extLst>
      <p:ext uri="{BB962C8B-B14F-4D97-AF65-F5344CB8AC3E}">
        <p14:creationId xmlns="" xmlns:p14="http://schemas.microsoft.com/office/powerpoint/2010/main" val="4117953958"/>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r>
              <a:rPr lang="en-US" dirty="0" smtClean="0"/>
              <a:t>My take-away for “</a:t>
            </a:r>
            <a:r>
              <a:rPr lang="en-US" b="1" dirty="0" smtClean="0"/>
              <a:t>Searching FHIR</a:t>
            </a:r>
            <a:r>
              <a:rPr lang="en-US" dirty="0" smtClean="0"/>
              <a:t>” is . . .</a:t>
            </a:r>
            <a:endParaRPr lang="en-US"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172</a:t>
            </a:fld>
            <a:endParaRPr lang="en-CA"/>
          </a:p>
        </p:txBody>
      </p:sp>
      <p:pic>
        <p:nvPicPr>
          <p:cNvPr id="1229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074747247"/>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Profiles and Conformance</a:t>
            </a:r>
            <a:endParaRPr lang="en-US" dirty="0"/>
          </a:p>
        </p:txBody>
      </p:sp>
      <p:sp>
        <p:nvSpPr>
          <p:cNvPr id="3" name="Text Placeholder 2"/>
          <p:cNvSpPr>
            <a:spLocks noGrp="1"/>
          </p:cNvSpPr>
          <p:nvPr>
            <p:ph type="body" idx="1"/>
          </p:nvPr>
        </p:nvSpPr>
        <p:spPr/>
        <p:txBody>
          <a:bodyPr/>
          <a:lstStyle/>
          <a:p>
            <a:endParaRPr lang="en-CA"/>
          </a:p>
        </p:txBody>
      </p:sp>
    </p:spTree>
    <p:extLst>
      <p:ext uri="{BB962C8B-B14F-4D97-AF65-F5344CB8AC3E}">
        <p14:creationId xmlns="" xmlns:p14="http://schemas.microsoft.com/office/powerpoint/2010/main" val="3978709822"/>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need for Profiles</a:t>
            </a:r>
            <a:endParaRPr lang="en-US" dirty="0"/>
          </a:p>
        </p:txBody>
      </p:sp>
      <p:sp>
        <p:nvSpPr>
          <p:cNvPr id="3" name="Content Placeholder 2"/>
          <p:cNvSpPr>
            <a:spLocks noGrp="1"/>
          </p:cNvSpPr>
          <p:nvPr>
            <p:ph idx="1"/>
          </p:nvPr>
        </p:nvSpPr>
        <p:spPr/>
        <p:txBody>
          <a:bodyPr/>
          <a:lstStyle/>
          <a:p>
            <a:r>
              <a:rPr lang="en-US" dirty="0" smtClean="0"/>
              <a:t>Many </a:t>
            </a:r>
            <a:r>
              <a:rPr lang="en-US" dirty="0"/>
              <a:t>different contexts in </a:t>
            </a:r>
            <a:r>
              <a:rPr lang="en-US" dirty="0" smtClean="0"/>
              <a:t>healthcare, but a single set of Resources</a:t>
            </a:r>
          </a:p>
          <a:p>
            <a:r>
              <a:rPr lang="en-US" dirty="0" smtClean="0"/>
              <a:t>Need </a:t>
            </a:r>
            <a:r>
              <a:rPr lang="en-US" dirty="0"/>
              <a:t>to be able to describe restrictions </a:t>
            </a:r>
            <a:r>
              <a:rPr lang="en-US" dirty="0" smtClean="0"/>
              <a:t>based on use and context</a:t>
            </a:r>
          </a:p>
          <a:p>
            <a:r>
              <a:rPr lang="en-US" dirty="0" smtClean="0"/>
              <a:t>Allow </a:t>
            </a:r>
            <a:r>
              <a:rPr lang="en-US" dirty="0"/>
              <a:t>for these usage statements </a:t>
            </a:r>
            <a:r>
              <a:rPr lang="en-US" dirty="0" smtClean="0"/>
              <a:t>to:</a:t>
            </a:r>
          </a:p>
          <a:p>
            <a:pPr lvl="1"/>
            <a:r>
              <a:rPr lang="en-US" sz="2400" dirty="0" smtClean="0"/>
              <a:t>Authored in a structured manner</a:t>
            </a:r>
          </a:p>
          <a:p>
            <a:pPr lvl="1"/>
            <a:r>
              <a:rPr lang="en-US" sz="2400" dirty="0" smtClean="0"/>
              <a:t>Published in a repository</a:t>
            </a:r>
          </a:p>
          <a:p>
            <a:pPr lvl="1"/>
            <a:r>
              <a:rPr lang="en-US" sz="2400" dirty="0" smtClean="0"/>
              <a:t>Used </a:t>
            </a:r>
            <a:r>
              <a:rPr lang="en-US" sz="2400" dirty="0"/>
              <a:t>as the basis for </a:t>
            </a:r>
            <a:r>
              <a:rPr lang="en-US" sz="2400" dirty="0" smtClean="0"/>
              <a:t>validation, code</a:t>
            </a:r>
            <a:r>
              <a:rPr lang="en-US" sz="2400" dirty="0"/>
              <a:t>, report and UI generation</a:t>
            </a:r>
            <a:r>
              <a:rPr lang="en-US" sz="2400" dirty="0" smtClean="0"/>
              <a:t>.</a:t>
            </a:r>
            <a:endParaRPr lang="en-US" sz="24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174</a:t>
            </a:fld>
            <a:endParaRPr lang="en-CA" dirty="0"/>
          </a:p>
        </p:txBody>
      </p:sp>
    </p:spTree>
    <p:extLst>
      <p:ext uri="{BB962C8B-B14F-4D97-AF65-F5344CB8AC3E}">
        <p14:creationId xmlns="" xmlns:p14="http://schemas.microsoft.com/office/powerpoint/2010/main" val="1047966039"/>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need for Profiles</a:t>
            </a:r>
            <a:endParaRPr lang="en-US" dirty="0"/>
          </a:p>
        </p:txBody>
      </p:sp>
      <p:sp>
        <p:nvSpPr>
          <p:cNvPr id="3" name="Content Placeholder 2"/>
          <p:cNvSpPr>
            <a:spLocks noGrp="1"/>
          </p:cNvSpPr>
          <p:nvPr>
            <p:ph idx="1"/>
          </p:nvPr>
        </p:nvSpPr>
        <p:spPr/>
        <p:txBody>
          <a:bodyPr/>
          <a:lstStyle/>
          <a:p>
            <a:r>
              <a:rPr lang="en-US" dirty="0" smtClean="0"/>
              <a:t>Profiles can serve the same purpose as:</a:t>
            </a:r>
          </a:p>
          <a:p>
            <a:pPr lvl="1"/>
            <a:r>
              <a:rPr lang="en-US" dirty="0" smtClean="0"/>
              <a:t>CDA templates &amp; implementation guides</a:t>
            </a:r>
          </a:p>
          <a:p>
            <a:pPr lvl="1"/>
            <a:r>
              <a:rPr lang="en-US" dirty="0" smtClean="0"/>
              <a:t>HL7 v2 “static” profiles</a:t>
            </a:r>
          </a:p>
          <a:p>
            <a:pPr lvl="1"/>
            <a:r>
              <a:rPr lang="en-US" dirty="0" smtClean="0"/>
              <a:t>CIMI implementation guides</a:t>
            </a:r>
          </a:p>
          <a:p>
            <a:pPr lvl="1"/>
            <a:r>
              <a:rPr lang="en-US" dirty="0" smtClean="0"/>
              <a:t>OpenEHR Archetypes &amp; templates</a:t>
            </a:r>
          </a:p>
          <a:p>
            <a:r>
              <a:rPr lang="en-US" dirty="0" smtClean="0"/>
              <a:t>Profiles aren’t mandatory for interoperability, but they improve the degree of it.</a:t>
            </a:r>
          </a:p>
          <a:p>
            <a:r>
              <a:rPr lang="en-US" dirty="0" smtClean="0"/>
              <a:t>Profiles never change meaning of an instance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175</a:t>
            </a:fld>
            <a:endParaRPr lang="en-CA"/>
          </a:p>
        </p:txBody>
      </p:sp>
    </p:spTree>
    <p:extLst>
      <p:ext uri="{BB962C8B-B14F-4D97-AF65-F5344CB8AC3E}">
        <p14:creationId xmlns="" xmlns:p14="http://schemas.microsoft.com/office/powerpoint/2010/main" val="1767711338"/>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Profiling a resource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176</a:t>
            </a:fld>
            <a:endParaRPr lang="en-CA"/>
          </a:p>
        </p:txBody>
      </p:sp>
      <p:pic>
        <p:nvPicPr>
          <p:cNvPr id="1027"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1000" y="1676400"/>
            <a:ext cx="4438650" cy="46005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TextBox 4"/>
          <p:cNvSpPr txBox="1"/>
          <p:nvPr/>
        </p:nvSpPr>
        <p:spPr>
          <a:xfrm>
            <a:off x="4922008" y="2051713"/>
            <a:ext cx="3917192" cy="3416320"/>
          </a:xfrm>
          <a:prstGeom prst="rect">
            <a:avLst/>
          </a:prstGeom>
          <a:noFill/>
        </p:spPr>
        <p:txBody>
          <a:bodyPr wrap="square" rtlCol="0">
            <a:spAutoFit/>
          </a:bodyPr>
          <a:lstStyle/>
          <a:p>
            <a:r>
              <a:rPr lang="en-US" dirty="0" smtClean="0"/>
              <a:t>Demand that the identifier uses your national patient identifier</a:t>
            </a:r>
          </a:p>
          <a:p>
            <a:endParaRPr lang="en-US" dirty="0"/>
          </a:p>
          <a:p>
            <a:r>
              <a:rPr lang="en-US" dirty="0" smtClean="0"/>
              <a:t>Limit names to just 1 (instead of 0..*)</a:t>
            </a:r>
          </a:p>
          <a:p>
            <a:endParaRPr lang="en-US" dirty="0"/>
          </a:p>
          <a:p>
            <a:endParaRPr lang="en-US" dirty="0" smtClean="0"/>
          </a:p>
          <a:p>
            <a:r>
              <a:rPr lang="en-US" dirty="0" smtClean="0"/>
              <a:t>Limit </a:t>
            </a:r>
            <a:r>
              <a:rPr lang="en-US" dirty="0" err="1" smtClean="0"/>
              <a:t>maritalStatus</a:t>
            </a:r>
            <a:r>
              <a:rPr lang="en-US" dirty="0" smtClean="0"/>
              <a:t> to another set of codes that extends the one from HL7 international</a:t>
            </a:r>
          </a:p>
          <a:p>
            <a:endParaRPr lang="en-US" dirty="0"/>
          </a:p>
          <a:p>
            <a:r>
              <a:rPr lang="en-US" dirty="0" smtClean="0"/>
              <a:t>Add an extension to support “</a:t>
            </a:r>
            <a:r>
              <a:rPr lang="en-US" dirty="0" err="1" smtClean="0"/>
              <a:t>RaceCode</a:t>
            </a:r>
            <a:r>
              <a:rPr lang="en-US" dirty="0" smtClean="0"/>
              <a:t>”</a:t>
            </a:r>
          </a:p>
        </p:txBody>
      </p:sp>
      <p:cxnSp>
        <p:nvCxnSpPr>
          <p:cNvPr id="7" name="Straight Arrow Connector 6"/>
          <p:cNvCxnSpPr/>
          <p:nvPr/>
        </p:nvCxnSpPr>
        <p:spPr bwMode="auto">
          <a:xfrm flipH="1">
            <a:off x="2600325" y="2286000"/>
            <a:ext cx="2321683" cy="1524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bwMode="auto">
          <a:xfrm flipH="1" flipV="1">
            <a:off x="2362200" y="2743200"/>
            <a:ext cx="2550284" cy="3810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bwMode="auto">
          <a:xfrm flipH="1">
            <a:off x="4343400" y="3886200"/>
            <a:ext cx="569084" cy="4572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p:nvPr/>
        </p:nvCxnSpPr>
        <p:spPr bwMode="auto">
          <a:xfrm flipH="1">
            <a:off x="3637342" y="5257800"/>
            <a:ext cx="1275142" cy="8382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3" name="TextBox 2"/>
          <p:cNvSpPr txBox="1"/>
          <p:nvPr/>
        </p:nvSpPr>
        <p:spPr>
          <a:xfrm>
            <a:off x="5076056" y="5661248"/>
            <a:ext cx="2592288" cy="923330"/>
          </a:xfrm>
          <a:prstGeom prst="rect">
            <a:avLst/>
          </a:prstGeom>
          <a:noFill/>
        </p:spPr>
        <p:txBody>
          <a:bodyPr wrap="square" rtlCol="0">
            <a:spAutoFit/>
          </a:bodyPr>
          <a:lstStyle/>
          <a:p>
            <a:r>
              <a:rPr lang="en-US" i="1" dirty="0" smtClean="0"/>
              <a:t>Note: hardly any mandatory elements in the core spec!</a:t>
            </a:r>
            <a:endParaRPr lang="nl-NL" i="1" dirty="0"/>
          </a:p>
        </p:txBody>
      </p:sp>
    </p:spTree>
    <p:extLst>
      <p:ext uri="{BB962C8B-B14F-4D97-AF65-F5344CB8AC3E}">
        <p14:creationId xmlns="" xmlns:p14="http://schemas.microsoft.com/office/powerpoint/2010/main" val="2692256755"/>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Structured &amp; published</a:t>
            </a:r>
            <a:endParaRPr lang="en-US" dirty="0"/>
          </a:p>
        </p:txBody>
      </p:sp>
      <p:sp>
        <p:nvSpPr>
          <p:cNvPr id="3" name="Content Placeholder 2"/>
          <p:cNvSpPr>
            <a:spLocks noGrp="1"/>
          </p:cNvSpPr>
          <p:nvPr>
            <p:ph idx="1"/>
          </p:nvPr>
        </p:nvSpPr>
        <p:spPr/>
        <p:txBody>
          <a:bodyPr/>
          <a:lstStyle/>
          <a:p>
            <a:r>
              <a:rPr lang="en-US" dirty="0" smtClean="0"/>
              <a:t>A Profile is just a “normal” Resource</a:t>
            </a:r>
          </a:p>
          <a:p>
            <a:pPr lvl="1"/>
            <a:r>
              <a:rPr lang="en-US" dirty="0" smtClean="0"/>
              <a:t>Any FHIR server could serve Profiles (just like Patients, Observations, etc…)</a:t>
            </a:r>
          </a:p>
          <a:p>
            <a:pPr lvl="1"/>
            <a:r>
              <a:rPr lang="en-US" dirty="0" smtClean="0"/>
              <a:t>So, any FHIR server is a profile repository!</a:t>
            </a:r>
          </a:p>
          <a:p>
            <a:pPr lvl="1"/>
            <a:r>
              <a:rPr lang="en-US" dirty="0" smtClean="0"/>
              <a:t>You can send a resource and the profile it conforms to in the same bundle</a:t>
            </a:r>
          </a:p>
          <a:p>
            <a:endParaRPr lang="en-US" dirty="0" smtClean="0"/>
          </a:p>
          <a:p>
            <a:r>
              <a:rPr lang="en-US" dirty="0" smtClean="0"/>
              <a:t>A resource is simply referred to by its URI:</a:t>
            </a:r>
          </a:p>
          <a:p>
            <a:pPr marL="742950" lvl="2" indent="-342900">
              <a:buSzPct val="75000"/>
            </a:pPr>
            <a:r>
              <a:rPr lang="en-US" dirty="0"/>
              <a:t>e.g. </a:t>
            </a:r>
            <a:r>
              <a:rPr lang="en-US" dirty="0" smtClean="0"/>
              <a:t>https://hl7.org/fhir/Profile/iso-21090</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177</a:t>
            </a:fld>
            <a:endParaRPr lang="en-CA"/>
          </a:p>
        </p:txBody>
      </p:sp>
    </p:spTree>
    <p:extLst>
      <p:ext uri="{BB962C8B-B14F-4D97-AF65-F5344CB8AC3E}">
        <p14:creationId xmlns="" xmlns:p14="http://schemas.microsoft.com/office/powerpoint/2010/main" val="3304819520"/>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profiles</a:t>
            </a:r>
            <a:endParaRPr lang="en-US" dirty="0"/>
          </a:p>
        </p:txBody>
      </p:sp>
      <p:sp>
        <p:nvSpPr>
          <p:cNvPr id="3" name="Content Placeholder 2"/>
          <p:cNvSpPr>
            <a:spLocks noGrp="1"/>
          </p:cNvSpPr>
          <p:nvPr>
            <p:ph idx="1"/>
          </p:nvPr>
        </p:nvSpPr>
        <p:spPr/>
        <p:txBody>
          <a:bodyPr/>
          <a:lstStyle/>
          <a:p>
            <a:r>
              <a:rPr lang="en-US" dirty="0" smtClean="0"/>
              <a:t>When communicating a resource, you can indicate the profiles it conforms to.</a:t>
            </a:r>
          </a:p>
          <a:p>
            <a:r>
              <a:rPr lang="en-US" dirty="0" smtClean="0"/>
              <a:t>A server might explicitly state it only accepts resources conforming to a certain profile (and verify!)</a:t>
            </a:r>
          </a:p>
          <a:p>
            <a:r>
              <a:rPr lang="en-US" dirty="0" smtClean="0"/>
              <a:t>You can ask a FHIR server to validate a resource against a given profile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178</a:t>
            </a:fld>
            <a:endParaRPr lang="en-CA"/>
          </a:p>
        </p:txBody>
      </p:sp>
    </p:spTree>
    <p:extLst>
      <p:ext uri="{BB962C8B-B14F-4D97-AF65-F5344CB8AC3E}">
        <p14:creationId xmlns="" xmlns:p14="http://schemas.microsoft.com/office/powerpoint/2010/main" val="3813647140"/>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own Arrow 12"/>
          <p:cNvSpPr/>
          <p:nvPr/>
        </p:nvSpPr>
        <p:spPr>
          <a:xfrm>
            <a:off x="2729305" y="2312064"/>
            <a:ext cx="1008112" cy="3201176"/>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solidFill>
                <a:prstClr val="white"/>
              </a:solidFill>
            </a:endParaRPr>
          </a:p>
        </p:txBody>
      </p:sp>
      <p:pic>
        <p:nvPicPr>
          <p:cNvPr id="21" name="Picture 7" descr="http://www.freeworldmaps.net/europe/netherlands/netherlands-politcal-map-highres.jpg"/>
          <p:cNvPicPr>
            <a:picLocks noChangeAspect="1" noChangeArrowheads="1"/>
          </p:cNvPicPr>
          <p:nvPr/>
        </p:nvPicPr>
        <p:blipFill>
          <a:blip r:embed="rId3" cstate="print">
            <a:extLst>
              <a:ext uri="{28A0092B-C50C-407E-A947-70E740481C1C}">
                <a14:useLocalDpi xmlns="" xmlns:a14="http://schemas.microsoft.com/office/drawing/2010/main" val="0"/>
              </a:ext>
            </a:extLst>
          </a:blip>
          <a:stretch>
            <a:fillRect/>
          </a:stretch>
        </p:blipFill>
        <p:spPr bwMode="auto">
          <a:xfrm>
            <a:off x="1547664" y="3229031"/>
            <a:ext cx="781396" cy="1136073"/>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grpSp>
        <p:nvGrpSpPr>
          <p:cNvPr id="2" name="Group 1"/>
          <p:cNvGrpSpPr/>
          <p:nvPr/>
        </p:nvGrpSpPr>
        <p:grpSpPr>
          <a:xfrm>
            <a:off x="971600" y="4684303"/>
            <a:ext cx="1757705" cy="1553009"/>
            <a:chOff x="1068853" y="3382231"/>
            <a:chExt cx="1757705" cy="1164757"/>
          </a:xfrm>
        </p:grpSpPr>
        <p:pic>
          <p:nvPicPr>
            <p:cNvPr id="25" name="Picture 10"/>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068853" y="3614434"/>
              <a:ext cx="957064" cy="621703"/>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9" name="Picture 10"/>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742449" y="3382231"/>
              <a:ext cx="957064" cy="621703"/>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0" name="Picture 10"/>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869494" y="3925285"/>
              <a:ext cx="957064" cy="621703"/>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pSp>
      <p:sp>
        <p:nvSpPr>
          <p:cNvPr id="4" name="Title 3"/>
          <p:cNvSpPr>
            <a:spLocks noGrp="1"/>
          </p:cNvSpPr>
          <p:nvPr>
            <p:ph type="title"/>
          </p:nvPr>
        </p:nvSpPr>
        <p:spPr>
          <a:xfrm>
            <a:off x="395536" y="332657"/>
            <a:ext cx="6552728" cy="1152128"/>
          </a:xfrm>
        </p:spPr>
        <p:txBody>
          <a:bodyPr/>
          <a:lstStyle/>
          <a:p>
            <a:r>
              <a:rPr lang="en-US" dirty="0" smtClean="0"/>
              <a:t>Who publishes?</a:t>
            </a:r>
            <a:endParaRPr lang="en-US" dirty="0"/>
          </a:p>
        </p:txBody>
      </p:sp>
      <p:sp>
        <p:nvSpPr>
          <p:cNvPr id="6" name="TextBox 5"/>
          <p:cNvSpPr txBox="1"/>
          <p:nvPr/>
        </p:nvSpPr>
        <p:spPr>
          <a:xfrm>
            <a:off x="3851920" y="2339588"/>
            <a:ext cx="4608512" cy="369332"/>
          </a:xfrm>
          <a:prstGeom prst="rect">
            <a:avLst/>
          </a:prstGeom>
          <a:noFill/>
        </p:spPr>
        <p:txBody>
          <a:bodyPr wrap="square" rtlCol="0">
            <a:spAutoFit/>
          </a:bodyPr>
          <a:lstStyle/>
          <a:p>
            <a:r>
              <a:rPr lang="en-US" dirty="0" smtClean="0"/>
              <a:t>http://www.hl7.org/fhir/Profile/iso-21090</a:t>
            </a:r>
            <a:endParaRPr lang="nl-NL" dirty="0"/>
          </a:p>
        </p:txBody>
      </p:sp>
      <p:pic>
        <p:nvPicPr>
          <p:cNvPr id="1026" name="Picture 2" descr=" by Allen Enterprises"/>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1153431" y="1673464"/>
            <a:ext cx="1432132" cy="1432132"/>
          </a:xfrm>
          <a:prstGeom prst="rect">
            <a:avLst/>
          </a:prstGeom>
          <a:noFill/>
          <a:extLst>
            <a:ext uri="{909E8E84-426E-40DD-AFC4-6F175D3DCCD1}">
              <a14:hiddenFill xmlns="" xmlns:a14="http://schemas.microsoft.com/office/drawing/2010/main">
                <a:solidFill>
                  <a:srgbClr val="FFFFFF"/>
                </a:solidFill>
              </a14:hiddenFill>
            </a:ext>
          </a:extLst>
        </p:spPr>
      </p:pic>
      <p:sp>
        <p:nvSpPr>
          <p:cNvPr id="18" name="TextBox 17"/>
          <p:cNvSpPr txBox="1"/>
          <p:nvPr/>
        </p:nvSpPr>
        <p:spPr>
          <a:xfrm>
            <a:off x="3851921" y="3638249"/>
            <a:ext cx="4608512" cy="369332"/>
          </a:xfrm>
          <a:prstGeom prst="rect">
            <a:avLst/>
          </a:prstGeom>
          <a:noFill/>
        </p:spPr>
        <p:txBody>
          <a:bodyPr wrap="square" rtlCol="0">
            <a:spAutoFit/>
          </a:bodyPr>
          <a:lstStyle/>
          <a:p>
            <a:r>
              <a:rPr lang="en-US" dirty="0" smtClean="0"/>
              <a:t>http://www.hl7.nl/fhir/Profile/patient-nl</a:t>
            </a:r>
            <a:endParaRPr lang="nl-NL" dirty="0"/>
          </a:p>
        </p:txBody>
      </p:sp>
      <p:sp>
        <p:nvSpPr>
          <p:cNvPr id="19" name="TextBox 18"/>
          <p:cNvSpPr txBox="1"/>
          <p:nvPr/>
        </p:nvSpPr>
        <p:spPr>
          <a:xfrm>
            <a:off x="3851920" y="5147900"/>
            <a:ext cx="4608512" cy="369332"/>
          </a:xfrm>
          <a:prstGeom prst="rect">
            <a:avLst/>
          </a:prstGeom>
          <a:noFill/>
        </p:spPr>
        <p:txBody>
          <a:bodyPr wrap="square" rtlCol="0">
            <a:spAutoFit/>
          </a:bodyPr>
          <a:lstStyle/>
          <a:p>
            <a:r>
              <a:rPr lang="en-US" dirty="0" smtClean="0"/>
              <a:t>http://www.health4all.org/fhir/Profile/</a:t>
            </a:r>
            <a:endParaRPr lang="nl-NL" dirty="0"/>
          </a:p>
        </p:txBody>
      </p:sp>
      <p:sp>
        <p:nvSpPr>
          <p:cNvPr id="12" name="Down Arrow 11"/>
          <p:cNvSpPr/>
          <p:nvPr/>
        </p:nvSpPr>
        <p:spPr>
          <a:xfrm rot="10800000">
            <a:off x="165336" y="2207199"/>
            <a:ext cx="1008112" cy="3201176"/>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solidFill>
                <a:prstClr val="white"/>
              </a:solidFill>
            </a:endParaRPr>
          </a:p>
        </p:txBody>
      </p:sp>
    </p:spTree>
    <p:extLst>
      <p:ext uri="{BB962C8B-B14F-4D97-AF65-F5344CB8AC3E}">
        <p14:creationId xmlns="" xmlns:p14="http://schemas.microsoft.com/office/powerpoint/2010/main" val="295293836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 grpId="0"/>
      <p:bldP spid="18" grpId="0"/>
      <p:bldP spid="19" grpId="0"/>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Implementer</a:t>
            </a:r>
            <a:r>
              <a:rPr lang="en-US" baseline="0" dirty="0" smtClean="0"/>
              <a:t> Focus</a:t>
            </a:r>
            <a:endParaRPr lang="en-US" dirty="0"/>
          </a:p>
        </p:txBody>
      </p:sp>
      <p:sp>
        <p:nvSpPr>
          <p:cNvPr id="3" name="Content Placeholder 2"/>
          <p:cNvSpPr>
            <a:spLocks noGrp="1"/>
          </p:cNvSpPr>
          <p:nvPr>
            <p:ph idx="1"/>
          </p:nvPr>
        </p:nvSpPr>
        <p:spPr/>
        <p:txBody>
          <a:bodyPr/>
          <a:lstStyle/>
          <a:p>
            <a:r>
              <a:rPr lang="en-US" sz="2400" dirty="0" smtClean="0"/>
              <a:t>Specification is written for one target</a:t>
            </a:r>
            <a:r>
              <a:rPr lang="en-US" sz="2400" baseline="0" dirty="0" smtClean="0"/>
              <a:t> audience: implementers</a:t>
            </a:r>
          </a:p>
          <a:p>
            <a:pPr lvl="1"/>
            <a:r>
              <a:rPr lang="en-US" sz="2400" dirty="0" smtClean="0"/>
              <a:t>Rationale, modeling</a:t>
            </a:r>
            <a:r>
              <a:rPr lang="en-US" sz="2400" baseline="0" dirty="0" smtClean="0"/>
              <a:t> approaches, etc. kept elsewhere</a:t>
            </a:r>
          </a:p>
          <a:p>
            <a:pPr lvl="0"/>
            <a:r>
              <a:rPr lang="en-US" sz="2400" dirty="0" smtClean="0"/>
              <a:t>Multiple reference implementations from day 1</a:t>
            </a:r>
          </a:p>
          <a:p>
            <a:pPr lvl="0"/>
            <a:r>
              <a:rPr lang="en-US" sz="2400" dirty="0" smtClean="0"/>
              <a:t>Publicly available test servers</a:t>
            </a:r>
          </a:p>
          <a:p>
            <a:pPr lvl="0"/>
            <a:r>
              <a:rPr lang="en-US" sz="2400" dirty="0" smtClean="0"/>
              <a:t>Starter APIs published with spec</a:t>
            </a:r>
          </a:p>
          <a:p>
            <a:pPr lvl="1"/>
            <a:r>
              <a:rPr lang="en-US" sz="2400" dirty="0" smtClean="0"/>
              <a:t>Delphi, C#, Java, Obj. C – more to come</a:t>
            </a:r>
          </a:p>
          <a:p>
            <a:pPr lvl="0"/>
            <a:r>
              <a:rPr lang="en-US" sz="2400" dirty="0" smtClean="0"/>
              <a:t>Connectathons</a:t>
            </a:r>
            <a:r>
              <a:rPr lang="en-US" sz="2400" baseline="0" dirty="0" smtClean="0"/>
              <a:t> to verify specification approaches</a:t>
            </a:r>
          </a:p>
          <a:p>
            <a:pPr lvl="0"/>
            <a:r>
              <a:rPr lang="en-US" sz="2400" baseline="0" dirty="0" smtClean="0"/>
              <a:t>Instances you can read and understand</a:t>
            </a:r>
            <a:r>
              <a:rPr lang="en-US" sz="2400" dirty="0" smtClean="0"/>
              <a:t> </a:t>
            </a:r>
            <a:r>
              <a:rPr lang="en-US" sz="2400" dirty="0" smtClean="0">
                <a:sym typeface="Wingdings" pitchFamily="2" charset="2"/>
              </a:rPr>
              <a:t></a:t>
            </a:r>
          </a:p>
          <a:p>
            <a:pPr lvl="0"/>
            <a:r>
              <a:rPr lang="en-US" sz="2400" dirty="0" smtClean="0">
                <a:sym typeface="Wingdings" pitchFamily="2" charset="2"/>
              </a:rPr>
              <a:t>Lots of examples (and they’re valid too)</a:t>
            </a:r>
            <a:endParaRPr lang="en-US" sz="2400" baseline="0" dirty="0" smtClean="0"/>
          </a:p>
        </p:txBody>
      </p:sp>
      <p:sp>
        <p:nvSpPr>
          <p:cNvPr id="5" name="Content Placeholder 2"/>
          <p:cNvSpPr txBox="1">
            <a:spLocks/>
          </p:cNvSpPr>
          <p:nvPr/>
        </p:nvSpPr>
        <p:spPr bwMode="auto">
          <a:xfrm>
            <a:off x="7020272" y="3133383"/>
            <a:ext cx="1872208" cy="1728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marL="0" indent="0">
              <a:spcBef>
                <a:spcPts val="0"/>
              </a:spcBef>
              <a:buFont typeface="Wingdings" pitchFamily="2" charset="2"/>
              <a:buNone/>
            </a:pPr>
            <a:r>
              <a:rPr lang="en-US" sz="700" dirty="0" smtClean="0">
                <a:solidFill>
                  <a:srgbClr val="0000FF"/>
                </a:solidFill>
                <a:latin typeface="Consolas"/>
              </a:rPr>
              <a:t>using</a:t>
            </a:r>
            <a:r>
              <a:rPr lang="en-US" sz="700" dirty="0" smtClean="0">
                <a:solidFill>
                  <a:prstClr val="black"/>
                </a:solidFill>
                <a:latin typeface="Consolas"/>
              </a:rPr>
              <a:t> HL7.Fhir.Instance.Model;</a:t>
            </a:r>
          </a:p>
          <a:p>
            <a:pPr marL="0" indent="0">
              <a:spcBef>
                <a:spcPts val="0"/>
              </a:spcBef>
              <a:buFont typeface="Wingdings" pitchFamily="2" charset="2"/>
              <a:buNone/>
            </a:pPr>
            <a:r>
              <a:rPr lang="en-US" sz="700" dirty="0" smtClean="0">
                <a:solidFill>
                  <a:srgbClr val="0000FF"/>
                </a:solidFill>
                <a:latin typeface="Consolas"/>
              </a:rPr>
              <a:t>using</a:t>
            </a:r>
            <a:r>
              <a:rPr lang="en-US" sz="700" dirty="0" smtClean="0">
                <a:solidFill>
                  <a:prstClr val="black"/>
                </a:solidFill>
                <a:latin typeface="Consolas"/>
              </a:rPr>
              <a:t> HL7.Fhir.Instance.Parsers;</a:t>
            </a:r>
          </a:p>
          <a:p>
            <a:pPr marL="0" indent="0">
              <a:spcBef>
                <a:spcPts val="0"/>
              </a:spcBef>
              <a:buFont typeface="Wingdings" pitchFamily="2" charset="2"/>
              <a:buNone/>
            </a:pPr>
            <a:r>
              <a:rPr lang="en-US" sz="700" dirty="0" smtClean="0">
                <a:solidFill>
                  <a:srgbClr val="0000FF"/>
                </a:solidFill>
                <a:latin typeface="Consolas"/>
              </a:rPr>
              <a:t>using</a:t>
            </a:r>
            <a:r>
              <a:rPr lang="en-US" sz="700" dirty="0" smtClean="0">
                <a:solidFill>
                  <a:prstClr val="black"/>
                </a:solidFill>
                <a:latin typeface="Consolas"/>
              </a:rPr>
              <a:t> HL7.Fhir.Instance.Support;</a:t>
            </a:r>
          </a:p>
          <a:p>
            <a:pPr marL="0" indent="0">
              <a:spcBef>
                <a:spcPts val="0"/>
              </a:spcBef>
              <a:buFont typeface="Wingdings" pitchFamily="2" charset="2"/>
              <a:buNone/>
            </a:pPr>
            <a:endParaRPr lang="en-US" sz="700" noProof="1" smtClean="0">
              <a:solidFill>
                <a:srgbClr val="2B91AF"/>
              </a:solidFill>
              <a:latin typeface="Consolas"/>
            </a:endParaRPr>
          </a:p>
          <a:p>
            <a:pPr marL="0" indent="0">
              <a:spcBef>
                <a:spcPts val="0"/>
              </a:spcBef>
              <a:buFont typeface="Wingdings" pitchFamily="2" charset="2"/>
              <a:buNone/>
            </a:pPr>
            <a:r>
              <a:rPr lang="nl-NL" sz="700" noProof="1" smtClean="0">
                <a:solidFill>
                  <a:srgbClr val="2B91AF"/>
                </a:solidFill>
                <a:latin typeface="Consolas"/>
              </a:rPr>
              <a:t>XmlReader</a:t>
            </a:r>
            <a:r>
              <a:rPr lang="nl-NL" sz="700" noProof="1" smtClean="0">
                <a:solidFill>
                  <a:prstClr val="black"/>
                </a:solidFill>
                <a:latin typeface="Consolas"/>
              </a:rPr>
              <a:t> xr = </a:t>
            </a:r>
            <a:r>
              <a:rPr lang="nl-NL" sz="700" noProof="1" smtClean="0">
                <a:solidFill>
                  <a:srgbClr val="2B91AF"/>
                </a:solidFill>
                <a:latin typeface="Consolas"/>
              </a:rPr>
              <a:t>XmlReader</a:t>
            </a:r>
            <a:r>
              <a:rPr lang="nl-NL" sz="700" noProof="1" smtClean="0">
                <a:solidFill>
                  <a:prstClr val="black"/>
                </a:solidFill>
                <a:latin typeface="Consolas"/>
              </a:rPr>
              <a:t>.Create(</a:t>
            </a:r>
          </a:p>
          <a:p>
            <a:pPr marL="0" indent="0">
              <a:spcBef>
                <a:spcPts val="0"/>
              </a:spcBef>
              <a:buFont typeface="Wingdings" pitchFamily="2" charset="2"/>
              <a:buNone/>
            </a:pPr>
            <a:r>
              <a:rPr lang="nl-NL" sz="700" noProof="1" smtClean="0">
                <a:solidFill>
                  <a:prstClr val="black"/>
                </a:solidFill>
                <a:latin typeface="Consolas"/>
              </a:rPr>
              <a:t>	</a:t>
            </a:r>
            <a:r>
              <a:rPr lang="nl-NL" sz="700" noProof="1" smtClean="0">
                <a:solidFill>
                  <a:srgbClr val="0000FF"/>
                </a:solidFill>
                <a:latin typeface="Consolas"/>
              </a:rPr>
              <a:t>new </a:t>
            </a:r>
            <a:r>
              <a:rPr lang="nl-NL" sz="700" noProof="1" smtClean="0">
                <a:solidFill>
                  <a:srgbClr val="2B91AF"/>
                </a:solidFill>
                <a:latin typeface="Consolas"/>
              </a:rPr>
              <a:t>StreamRead</a:t>
            </a:r>
            <a:endParaRPr lang="nl-NL" sz="700" noProof="1" smtClean="0">
              <a:solidFill>
                <a:prstClr val="black"/>
              </a:solidFill>
              <a:latin typeface="Consolas"/>
            </a:endParaRPr>
          </a:p>
          <a:p>
            <a:pPr marL="0" indent="0">
              <a:spcBef>
                <a:spcPts val="0"/>
              </a:spcBef>
              <a:buFont typeface="Wingdings" pitchFamily="2" charset="2"/>
              <a:buNone/>
            </a:pPr>
            <a:r>
              <a:rPr lang="nl-NL" sz="700" noProof="1" smtClean="0">
                <a:solidFill>
                  <a:srgbClr val="2B91AF"/>
                </a:solidFill>
                <a:latin typeface="Consolas"/>
              </a:rPr>
              <a:t>IFhirReader</a:t>
            </a:r>
            <a:r>
              <a:rPr lang="nl-NL" sz="700" noProof="1" smtClean="0">
                <a:solidFill>
                  <a:prstClr val="black"/>
                </a:solidFill>
                <a:latin typeface="Consolas"/>
              </a:rPr>
              <a:t> r = </a:t>
            </a:r>
            <a:r>
              <a:rPr lang="nl-NL" sz="700" noProof="1" smtClean="0">
                <a:solidFill>
                  <a:srgbClr val="0000FF"/>
                </a:solidFill>
                <a:latin typeface="Consolas"/>
              </a:rPr>
              <a:t>new</a:t>
            </a:r>
            <a:r>
              <a:rPr lang="nl-NL" sz="700" noProof="1" smtClean="0">
                <a:solidFill>
                  <a:prstClr val="black"/>
                </a:solidFill>
                <a:latin typeface="Consolas"/>
              </a:rPr>
              <a:t> </a:t>
            </a:r>
            <a:r>
              <a:rPr lang="nl-NL" sz="700" noProof="1" smtClean="0">
                <a:solidFill>
                  <a:srgbClr val="2B91AF"/>
                </a:solidFill>
                <a:latin typeface="Consolas"/>
              </a:rPr>
              <a:t>XmlFhirReader</a:t>
            </a:r>
            <a:endParaRPr lang="nl-NL" sz="700" noProof="1" smtClean="0">
              <a:solidFill>
                <a:prstClr val="black"/>
              </a:solidFill>
              <a:latin typeface="Consolas"/>
            </a:endParaRPr>
          </a:p>
          <a:p>
            <a:pPr marL="0" indent="0">
              <a:spcBef>
                <a:spcPts val="0"/>
              </a:spcBef>
              <a:buFont typeface="Wingdings" pitchFamily="2" charset="2"/>
              <a:buNone/>
            </a:pPr>
            <a:endParaRPr lang="nl-NL" sz="700" noProof="1" smtClean="0">
              <a:solidFill>
                <a:prstClr val="black"/>
              </a:solidFill>
              <a:latin typeface="Consolas"/>
            </a:endParaRPr>
          </a:p>
          <a:p>
            <a:pPr marL="0" indent="0">
              <a:spcBef>
                <a:spcPts val="0"/>
              </a:spcBef>
              <a:buFont typeface="Wingdings" pitchFamily="2" charset="2"/>
              <a:buNone/>
            </a:pPr>
            <a:r>
              <a:rPr lang="en-US" sz="700" noProof="1" smtClean="0">
                <a:latin typeface="Consolas"/>
              </a:rPr>
              <a:t>//</a:t>
            </a:r>
            <a:r>
              <a:rPr lang="en-US" sz="700" noProof="1" smtClean="0">
                <a:solidFill>
                  <a:srgbClr val="2B91AF"/>
                </a:solidFill>
                <a:latin typeface="Consolas"/>
              </a:rPr>
              <a:t> JsonTextReader</a:t>
            </a:r>
            <a:r>
              <a:rPr lang="en-US" sz="700" noProof="1" smtClean="0">
                <a:solidFill>
                  <a:prstClr val="black"/>
                </a:solidFill>
                <a:latin typeface="Consolas"/>
              </a:rPr>
              <a:t> jr = </a:t>
            </a:r>
            <a:r>
              <a:rPr lang="en-US" sz="700" noProof="1" smtClean="0">
                <a:solidFill>
                  <a:srgbClr val="0000FF"/>
                </a:solidFill>
                <a:latin typeface="Consolas"/>
              </a:rPr>
              <a:t>new</a:t>
            </a:r>
            <a:r>
              <a:rPr lang="en-US" sz="700" noProof="1" smtClean="0">
                <a:solidFill>
                  <a:prstClr val="black"/>
                </a:solidFill>
                <a:latin typeface="Consolas"/>
              </a:rPr>
              <a:t> </a:t>
            </a:r>
            <a:r>
              <a:rPr lang="en-US" sz="700" noProof="1" smtClean="0">
                <a:solidFill>
                  <a:srgbClr val="2B91AF"/>
                </a:solidFill>
                <a:latin typeface="Consolas"/>
              </a:rPr>
              <a:t>JsonTe</a:t>
            </a:r>
            <a:endParaRPr lang="en-US" sz="700" noProof="1" smtClean="0">
              <a:solidFill>
                <a:prstClr val="black"/>
              </a:solidFill>
              <a:latin typeface="Consolas"/>
            </a:endParaRPr>
          </a:p>
          <a:p>
            <a:pPr marL="0" indent="0">
              <a:spcBef>
                <a:spcPts val="0"/>
              </a:spcBef>
              <a:buFont typeface="Wingdings" pitchFamily="2" charset="2"/>
              <a:buNone/>
            </a:pPr>
            <a:r>
              <a:rPr lang="en-US" sz="700" noProof="1" smtClean="0">
                <a:latin typeface="Consolas"/>
              </a:rPr>
              <a:t>//</a:t>
            </a:r>
            <a:r>
              <a:rPr lang="en-US" sz="700" noProof="1" smtClean="0">
                <a:solidFill>
                  <a:srgbClr val="2B91AF"/>
                </a:solidFill>
                <a:latin typeface="Consolas"/>
              </a:rPr>
              <a:t> </a:t>
            </a:r>
            <a:r>
              <a:rPr lang="en-US" sz="700" noProof="1" smtClean="0">
                <a:solidFill>
                  <a:prstClr val="black"/>
                </a:solidFill>
                <a:latin typeface="Consolas"/>
              </a:rPr>
              <a:t>	</a:t>
            </a:r>
            <a:r>
              <a:rPr lang="en-US" sz="700" noProof="1" smtClean="0">
                <a:solidFill>
                  <a:srgbClr val="0000FF"/>
                </a:solidFill>
                <a:latin typeface="Consolas"/>
              </a:rPr>
              <a:t>new</a:t>
            </a:r>
            <a:r>
              <a:rPr lang="en-US" sz="700" noProof="1" smtClean="0">
                <a:solidFill>
                  <a:prstClr val="black"/>
                </a:solidFill>
                <a:latin typeface="Consolas"/>
              </a:rPr>
              <a:t> </a:t>
            </a:r>
            <a:r>
              <a:rPr lang="en-US" sz="700" noProof="1" smtClean="0">
                <a:solidFill>
                  <a:srgbClr val="2B91AF"/>
                </a:solidFill>
                <a:latin typeface="Consolas"/>
              </a:rPr>
              <a:t>StreamRead</a:t>
            </a:r>
            <a:endParaRPr lang="en-US" sz="700" noProof="1" smtClean="0">
              <a:solidFill>
                <a:prstClr val="black"/>
              </a:solidFill>
              <a:latin typeface="Consolas"/>
            </a:endParaRPr>
          </a:p>
          <a:p>
            <a:pPr marL="0" indent="0">
              <a:spcBef>
                <a:spcPts val="0"/>
              </a:spcBef>
              <a:buFont typeface="Wingdings" pitchFamily="2" charset="2"/>
              <a:buNone/>
            </a:pPr>
            <a:r>
              <a:rPr lang="nl-NL" sz="700" noProof="1" smtClean="0">
                <a:latin typeface="Consolas"/>
              </a:rPr>
              <a:t>//</a:t>
            </a:r>
            <a:r>
              <a:rPr lang="nl-NL" sz="700" noProof="1" smtClean="0">
                <a:solidFill>
                  <a:srgbClr val="2B91AF"/>
                </a:solidFill>
                <a:latin typeface="Consolas"/>
              </a:rPr>
              <a:t> IFhirReader</a:t>
            </a:r>
            <a:r>
              <a:rPr lang="nl-NL" sz="700" noProof="1" smtClean="0">
                <a:solidFill>
                  <a:prstClr val="black"/>
                </a:solidFill>
                <a:latin typeface="Consolas"/>
              </a:rPr>
              <a:t> r = </a:t>
            </a:r>
            <a:r>
              <a:rPr lang="nl-NL" sz="700" noProof="1" smtClean="0">
                <a:solidFill>
                  <a:srgbClr val="0000FF"/>
                </a:solidFill>
                <a:latin typeface="Consolas"/>
              </a:rPr>
              <a:t>new</a:t>
            </a:r>
            <a:r>
              <a:rPr lang="nl-NL" sz="700" noProof="1" smtClean="0">
                <a:solidFill>
                  <a:prstClr val="black"/>
                </a:solidFill>
                <a:latin typeface="Consolas"/>
              </a:rPr>
              <a:t> </a:t>
            </a:r>
            <a:r>
              <a:rPr lang="nl-NL" sz="700" noProof="1" smtClean="0">
                <a:solidFill>
                  <a:srgbClr val="2B91AF"/>
                </a:solidFill>
                <a:latin typeface="Consolas"/>
              </a:rPr>
              <a:t>JsonFhirRe</a:t>
            </a:r>
            <a:endParaRPr lang="nl-NL" sz="700" noProof="1" smtClean="0">
              <a:solidFill>
                <a:prstClr val="black"/>
              </a:solidFill>
              <a:latin typeface="Consolas"/>
            </a:endParaRPr>
          </a:p>
          <a:p>
            <a:pPr marL="0" indent="0">
              <a:spcBef>
                <a:spcPts val="0"/>
              </a:spcBef>
              <a:buFont typeface="Wingdings" pitchFamily="2" charset="2"/>
              <a:buNone/>
            </a:pPr>
            <a:endParaRPr lang="nl-NL" sz="700" noProof="1" smtClean="0">
              <a:solidFill>
                <a:prstClr val="black"/>
              </a:solidFill>
              <a:latin typeface="Consolas"/>
            </a:endParaRPr>
          </a:p>
          <a:p>
            <a:pPr marL="0" indent="0">
              <a:spcBef>
                <a:spcPts val="0"/>
              </a:spcBef>
              <a:buFont typeface="Wingdings" pitchFamily="2" charset="2"/>
              <a:buNone/>
            </a:pPr>
            <a:r>
              <a:rPr lang="nl-NL" sz="700" noProof="1" smtClean="0">
                <a:solidFill>
                  <a:srgbClr val="2B91AF"/>
                </a:solidFill>
                <a:latin typeface="Consolas"/>
              </a:rPr>
              <a:t>ErrorList</a:t>
            </a:r>
            <a:r>
              <a:rPr lang="nl-NL" sz="700" noProof="1" smtClean="0">
                <a:solidFill>
                  <a:prstClr val="black"/>
                </a:solidFill>
                <a:latin typeface="Consolas"/>
              </a:rPr>
              <a:t> errors = </a:t>
            </a:r>
            <a:r>
              <a:rPr lang="nl-NL" sz="700" noProof="1" smtClean="0">
                <a:solidFill>
                  <a:srgbClr val="0000FF"/>
                </a:solidFill>
                <a:latin typeface="Consolas"/>
              </a:rPr>
              <a:t>new</a:t>
            </a:r>
            <a:r>
              <a:rPr lang="nl-NL" sz="700" noProof="1" smtClean="0">
                <a:solidFill>
                  <a:prstClr val="black"/>
                </a:solidFill>
                <a:latin typeface="Consolas"/>
              </a:rPr>
              <a:t> </a:t>
            </a:r>
            <a:r>
              <a:rPr lang="nl-NL" sz="700" noProof="1" smtClean="0">
                <a:solidFill>
                  <a:srgbClr val="2B91AF"/>
                </a:solidFill>
                <a:latin typeface="Consolas"/>
              </a:rPr>
              <a:t>ErrorList</a:t>
            </a:r>
            <a:r>
              <a:rPr lang="nl-NL" sz="700" noProof="1" smtClean="0">
                <a:solidFill>
                  <a:prstClr val="black"/>
                </a:solidFill>
                <a:latin typeface="Consolas"/>
              </a:rPr>
              <a:t>(</a:t>
            </a:r>
          </a:p>
          <a:p>
            <a:pPr marL="0" indent="0">
              <a:spcBef>
                <a:spcPts val="0"/>
              </a:spcBef>
              <a:buFont typeface="Wingdings" pitchFamily="2" charset="2"/>
              <a:buNone/>
            </a:pPr>
            <a:r>
              <a:rPr lang="nl-NL" sz="700" noProof="1" smtClean="0">
                <a:solidFill>
                  <a:srgbClr val="2B91AF"/>
                </a:solidFill>
                <a:latin typeface="Consolas"/>
              </a:rPr>
              <a:t>LabReport</a:t>
            </a:r>
            <a:r>
              <a:rPr lang="nl-NL" sz="700" noProof="1" smtClean="0">
                <a:solidFill>
                  <a:prstClr val="black"/>
                </a:solidFill>
                <a:latin typeface="Consolas"/>
              </a:rPr>
              <a:t> rep = (</a:t>
            </a:r>
            <a:r>
              <a:rPr lang="nl-NL" sz="700" noProof="1" smtClean="0">
                <a:solidFill>
                  <a:srgbClr val="2B91AF"/>
                </a:solidFill>
                <a:latin typeface="Consolas"/>
              </a:rPr>
              <a:t>LabReport</a:t>
            </a:r>
            <a:r>
              <a:rPr lang="nl-NL" sz="700" noProof="1" smtClean="0">
                <a:solidFill>
                  <a:prstClr val="black"/>
                </a:solidFill>
                <a:latin typeface="Consolas"/>
              </a:rPr>
              <a:t>)</a:t>
            </a:r>
            <a:r>
              <a:rPr lang="nl-NL" sz="700" noProof="1" smtClean="0">
                <a:solidFill>
                  <a:srgbClr val="2B91AF"/>
                </a:solidFill>
                <a:latin typeface="Consolas"/>
              </a:rPr>
              <a:t>Resour</a:t>
            </a:r>
            <a:endParaRPr lang="nl-NL" sz="700" noProof="1" smtClean="0">
              <a:solidFill>
                <a:prstClr val="black"/>
              </a:solidFill>
              <a:latin typeface="Consolas"/>
            </a:endParaRPr>
          </a:p>
          <a:p>
            <a:pPr marL="0" indent="0">
              <a:spcBef>
                <a:spcPts val="0"/>
              </a:spcBef>
              <a:buFont typeface="Wingdings" pitchFamily="2" charset="2"/>
              <a:buNone/>
            </a:pPr>
            <a:r>
              <a:rPr lang="nl-NL" sz="700" noProof="1" smtClean="0">
                <a:solidFill>
                  <a:srgbClr val="2B91AF"/>
                </a:solidFill>
                <a:latin typeface="Consolas"/>
              </a:rPr>
              <a:t>Assert</a:t>
            </a:r>
            <a:r>
              <a:rPr lang="nl-NL" sz="700" noProof="1" smtClean="0">
                <a:solidFill>
                  <a:prstClr val="black"/>
                </a:solidFill>
                <a:latin typeface="Consolas"/>
              </a:rPr>
              <a:t>.IsTrue(errors.Count() == 0</a:t>
            </a:r>
            <a:endParaRPr lang="nl-NL" sz="700" noProof="1">
              <a:solidFill>
                <a:prstClr val="black"/>
              </a:solidFill>
              <a:latin typeface="Consolas"/>
            </a:endParaRPr>
          </a:p>
        </p:txBody>
      </p:sp>
    </p:spTree>
    <p:extLst>
      <p:ext uri="{BB962C8B-B14F-4D97-AF65-F5344CB8AC3E}">
        <p14:creationId xmlns="" xmlns:p14="http://schemas.microsoft.com/office/powerpoint/2010/main" val="3013788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539553" y="1772816"/>
            <a:ext cx="5544615" cy="316835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What’s in a profile?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180</a:t>
            </a:fld>
            <a:endParaRPr lang="en-CA" dirty="0"/>
          </a:p>
        </p:txBody>
      </p:sp>
      <p:sp>
        <p:nvSpPr>
          <p:cNvPr id="5" name="Rectangle 4"/>
          <p:cNvSpPr/>
          <p:nvPr/>
        </p:nvSpPr>
        <p:spPr bwMode="auto">
          <a:xfrm>
            <a:off x="755576" y="1988840"/>
            <a:ext cx="2304256" cy="252028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Metadata</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charset="0"/>
              </a:rPr>
              <a:t>Identifier</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smtClean="0">
                <a:ln>
                  <a:noFill/>
                </a:ln>
                <a:solidFill>
                  <a:schemeClr val="tx1"/>
                </a:solidFill>
                <a:effectLst/>
                <a:latin typeface="Arial" charset="0"/>
              </a:rPr>
              <a:t>Name, Version</a:t>
            </a:r>
          </a:p>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charset="0"/>
              </a:rPr>
              <a:t>Publisher</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smtClean="0">
                <a:ln>
                  <a:noFill/>
                </a:ln>
                <a:solidFill>
                  <a:schemeClr val="tx1"/>
                </a:solidFill>
                <a:effectLst/>
                <a:latin typeface="Arial" charset="0"/>
              </a:rPr>
              <a:t>Description,</a:t>
            </a:r>
            <a:r>
              <a:rPr kumimoji="0" lang="en-US" sz="1800" i="0" u="none" strike="noStrike" cap="none" normalizeH="0" dirty="0" smtClean="0">
                <a:ln>
                  <a:noFill/>
                </a:ln>
                <a:solidFill>
                  <a:schemeClr val="tx1"/>
                </a:solidFill>
                <a:effectLst/>
                <a:latin typeface="Arial" charset="0"/>
              </a:rPr>
              <a:t> </a:t>
            </a:r>
            <a:r>
              <a:rPr kumimoji="0" lang="en-US" sz="1800" i="0" u="none" strike="noStrike" cap="none" normalizeH="0" baseline="0" dirty="0" smtClean="0">
                <a:ln>
                  <a:noFill/>
                </a:ln>
                <a:solidFill>
                  <a:schemeClr val="tx1"/>
                </a:solidFill>
                <a:effectLst/>
                <a:latin typeface="Arial" charset="0"/>
              </a:rPr>
              <a:t>Code</a:t>
            </a:r>
          </a:p>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charset="0"/>
              </a:rPr>
              <a:t>Status</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smtClean="0">
                <a:ln>
                  <a:noFill/>
                </a:ln>
                <a:solidFill>
                  <a:schemeClr val="tx1"/>
                </a:solidFill>
                <a:effectLst/>
                <a:latin typeface="Arial" charset="0"/>
              </a:rPr>
              <a:t>Date (of publication)</a:t>
            </a: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i="0" u="none" strike="noStrike" cap="none" normalizeH="0" baseline="0" dirty="0" smtClean="0">
              <a:ln>
                <a:noFill/>
              </a:ln>
              <a:solidFill>
                <a:schemeClr val="tx1"/>
              </a:solidFill>
              <a:effectLst/>
              <a:latin typeface="Arial" charset="0"/>
            </a:endParaRPr>
          </a:p>
        </p:txBody>
      </p:sp>
      <p:sp>
        <p:nvSpPr>
          <p:cNvPr id="7" name="Rectangle 6"/>
          <p:cNvSpPr/>
          <p:nvPr/>
        </p:nvSpPr>
        <p:spPr bwMode="auto">
          <a:xfrm>
            <a:off x="3419872" y="2653271"/>
            <a:ext cx="2376264" cy="1188132"/>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Resource and </a:t>
            </a:r>
            <a:r>
              <a:rPr kumimoji="0" lang="en-US" sz="1800" b="1" i="0" u="none" strike="noStrike" cap="none" normalizeH="0" baseline="0" dirty="0" err="1" smtClean="0">
                <a:ln>
                  <a:noFill/>
                </a:ln>
                <a:solidFill>
                  <a:schemeClr val="tx1"/>
                </a:solidFill>
                <a:effectLst/>
                <a:latin typeface="Arial" charset="0"/>
              </a:rPr>
              <a:t>Datatype</a:t>
            </a:r>
            <a:r>
              <a:rPr kumimoji="0" lang="en-US" sz="1800" b="1" i="0" u="none" strike="noStrike" cap="none" normalizeH="0" baseline="0" dirty="0" smtClean="0">
                <a:ln>
                  <a:noFill/>
                </a:ln>
                <a:solidFill>
                  <a:schemeClr val="tx1"/>
                </a:solidFill>
                <a:effectLst/>
                <a:latin typeface="Arial" charset="0"/>
              </a:rPr>
              <a:t> Constraints</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i="0" u="none" strike="noStrike" cap="none" normalizeH="0" baseline="0" dirty="0" smtClean="0">
              <a:ln>
                <a:noFill/>
              </a:ln>
              <a:solidFill>
                <a:schemeClr val="tx1"/>
              </a:solidFill>
              <a:effectLst/>
              <a:latin typeface="Arial" charset="0"/>
            </a:endParaRPr>
          </a:p>
        </p:txBody>
      </p:sp>
      <p:sp>
        <p:nvSpPr>
          <p:cNvPr id="8" name="Rectangle 7"/>
          <p:cNvSpPr/>
          <p:nvPr/>
        </p:nvSpPr>
        <p:spPr bwMode="auto">
          <a:xfrm>
            <a:off x="3419872" y="3987062"/>
            <a:ext cx="2376264" cy="522058"/>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Extension</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i="0" u="none" strike="noStrike" cap="none" normalizeH="0" baseline="0" dirty="0" smtClean="0">
              <a:ln>
                <a:noFill/>
              </a:ln>
              <a:solidFill>
                <a:schemeClr val="tx1"/>
              </a:solidFill>
              <a:effectLst/>
              <a:latin typeface="Arial" charset="0"/>
            </a:endParaRPr>
          </a:p>
        </p:txBody>
      </p:sp>
      <p:sp>
        <p:nvSpPr>
          <p:cNvPr id="11" name="Rectangle 10"/>
          <p:cNvSpPr/>
          <p:nvPr/>
        </p:nvSpPr>
        <p:spPr bwMode="auto">
          <a:xfrm>
            <a:off x="6497617" y="1789175"/>
            <a:ext cx="2304256" cy="864096"/>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
            </a:r>
            <a:br>
              <a:rPr kumimoji="0" lang="en-US" sz="1800" b="1" i="0" u="none" strike="noStrike" cap="none" normalizeH="0" baseline="0" dirty="0" smtClean="0">
                <a:ln>
                  <a:noFill/>
                </a:ln>
                <a:solidFill>
                  <a:schemeClr val="tx1"/>
                </a:solidFill>
                <a:effectLst/>
                <a:latin typeface="Arial" charset="0"/>
              </a:rPr>
            </a:br>
            <a:r>
              <a:rPr kumimoji="0" lang="en-US" sz="1800" b="1" i="0" u="none" strike="noStrike" cap="none" normalizeH="0" baseline="0" dirty="0" smtClean="0">
                <a:ln>
                  <a:noFill/>
                </a:ln>
                <a:solidFill>
                  <a:schemeClr val="tx1"/>
                </a:solidFill>
                <a:effectLst/>
                <a:latin typeface="Arial" charset="0"/>
              </a:rPr>
              <a:t>Conformance</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p:txBody>
      </p:sp>
      <p:sp>
        <p:nvSpPr>
          <p:cNvPr id="12" name="Rectangle 11"/>
          <p:cNvSpPr/>
          <p:nvPr/>
        </p:nvSpPr>
        <p:spPr bwMode="auto">
          <a:xfrm>
            <a:off x="6444208" y="2816932"/>
            <a:ext cx="2304256" cy="864096"/>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Resource </a:t>
            </a:r>
            <a:br>
              <a:rPr kumimoji="0" lang="en-US" sz="1800" b="1" i="0" u="none" strike="noStrike" cap="none" normalizeH="0" baseline="0" dirty="0" smtClean="0">
                <a:ln>
                  <a:noFill/>
                </a:ln>
                <a:solidFill>
                  <a:schemeClr val="tx1"/>
                </a:solidFill>
                <a:effectLst/>
                <a:latin typeface="Arial" charset="0"/>
              </a:rPr>
            </a:br>
            <a:r>
              <a:rPr kumimoji="0" lang="en-US" sz="1800" b="1" i="0" u="none" strike="noStrike" cap="none" normalizeH="0" baseline="0" dirty="0" smtClean="0">
                <a:ln>
                  <a:noFill/>
                </a:ln>
                <a:solidFill>
                  <a:schemeClr val="tx1"/>
                </a:solidFill>
                <a:effectLst/>
                <a:latin typeface="Arial" charset="0"/>
              </a:rPr>
              <a:t>(via Tag)</a:t>
            </a:r>
          </a:p>
        </p:txBody>
      </p:sp>
      <p:sp>
        <p:nvSpPr>
          <p:cNvPr id="13" name="Rectangle 12"/>
          <p:cNvSpPr/>
          <p:nvPr/>
        </p:nvSpPr>
        <p:spPr bwMode="auto">
          <a:xfrm>
            <a:off x="2331368" y="5255020"/>
            <a:ext cx="2448272" cy="864096"/>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tx1"/>
                </a:solidFill>
                <a:effectLst/>
                <a:latin typeface="Arial" charset="0"/>
              </a:rPr>
              <a:t>ValueSet</a:t>
            </a:r>
            <a:endParaRPr kumimoji="0" lang="en-US" sz="1800" b="1"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p:txBody>
      </p:sp>
      <p:sp>
        <p:nvSpPr>
          <p:cNvPr id="14" name="Rectangle 13"/>
          <p:cNvSpPr/>
          <p:nvPr/>
        </p:nvSpPr>
        <p:spPr bwMode="auto">
          <a:xfrm>
            <a:off x="2483768" y="5504407"/>
            <a:ext cx="2448272" cy="864096"/>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tx1"/>
                </a:solidFill>
                <a:effectLst/>
                <a:latin typeface="Arial" charset="0"/>
              </a:rPr>
              <a:t>ValueSet</a:t>
            </a:r>
            <a:endParaRPr kumimoji="0" lang="en-US" sz="1800" b="1"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p:txBody>
      </p:sp>
      <p:cxnSp>
        <p:nvCxnSpPr>
          <p:cNvPr id="15" name="Straight Arrow Connector 14"/>
          <p:cNvCxnSpPr/>
          <p:nvPr/>
        </p:nvCxnSpPr>
        <p:spPr bwMode="auto">
          <a:xfrm flipH="1">
            <a:off x="5736031" y="2450167"/>
            <a:ext cx="783357" cy="265478"/>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cxnSp>
        <p:nvCxnSpPr>
          <p:cNvPr id="17" name="Straight Arrow Connector 16"/>
          <p:cNvCxnSpPr>
            <a:stCxn id="12" idx="1"/>
            <a:endCxn id="7" idx="3"/>
          </p:cNvCxnSpPr>
          <p:nvPr/>
        </p:nvCxnSpPr>
        <p:spPr bwMode="auto">
          <a:xfrm flipH="1" flipV="1">
            <a:off x="5796136" y="3247337"/>
            <a:ext cx="648072" cy="1643"/>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bwMode="auto">
          <a:xfrm>
            <a:off x="4067944" y="4509120"/>
            <a:ext cx="0" cy="960594"/>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cxnSp>
        <p:nvCxnSpPr>
          <p:cNvPr id="22" name="Straight Arrow Connector 21"/>
          <p:cNvCxnSpPr/>
          <p:nvPr/>
        </p:nvCxnSpPr>
        <p:spPr bwMode="auto">
          <a:xfrm flipH="1">
            <a:off x="2843808" y="3841403"/>
            <a:ext cx="576064" cy="1413617"/>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sp>
        <p:nvSpPr>
          <p:cNvPr id="30" name="Rectangle 29"/>
          <p:cNvSpPr/>
          <p:nvPr/>
        </p:nvSpPr>
        <p:spPr bwMode="auto">
          <a:xfrm>
            <a:off x="6444208" y="3861048"/>
            <a:ext cx="2304256" cy="864096"/>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Extension in Resource instance</a:t>
            </a:r>
          </a:p>
        </p:txBody>
      </p:sp>
      <p:cxnSp>
        <p:nvCxnSpPr>
          <p:cNvPr id="31" name="Straight Arrow Connector 30"/>
          <p:cNvCxnSpPr>
            <a:stCxn id="30" idx="1"/>
            <a:endCxn id="8" idx="3"/>
          </p:cNvCxnSpPr>
          <p:nvPr/>
        </p:nvCxnSpPr>
        <p:spPr bwMode="auto">
          <a:xfrm flipH="1" flipV="1">
            <a:off x="5796136" y="4248091"/>
            <a:ext cx="648072" cy="45005"/>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sp>
        <p:nvSpPr>
          <p:cNvPr id="18" name="Rectangle 17"/>
          <p:cNvSpPr/>
          <p:nvPr/>
        </p:nvSpPr>
        <p:spPr bwMode="auto">
          <a:xfrm>
            <a:off x="3408986" y="1988840"/>
            <a:ext cx="2376264" cy="522058"/>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Search Parameter</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i="0" u="none" strike="noStrike" cap="none" normalizeH="0" baseline="0" dirty="0" smtClean="0">
              <a:ln>
                <a:noFill/>
              </a:ln>
              <a:solidFill>
                <a:schemeClr val="tx1"/>
              </a:solidFill>
              <a:effectLst/>
              <a:latin typeface="Arial" charset="0"/>
            </a:endParaRPr>
          </a:p>
        </p:txBody>
      </p:sp>
      <p:cxnSp>
        <p:nvCxnSpPr>
          <p:cNvPr id="29" name="Straight Arrow Connector 28"/>
          <p:cNvCxnSpPr>
            <a:stCxn id="11" idx="1"/>
            <a:endCxn id="18" idx="3"/>
          </p:cNvCxnSpPr>
          <p:nvPr/>
        </p:nvCxnSpPr>
        <p:spPr bwMode="auto">
          <a:xfrm flipH="1">
            <a:off x="5785250" y="2221223"/>
            <a:ext cx="712367" cy="28646"/>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 xmlns:p14="http://schemas.microsoft.com/office/powerpoint/2010/main" val="1545442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500"/>
                                        <p:tgtEl>
                                          <p:spTgt spid="3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par>
                                <p:cTn id="57" presetID="10" presetClass="entr" presetSubtype="0"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1" grpId="0" animBg="1"/>
      <p:bldP spid="12" grpId="0" animBg="1"/>
      <p:bldP spid="13" grpId="0" animBg="1"/>
      <p:bldP spid="14" grpId="0" animBg="1"/>
      <p:bldP spid="30" grpId="0" animBg="1"/>
      <p:bldP spid="18"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Scale / design</a:t>
            </a:r>
            <a:endParaRPr lang="en-US" dirty="0"/>
          </a:p>
        </p:txBody>
      </p:sp>
      <p:sp>
        <p:nvSpPr>
          <p:cNvPr id="3" name="Content Placeholder 2"/>
          <p:cNvSpPr>
            <a:spLocks noGrp="1"/>
          </p:cNvSpPr>
          <p:nvPr>
            <p:ph idx="1"/>
          </p:nvPr>
        </p:nvSpPr>
        <p:spPr/>
        <p:txBody>
          <a:bodyPr/>
          <a:lstStyle/>
          <a:p>
            <a:r>
              <a:rPr lang="en-US" dirty="0" smtClean="0"/>
              <a:t>Make a profile with just extensions</a:t>
            </a:r>
          </a:p>
          <a:p>
            <a:r>
              <a:rPr lang="en-US" dirty="0" smtClean="0"/>
              <a:t>Make a profile with just 1 resource + extensions on that resource</a:t>
            </a:r>
          </a:p>
          <a:p>
            <a:r>
              <a:rPr lang="en-US" dirty="0" smtClean="0"/>
              <a:t>Make a profile that includes all constraints on resources and data types in a message or document</a:t>
            </a:r>
          </a:p>
          <a:p>
            <a:r>
              <a:rPr lang="en-US" dirty="0" smtClean="0"/>
              <a:t>Make a profile with all (say national) resources + extensions.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181</a:t>
            </a:fld>
            <a:endParaRPr lang="en-CA" dirty="0"/>
          </a:p>
        </p:txBody>
      </p:sp>
    </p:spTree>
    <p:extLst>
      <p:ext uri="{BB962C8B-B14F-4D97-AF65-F5344CB8AC3E}">
        <p14:creationId xmlns="" xmlns:p14="http://schemas.microsoft.com/office/powerpoint/2010/main" val="1181375678"/>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Profile metadata</a:t>
            </a:r>
            <a:endParaRPr lang="en-US" dirty="0"/>
          </a:p>
        </p:txBody>
      </p:sp>
      <p:sp>
        <p:nvSpPr>
          <p:cNvPr id="3" name="Content Placeholder 2"/>
          <p:cNvSpPr>
            <a:spLocks noGrp="1"/>
          </p:cNvSpPr>
          <p:nvPr>
            <p:ph idx="1"/>
          </p:nvPr>
        </p:nvSpPr>
        <p:spPr/>
        <p:txBody>
          <a:bodyPr/>
          <a:lstStyle/>
          <a:p>
            <a:r>
              <a:rPr lang="en-US" sz="1800" dirty="0" smtClean="0"/>
              <a:t>Identifier: </a:t>
            </a:r>
            <a:r>
              <a:rPr lang="en-US" sz="1800" i="1" dirty="0" smtClean="0"/>
              <a:t>Universally unique</a:t>
            </a:r>
            <a:r>
              <a:rPr lang="en-US" sz="1800" dirty="0" smtClean="0"/>
              <a:t> identifier, assigned by author value=“urn:hl7.org:extensions:iso-21090“ or “2.16.840.1.113883.10.20.2.1”</a:t>
            </a:r>
          </a:p>
          <a:p>
            <a:r>
              <a:rPr lang="en-US" sz="1800" dirty="0" smtClean="0"/>
              <a:t>Version: Version of the profile, manually maintained by author. Suggested format: a timestamp (e.g.  2013-01-01T12:34:45)</a:t>
            </a:r>
          </a:p>
          <a:p>
            <a:r>
              <a:rPr lang="en-US" sz="1800" dirty="0" smtClean="0"/>
              <a:t>Name: Free natural text name (e.g. “ISO 21090 Data Type Extensions”)</a:t>
            </a:r>
          </a:p>
          <a:p>
            <a:r>
              <a:rPr lang="en-US" sz="1800" dirty="0" smtClean="0"/>
              <a:t>Publisher: organization or individual responsible for publishing. Should be populated (e.g. “FHIR Project Team“)</a:t>
            </a:r>
          </a:p>
          <a:p>
            <a:r>
              <a:rPr lang="en-US" sz="1800" dirty="0" smtClean="0"/>
              <a:t>Telecom: one or more contact points of the publisher (telephone, email, website </a:t>
            </a:r>
            <a:r>
              <a:rPr lang="en-US" sz="1800" dirty="0" err="1" smtClean="0"/>
              <a:t>etc</a:t>
            </a:r>
            <a:r>
              <a:rPr lang="en-US" sz="1800" dirty="0" smtClean="0"/>
              <a:t>,)</a:t>
            </a:r>
          </a:p>
          <a:p>
            <a:r>
              <a:rPr lang="en-US" sz="1800" dirty="0" smtClean="0"/>
              <a:t>Description: longer description of the contents of the profile</a:t>
            </a:r>
          </a:p>
          <a:p>
            <a:r>
              <a:rPr lang="en-US" sz="1800" dirty="0" smtClean="0"/>
              <a:t>Code: one or more coded descriptions to help with finding the profile</a:t>
            </a:r>
          </a:p>
          <a:p>
            <a:r>
              <a:rPr lang="en-US" sz="1800" dirty="0" smtClean="0"/>
              <a:t>Status (fixed choice of draft, active, retired) + experimental Y/N</a:t>
            </a:r>
          </a:p>
          <a:p>
            <a:r>
              <a:rPr lang="en-US" sz="1800" dirty="0" smtClean="0"/>
              <a:t>Requirements: scope &amp; usage (the “need” or “why” of the profile)</a:t>
            </a:r>
          </a:p>
          <a:p>
            <a:r>
              <a:rPr lang="en-US" sz="1800" dirty="0" smtClean="0"/>
              <a:t>Date (of publication), e.g. “2013-07-07"</a:t>
            </a:r>
            <a:endParaRPr lang="en-US" sz="18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182</a:t>
            </a:fld>
            <a:endParaRPr lang="en-CA" dirty="0"/>
          </a:p>
        </p:txBody>
      </p:sp>
    </p:spTree>
    <p:extLst>
      <p:ext uri="{BB962C8B-B14F-4D97-AF65-F5344CB8AC3E}">
        <p14:creationId xmlns="" xmlns:p14="http://schemas.microsoft.com/office/powerpoint/2010/main" val="112463869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Extensions</a:t>
            </a:r>
            <a:endParaRPr lang="en-US" dirty="0"/>
          </a:p>
        </p:txBody>
      </p:sp>
      <p:sp>
        <p:nvSpPr>
          <p:cNvPr id="3" name="Content Placeholder 2"/>
          <p:cNvSpPr>
            <a:spLocks noGrp="1"/>
          </p:cNvSpPr>
          <p:nvPr>
            <p:ph idx="1"/>
          </p:nvPr>
        </p:nvSpPr>
        <p:spPr/>
        <p:txBody>
          <a:bodyPr>
            <a:normAutofit fontScale="92500"/>
          </a:bodyPr>
          <a:lstStyle/>
          <a:p>
            <a:r>
              <a:rPr lang="en-US" dirty="0" smtClean="0"/>
              <a:t>Accommodate those elements not supported by 80% of systems</a:t>
            </a:r>
          </a:p>
          <a:p>
            <a:r>
              <a:rPr lang="en-US" dirty="0" smtClean="0"/>
              <a:t>Note - You’re not extending a resource per se, but you specify </a:t>
            </a:r>
            <a:r>
              <a:rPr lang="en-US" i="1" dirty="0" smtClean="0"/>
              <a:t>where an extension may occur</a:t>
            </a:r>
            <a:r>
              <a:rPr lang="en-US" dirty="0" smtClean="0"/>
              <a:t>:</a:t>
            </a:r>
          </a:p>
          <a:p>
            <a:pPr lvl="1"/>
            <a:r>
              <a:rPr lang="en-US" dirty="0" smtClean="0"/>
              <a:t>A specific element within a resource (even root)</a:t>
            </a:r>
          </a:p>
          <a:p>
            <a:pPr lvl="1"/>
            <a:r>
              <a:rPr lang="en-US" dirty="0" smtClean="0"/>
              <a:t>A specific element within a data type</a:t>
            </a:r>
          </a:p>
          <a:p>
            <a:pPr lvl="1"/>
            <a:r>
              <a:rPr lang="en-US" dirty="0" smtClean="0"/>
              <a:t>All elements referencing a data type</a:t>
            </a:r>
          </a:p>
          <a:p>
            <a:pPr lvl="1"/>
            <a:r>
              <a:rPr lang="en-US" dirty="0" smtClean="0"/>
              <a:t>All elements mapping to a specific mapping target</a:t>
            </a:r>
          </a:p>
          <a:p>
            <a:pPr lvl="1"/>
            <a:r>
              <a:rPr lang="en-US" dirty="0" smtClean="0"/>
              <a:t>An extension</a:t>
            </a:r>
          </a:p>
        </p:txBody>
      </p:sp>
      <p:sp>
        <p:nvSpPr>
          <p:cNvPr id="4" name="Slide Number Placeholder 3"/>
          <p:cNvSpPr>
            <a:spLocks noGrp="1"/>
          </p:cNvSpPr>
          <p:nvPr>
            <p:ph type="sldNum" sz="quarter" idx="4294967295"/>
          </p:nvPr>
        </p:nvSpPr>
        <p:spPr>
          <a:xfrm>
            <a:off x="8613648" y="6525344"/>
            <a:ext cx="457200" cy="256456"/>
          </a:xfrm>
          <a:prstGeom prst="rect">
            <a:avLst/>
          </a:prstGeom>
        </p:spPr>
        <p:txBody>
          <a:bodyPr/>
          <a:lstStyle/>
          <a:p>
            <a:fld id="{990B41CA-569D-40E7-8E58-026C0338B2C8}" type="slidenum">
              <a:rPr lang="en-US" smtClean="0"/>
              <a:pPr/>
              <a:t>183</a:t>
            </a:fld>
            <a:endParaRPr lang="en-US"/>
          </a:p>
        </p:txBody>
      </p:sp>
      <p:sp>
        <p:nvSpPr>
          <p:cNvPr id="5" name="Footer Placeholder 4"/>
          <p:cNvSpPr>
            <a:spLocks noGrp="1"/>
          </p:cNvSpPr>
          <p:nvPr>
            <p:ph type="ftr" sz="quarter" idx="4294967295"/>
          </p:nvPr>
        </p:nvSpPr>
        <p:spPr>
          <a:xfrm>
            <a:off x="5715000" y="6525344"/>
            <a:ext cx="2895600" cy="256456"/>
          </a:xfrm>
          <a:prstGeom prst="rect">
            <a:avLst/>
          </a:prstGeom>
        </p:spPr>
        <p:txBody>
          <a:bodyPr/>
          <a:lstStyle/>
          <a:p>
            <a:r>
              <a:rPr lang="en-US" smtClean="0"/>
              <a:t>(c) 2012 HL7 International</a:t>
            </a:r>
            <a:endParaRPr lang="en-US" dirty="0"/>
          </a:p>
        </p:txBody>
      </p:sp>
      <p:sp>
        <p:nvSpPr>
          <p:cNvPr id="6" name="Date Placeholder 5"/>
          <p:cNvSpPr>
            <a:spLocks noGrp="1"/>
          </p:cNvSpPr>
          <p:nvPr>
            <p:ph type="dt" sz="half" idx="4294967295"/>
          </p:nvPr>
        </p:nvSpPr>
        <p:spPr>
          <a:xfrm>
            <a:off x="3581400" y="6525344"/>
            <a:ext cx="2133600" cy="256456"/>
          </a:xfrm>
          <a:prstGeom prst="rect">
            <a:avLst/>
          </a:prstGeom>
        </p:spPr>
        <p:txBody>
          <a:bodyPr/>
          <a:lstStyle/>
          <a:p>
            <a:fld id="{8FCA521A-5C8A-4933-9234-1A0DD0C7D7AC}" type="datetime1">
              <a:rPr lang="en-US" smtClean="0"/>
              <a:pPr/>
              <a:t>11/3/2014</a:t>
            </a:fld>
            <a:endParaRPr lang="en-US"/>
          </a:p>
        </p:txBody>
      </p:sp>
    </p:spTree>
    <p:extLst>
      <p:ext uri="{BB962C8B-B14F-4D97-AF65-F5344CB8AC3E}">
        <p14:creationId xmlns="" xmlns:p14="http://schemas.microsoft.com/office/powerpoint/2010/main" val="3344843449"/>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 definition</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184</a:t>
            </a:fld>
            <a:endParaRPr lang="en-CA" dirty="0"/>
          </a:p>
        </p:txBody>
      </p:sp>
      <p:pic>
        <p:nvPicPr>
          <p:cNvPr id="409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67544" y="1844824"/>
            <a:ext cx="8302631" cy="432048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cxnSp>
        <p:nvCxnSpPr>
          <p:cNvPr id="5" name="Straight Arrow Connector 4"/>
          <p:cNvCxnSpPr/>
          <p:nvPr/>
        </p:nvCxnSpPr>
        <p:spPr bwMode="auto">
          <a:xfrm flipH="1">
            <a:off x="6516216" y="2564904"/>
            <a:ext cx="576064" cy="432048"/>
          </a:xfrm>
          <a:prstGeom prst="straightConnector1">
            <a:avLst/>
          </a:prstGeom>
          <a:ln>
            <a:headEnd type="none" w="med" len="med"/>
            <a:tailEnd type="arrow"/>
          </a:ln>
          <a:ex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7009139" y="1988840"/>
            <a:ext cx="1595309" cy="646331"/>
          </a:xfrm>
          <a:prstGeom prst="rect">
            <a:avLst/>
          </a:prstGeom>
          <a:noFill/>
        </p:spPr>
        <p:txBody>
          <a:bodyPr wrap="none" rtlCol="0">
            <a:spAutoFit/>
          </a:bodyPr>
          <a:lstStyle/>
          <a:p>
            <a:r>
              <a:rPr lang="en-US" dirty="0" smtClean="0"/>
              <a:t>Note: multiple</a:t>
            </a:r>
          </a:p>
          <a:p>
            <a:r>
              <a:rPr lang="en-US" dirty="0" smtClean="0"/>
              <a:t>contexts!</a:t>
            </a:r>
            <a:endParaRPr lang="nl-NL" dirty="0"/>
          </a:p>
        </p:txBody>
      </p:sp>
      <p:sp>
        <p:nvSpPr>
          <p:cNvPr id="7" name="Rectangle 6"/>
          <p:cNvSpPr/>
          <p:nvPr/>
        </p:nvSpPr>
        <p:spPr bwMode="auto">
          <a:xfrm>
            <a:off x="827584" y="2132856"/>
            <a:ext cx="3096344" cy="161583"/>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Tree>
    <p:extLst>
      <p:ext uri="{BB962C8B-B14F-4D97-AF65-F5344CB8AC3E}">
        <p14:creationId xmlns="" xmlns:p14="http://schemas.microsoft.com/office/powerpoint/2010/main" val="655122508"/>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support?</a:t>
            </a:r>
            <a:endParaRPr lang="en-US" dirty="0"/>
          </a:p>
        </p:txBody>
      </p:sp>
      <p:sp>
        <p:nvSpPr>
          <p:cNvPr id="3" name="Content Placeholder 2"/>
          <p:cNvSpPr>
            <a:spLocks noGrp="1"/>
          </p:cNvSpPr>
          <p:nvPr>
            <p:ph idx="1"/>
          </p:nvPr>
        </p:nvSpPr>
        <p:spPr/>
        <p:txBody>
          <a:bodyPr/>
          <a:lstStyle/>
          <a:p>
            <a:r>
              <a:rPr lang="en-US" dirty="0" smtClean="0"/>
              <a:t>Authors: SHALL be capable of providing a value for the element and resource</a:t>
            </a:r>
          </a:p>
          <a:p>
            <a:r>
              <a:rPr lang="en-US" dirty="0" smtClean="0"/>
              <a:t>Consumers: SHALL be capable of extracting and doing </a:t>
            </a:r>
            <a:r>
              <a:rPr lang="en-US" u="sng" dirty="0" smtClean="0"/>
              <a:t>something useful</a:t>
            </a:r>
            <a:r>
              <a:rPr lang="en-US" dirty="0" smtClean="0"/>
              <a:t> with the data element. </a:t>
            </a:r>
          </a:p>
          <a:p>
            <a:endParaRPr lang="en-US" dirty="0" smtClean="0"/>
          </a:p>
          <a:p>
            <a:r>
              <a:rPr lang="en-US" dirty="0" smtClean="0"/>
              <a:t>"Something useful" is context dependent. The Profile SHALL describe what it means for applications to “support” the element</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185</a:t>
            </a:fld>
            <a:endParaRPr lang="en-CA" dirty="0"/>
          </a:p>
        </p:txBody>
      </p:sp>
    </p:spTree>
    <p:extLst>
      <p:ext uri="{BB962C8B-B14F-4D97-AF65-F5344CB8AC3E}">
        <p14:creationId xmlns="" xmlns:p14="http://schemas.microsoft.com/office/powerpoint/2010/main" val="3480285503"/>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043608" y="2152520"/>
            <a:ext cx="7529854" cy="324036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Extending a name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186</a:t>
            </a:fld>
            <a:endParaRPr lang="en-CA" dirty="0"/>
          </a:p>
        </p:txBody>
      </p:sp>
      <p:sp>
        <p:nvSpPr>
          <p:cNvPr id="5" name="TextBox 4"/>
          <p:cNvSpPr txBox="1"/>
          <p:nvPr/>
        </p:nvSpPr>
        <p:spPr>
          <a:xfrm>
            <a:off x="4794694" y="2103239"/>
            <a:ext cx="3757760" cy="461665"/>
          </a:xfrm>
          <a:prstGeom prst="rect">
            <a:avLst/>
          </a:prstGeom>
          <a:noFill/>
        </p:spPr>
        <p:txBody>
          <a:bodyPr wrap="none" rtlCol="0">
            <a:spAutoFit/>
          </a:bodyPr>
          <a:lstStyle/>
          <a:p>
            <a:r>
              <a:rPr lang="nl-NL" sz="2400" b="1" dirty="0" err="1" smtClean="0"/>
              <a:t>Key</a:t>
            </a:r>
            <a:r>
              <a:rPr lang="nl-NL" dirty="0" smtClean="0"/>
              <a:t> = </a:t>
            </a:r>
            <a:r>
              <a:rPr lang="nl-NL" dirty="0" err="1" smtClean="0"/>
              <a:t>location</a:t>
            </a:r>
            <a:r>
              <a:rPr lang="nl-NL" dirty="0" smtClean="0"/>
              <a:t> of </a:t>
            </a:r>
            <a:r>
              <a:rPr lang="nl-NL" dirty="0" err="1" smtClean="0"/>
              <a:t>formal</a:t>
            </a:r>
            <a:r>
              <a:rPr lang="nl-NL" dirty="0" smtClean="0"/>
              <a:t> </a:t>
            </a:r>
            <a:r>
              <a:rPr lang="nl-NL" dirty="0" err="1" smtClean="0"/>
              <a:t>definition</a:t>
            </a:r>
            <a:endParaRPr lang="nl-NL" dirty="0"/>
          </a:p>
        </p:txBody>
      </p:sp>
      <p:sp>
        <p:nvSpPr>
          <p:cNvPr id="7" name="TextBox 6"/>
          <p:cNvSpPr txBox="1"/>
          <p:nvPr/>
        </p:nvSpPr>
        <p:spPr>
          <a:xfrm>
            <a:off x="4362360" y="4911551"/>
            <a:ext cx="4111062" cy="461665"/>
          </a:xfrm>
          <a:prstGeom prst="rect">
            <a:avLst/>
          </a:prstGeom>
          <a:noFill/>
        </p:spPr>
        <p:txBody>
          <a:bodyPr wrap="none" rtlCol="0">
            <a:spAutoFit/>
          </a:bodyPr>
          <a:lstStyle/>
          <a:p>
            <a:r>
              <a:rPr lang="nl-NL" sz="2400" b="1" dirty="0" smtClean="0"/>
              <a:t>Value</a:t>
            </a:r>
            <a:r>
              <a:rPr lang="nl-NL" dirty="0" smtClean="0"/>
              <a:t> = </a:t>
            </a:r>
            <a:r>
              <a:rPr lang="nl-NL" dirty="0" err="1" smtClean="0"/>
              <a:t>value</a:t>
            </a:r>
            <a:r>
              <a:rPr lang="nl-NL" dirty="0" smtClean="0"/>
              <a:t> </a:t>
            </a:r>
            <a:r>
              <a:rPr lang="nl-NL" dirty="0" err="1" smtClean="0"/>
              <a:t>according</a:t>
            </a:r>
            <a:r>
              <a:rPr lang="nl-NL" dirty="0" smtClean="0"/>
              <a:t> </a:t>
            </a:r>
            <a:r>
              <a:rPr lang="nl-NL" dirty="0" err="1" smtClean="0"/>
              <a:t>to</a:t>
            </a:r>
            <a:r>
              <a:rPr lang="nl-NL" dirty="0" smtClean="0"/>
              <a:t> </a:t>
            </a:r>
            <a:r>
              <a:rPr lang="nl-NL" dirty="0" err="1" smtClean="0"/>
              <a:t>definition</a:t>
            </a:r>
            <a:endParaRPr lang="nl-NL" dirty="0"/>
          </a:p>
        </p:txBody>
      </p:sp>
      <p:sp>
        <p:nvSpPr>
          <p:cNvPr id="14" name="Rounded Rectangle 13"/>
          <p:cNvSpPr/>
          <p:nvPr/>
        </p:nvSpPr>
        <p:spPr>
          <a:xfrm>
            <a:off x="921014" y="3296548"/>
            <a:ext cx="7825073" cy="88853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cxnSp>
        <p:nvCxnSpPr>
          <p:cNvPr id="11" name="Straight Arrow Connector 10"/>
          <p:cNvCxnSpPr/>
          <p:nvPr/>
        </p:nvCxnSpPr>
        <p:spPr bwMode="auto">
          <a:xfrm flipH="1">
            <a:off x="5591412" y="2636912"/>
            <a:ext cx="564764" cy="659636"/>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bwMode="auto">
          <a:xfrm flipH="1" flipV="1">
            <a:off x="5652120" y="4185083"/>
            <a:ext cx="360040" cy="828093"/>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 xmlns:p14="http://schemas.microsoft.com/office/powerpoint/2010/main" val="2703220257"/>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Extending an extension?</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187</a:t>
            </a:fld>
            <a:endParaRPr lang="en-CA" dirty="0"/>
          </a:p>
        </p:txBody>
      </p:sp>
      <p:pic>
        <p:nvPicPr>
          <p:cNvPr id="5"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95003" y="1988840"/>
            <a:ext cx="8105979" cy="4104456"/>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3327208338"/>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Constraints</a:t>
            </a:r>
            <a:endParaRPr lang="en-US" dirty="0"/>
          </a:p>
        </p:txBody>
      </p:sp>
      <p:sp>
        <p:nvSpPr>
          <p:cNvPr id="6" name="Content Placeholder 5"/>
          <p:cNvSpPr>
            <a:spLocks noGrp="1"/>
          </p:cNvSpPr>
          <p:nvPr>
            <p:ph idx="1"/>
          </p:nvPr>
        </p:nvSpPr>
        <p:spPr/>
        <p:txBody>
          <a:bodyPr/>
          <a:lstStyle/>
          <a:p>
            <a:r>
              <a:rPr lang="en-US" dirty="0" smtClean="0"/>
              <a:t>Profiles contain “Structures”: a set of constraints on (nested) elements of a Resource or Datatype</a:t>
            </a:r>
          </a:p>
          <a:p>
            <a:r>
              <a:rPr lang="en-US" dirty="0" smtClean="0"/>
              <a:t>You give each structure a “name”, so you can refer to it (e.g. from a Profile Tag)</a:t>
            </a:r>
          </a:p>
          <a:p>
            <a:r>
              <a:rPr lang="en-US" dirty="0" smtClean="0"/>
              <a:t>You can make structures “internal”: local to the package for purpose of reuse</a:t>
            </a:r>
          </a:p>
          <a:p>
            <a:r>
              <a:rPr lang="en-US" dirty="0" smtClean="0"/>
              <a:t>Datatype constraints are always done for reuse of constraints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188</a:t>
            </a:fld>
            <a:endParaRPr lang="en-CA"/>
          </a:p>
        </p:txBody>
      </p:sp>
    </p:spTree>
    <p:extLst>
      <p:ext uri="{BB962C8B-B14F-4D97-AF65-F5344CB8AC3E}">
        <p14:creationId xmlns="" xmlns:p14="http://schemas.microsoft.com/office/powerpoint/2010/main" val="1035400204"/>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Constraining cardinality</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189</a:t>
            </a:fld>
            <a:endParaRPr lang="en-CA"/>
          </a:p>
        </p:txBody>
      </p:sp>
      <p:pic>
        <p:nvPicPr>
          <p:cNvPr id="1027" name="Picture 3"/>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b="66600"/>
          <a:stretch/>
        </p:blipFill>
        <p:spPr bwMode="auto">
          <a:xfrm>
            <a:off x="380999" y="1711326"/>
            <a:ext cx="6351241" cy="219867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TextBox 4"/>
          <p:cNvSpPr txBox="1"/>
          <p:nvPr/>
        </p:nvSpPr>
        <p:spPr>
          <a:xfrm>
            <a:off x="5418446" y="2032872"/>
            <a:ext cx="3402026"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Limit cardinality to 1..2</a:t>
            </a:r>
          </a:p>
          <a:p>
            <a:r>
              <a:rPr lang="en-US" dirty="0" smtClean="0"/>
              <a:t>(e.g. to at maximum your organizations’ identifier + the national one)</a:t>
            </a:r>
          </a:p>
        </p:txBody>
      </p:sp>
      <p:cxnSp>
        <p:nvCxnSpPr>
          <p:cNvPr id="7" name="Straight Arrow Connector 6"/>
          <p:cNvCxnSpPr/>
          <p:nvPr/>
        </p:nvCxnSpPr>
        <p:spPr bwMode="auto">
          <a:xfrm flipH="1">
            <a:off x="3890323" y="2458124"/>
            <a:ext cx="1528124" cy="353215"/>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p:nvPr/>
        </p:nvCxnSpPr>
        <p:spPr bwMode="auto">
          <a:xfrm flipH="1" flipV="1">
            <a:off x="2879812" y="3645024"/>
            <a:ext cx="892483" cy="710788"/>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bwMode="auto">
          <a:xfrm flipH="1" flipV="1">
            <a:off x="3772295" y="3338359"/>
            <a:ext cx="1140189" cy="449317"/>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9" name="TextBox 8"/>
          <p:cNvSpPr txBox="1"/>
          <p:nvPr/>
        </p:nvSpPr>
        <p:spPr>
          <a:xfrm>
            <a:off x="3275856" y="2711420"/>
            <a:ext cx="1080120" cy="369332"/>
          </a:xfrm>
          <a:prstGeom prst="rect">
            <a:avLst/>
          </a:prstGeom>
          <a:noFill/>
        </p:spPr>
        <p:txBody>
          <a:bodyPr wrap="square" rtlCol="0">
            <a:spAutoFit/>
          </a:bodyPr>
          <a:lstStyle/>
          <a:p>
            <a:r>
              <a:rPr lang="en-US" b="1" dirty="0" smtClean="0"/>
              <a:t>1..2</a:t>
            </a:r>
            <a:endParaRPr lang="nl-NL" b="1" dirty="0"/>
          </a:p>
        </p:txBody>
      </p:sp>
      <p:cxnSp>
        <p:nvCxnSpPr>
          <p:cNvPr id="15" name="Straight Connector 14"/>
          <p:cNvCxnSpPr/>
          <p:nvPr/>
        </p:nvCxnSpPr>
        <p:spPr bwMode="auto">
          <a:xfrm flipH="1">
            <a:off x="2627784" y="2811339"/>
            <a:ext cx="432048" cy="103565"/>
          </a:xfrm>
          <a:prstGeom prst="line">
            <a:avLst/>
          </a:prstGeom>
          <a:ln>
            <a:headEnd type="none" w="med" len="med"/>
            <a:tailEnd type="none" w="med" len="med"/>
          </a:ln>
          <a:extLst/>
        </p:spPr>
        <p:style>
          <a:lnRef idx="2">
            <a:schemeClr val="accent4"/>
          </a:lnRef>
          <a:fillRef idx="0">
            <a:schemeClr val="accent4"/>
          </a:fillRef>
          <a:effectRef idx="1">
            <a:schemeClr val="accent4"/>
          </a:effectRef>
          <a:fontRef idx="minor">
            <a:schemeClr val="tx1"/>
          </a:fontRef>
        </p:style>
      </p:cxnSp>
      <p:cxnSp>
        <p:nvCxnSpPr>
          <p:cNvPr id="17" name="Straight Connector 16"/>
          <p:cNvCxnSpPr/>
          <p:nvPr/>
        </p:nvCxnSpPr>
        <p:spPr bwMode="auto">
          <a:xfrm>
            <a:off x="2627784" y="2804086"/>
            <a:ext cx="360040" cy="192866"/>
          </a:xfrm>
          <a:prstGeom prst="line">
            <a:avLst/>
          </a:prstGeom>
          <a:ln>
            <a:headEnd type="none" w="med" len="med"/>
            <a:tailEnd type="none" w="med" len="med"/>
          </a:ln>
          <a:extLst/>
        </p:spPr>
        <p:style>
          <a:lnRef idx="2">
            <a:schemeClr val="accent4"/>
          </a:lnRef>
          <a:fillRef idx="0">
            <a:schemeClr val="accent4"/>
          </a:fillRef>
          <a:effectRef idx="1">
            <a:schemeClr val="accent4"/>
          </a:effectRef>
          <a:fontRef idx="minor">
            <a:schemeClr val="tx1"/>
          </a:fontRef>
        </p:style>
      </p:cxnSp>
      <p:sp>
        <p:nvSpPr>
          <p:cNvPr id="21" name="TextBox 20"/>
          <p:cNvSpPr txBox="1"/>
          <p:nvPr/>
        </p:nvSpPr>
        <p:spPr>
          <a:xfrm>
            <a:off x="3275856" y="3080752"/>
            <a:ext cx="1080120" cy="369332"/>
          </a:xfrm>
          <a:prstGeom prst="rect">
            <a:avLst/>
          </a:prstGeom>
          <a:noFill/>
        </p:spPr>
        <p:txBody>
          <a:bodyPr wrap="square" rtlCol="0">
            <a:spAutoFit/>
          </a:bodyPr>
          <a:lstStyle/>
          <a:p>
            <a:r>
              <a:rPr lang="en-US" b="1" dirty="0" smtClean="0"/>
              <a:t>1..1</a:t>
            </a:r>
            <a:endParaRPr lang="nl-NL" b="1" dirty="0"/>
          </a:p>
        </p:txBody>
      </p:sp>
      <p:sp>
        <p:nvSpPr>
          <p:cNvPr id="23" name="TextBox 22"/>
          <p:cNvSpPr txBox="1"/>
          <p:nvPr/>
        </p:nvSpPr>
        <p:spPr>
          <a:xfrm>
            <a:off x="4978415" y="3787676"/>
            <a:ext cx="391719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Limit names to just 1 (instead of 0..*)</a:t>
            </a:r>
          </a:p>
        </p:txBody>
      </p:sp>
      <p:cxnSp>
        <p:nvCxnSpPr>
          <p:cNvPr id="25" name="Straight Connector 24"/>
          <p:cNvCxnSpPr/>
          <p:nvPr/>
        </p:nvCxnSpPr>
        <p:spPr bwMode="auto">
          <a:xfrm flipH="1">
            <a:off x="2627784" y="3181419"/>
            <a:ext cx="432048" cy="103565"/>
          </a:xfrm>
          <a:prstGeom prst="line">
            <a:avLst/>
          </a:prstGeom>
          <a:ln>
            <a:headEnd type="none" w="med" len="med"/>
            <a:tailEnd type="none" w="med" len="med"/>
          </a:ln>
          <a:extLst/>
        </p:spPr>
        <p:style>
          <a:lnRef idx="2">
            <a:schemeClr val="accent4"/>
          </a:lnRef>
          <a:fillRef idx="0">
            <a:schemeClr val="accent4"/>
          </a:fillRef>
          <a:effectRef idx="1">
            <a:schemeClr val="accent4"/>
          </a:effectRef>
          <a:fontRef idx="minor">
            <a:schemeClr val="tx1"/>
          </a:fontRef>
        </p:style>
      </p:cxnSp>
      <p:cxnSp>
        <p:nvCxnSpPr>
          <p:cNvPr id="26" name="Straight Connector 25"/>
          <p:cNvCxnSpPr/>
          <p:nvPr/>
        </p:nvCxnSpPr>
        <p:spPr bwMode="auto">
          <a:xfrm>
            <a:off x="2699792" y="3164126"/>
            <a:ext cx="360040" cy="192866"/>
          </a:xfrm>
          <a:prstGeom prst="line">
            <a:avLst/>
          </a:prstGeom>
          <a:ln>
            <a:headEnd type="none" w="med" len="med"/>
            <a:tailEnd type="none" w="med" len="med"/>
          </a:ln>
          <a:extLst/>
        </p:spPr>
        <p:style>
          <a:lnRef idx="2">
            <a:schemeClr val="accent4"/>
          </a:lnRef>
          <a:fillRef idx="0">
            <a:schemeClr val="accent4"/>
          </a:fillRef>
          <a:effectRef idx="1">
            <a:schemeClr val="accent4"/>
          </a:effectRef>
          <a:fontRef idx="minor">
            <a:schemeClr val="tx1"/>
          </a:fontRef>
        </p:style>
      </p:cxnSp>
      <p:cxnSp>
        <p:nvCxnSpPr>
          <p:cNvPr id="29" name="Straight Connector 28"/>
          <p:cNvCxnSpPr/>
          <p:nvPr/>
        </p:nvCxnSpPr>
        <p:spPr bwMode="auto">
          <a:xfrm>
            <a:off x="539552" y="3645024"/>
            <a:ext cx="2268252" cy="0"/>
          </a:xfrm>
          <a:prstGeom prst="line">
            <a:avLst/>
          </a:prstGeom>
          <a:ln>
            <a:headEnd type="none" w="med" len="med"/>
            <a:tailEnd type="none" w="med" len="med"/>
          </a:ln>
          <a:extLst/>
        </p:spPr>
        <p:style>
          <a:lnRef idx="2">
            <a:schemeClr val="dk1"/>
          </a:lnRef>
          <a:fillRef idx="0">
            <a:schemeClr val="dk1"/>
          </a:fillRef>
          <a:effectRef idx="1">
            <a:schemeClr val="dk1"/>
          </a:effectRef>
          <a:fontRef idx="minor">
            <a:schemeClr val="tx1"/>
          </a:fontRef>
        </p:style>
      </p:cxnSp>
      <p:sp>
        <p:nvSpPr>
          <p:cNvPr id="31" name="TextBox 30"/>
          <p:cNvSpPr txBox="1"/>
          <p:nvPr/>
        </p:nvSpPr>
        <p:spPr>
          <a:xfrm>
            <a:off x="3059832" y="4355812"/>
            <a:ext cx="345638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Forbid any telecom elements</a:t>
            </a:r>
          </a:p>
        </p:txBody>
      </p:sp>
      <p:sp>
        <p:nvSpPr>
          <p:cNvPr id="34" name="TextBox 33"/>
          <p:cNvSpPr txBox="1"/>
          <p:nvPr/>
        </p:nvSpPr>
        <p:spPr>
          <a:xfrm>
            <a:off x="3275856" y="3429000"/>
            <a:ext cx="1080120" cy="369332"/>
          </a:xfrm>
          <a:prstGeom prst="rect">
            <a:avLst/>
          </a:prstGeom>
          <a:noFill/>
        </p:spPr>
        <p:txBody>
          <a:bodyPr wrap="square" rtlCol="0">
            <a:spAutoFit/>
          </a:bodyPr>
          <a:lstStyle/>
          <a:p>
            <a:r>
              <a:rPr lang="en-US" b="1" dirty="0"/>
              <a:t>0</a:t>
            </a:r>
            <a:r>
              <a:rPr lang="en-US" b="1" dirty="0" smtClean="0"/>
              <a:t>..</a:t>
            </a:r>
            <a:r>
              <a:rPr lang="en-US" b="1" dirty="0"/>
              <a:t>0</a:t>
            </a:r>
            <a:endParaRPr lang="nl-NL" b="1" dirty="0"/>
          </a:p>
        </p:txBody>
      </p:sp>
      <p:sp>
        <p:nvSpPr>
          <p:cNvPr id="1025" name="TextBox 1024"/>
          <p:cNvSpPr txBox="1"/>
          <p:nvPr/>
        </p:nvSpPr>
        <p:spPr>
          <a:xfrm>
            <a:off x="783963" y="5158933"/>
            <a:ext cx="5976664" cy="646331"/>
          </a:xfrm>
          <a:prstGeom prst="rect">
            <a:avLst/>
          </a:prstGeom>
          <a:noFill/>
        </p:spPr>
        <p:txBody>
          <a:bodyPr wrap="square" rtlCol="0">
            <a:spAutoFit/>
          </a:bodyPr>
          <a:lstStyle/>
          <a:p>
            <a:r>
              <a:rPr lang="en-US" dirty="0" smtClean="0"/>
              <a:t>Note: something that’s mandatory in the core definition cannot be made optional in a profile</a:t>
            </a:r>
            <a:endParaRPr lang="nl-NL" dirty="0"/>
          </a:p>
        </p:txBody>
      </p:sp>
    </p:spTree>
    <p:extLst>
      <p:ext uri="{BB962C8B-B14F-4D97-AF65-F5344CB8AC3E}">
        <p14:creationId xmlns="" xmlns:p14="http://schemas.microsoft.com/office/powerpoint/2010/main" val="4754807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08646" y="2209800"/>
            <a:ext cx="5943600" cy="414226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Implementer Focus is…</a:t>
            </a:r>
            <a:endParaRPr lang="en-US" dirty="0"/>
          </a:p>
        </p:txBody>
      </p:sp>
      <p:sp>
        <p:nvSpPr>
          <p:cNvPr id="4" name="Slide Number Placeholder 3"/>
          <p:cNvSpPr>
            <a:spLocks noGrp="1"/>
          </p:cNvSpPr>
          <p:nvPr>
            <p:ph type="sldNum" sz="quarter" idx="4"/>
          </p:nvPr>
        </p:nvSpPr>
        <p:spPr/>
        <p:txBody>
          <a:bodyPr/>
          <a:lstStyle/>
          <a:p>
            <a:endParaRPr lang="en-CA" dirty="0"/>
          </a:p>
        </p:txBody>
      </p:sp>
      <p:sp>
        <p:nvSpPr>
          <p:cNvPr id="6" name="Rectangle 5"/>
          <p:cNvSpPr/>
          <p:nvPr/>
        </p:nvSpPr>
        <p:spPr>
          <a:xfrm>
            <a:off x="403746" y="1676400"/>
            <a:ext cx="8153400" cy="523220"/>
          </a:xfrm>
          <a:prstGeom prst="rect">
            <a:avLst/>
          </a:prstGeom>
        </p:spPr>
        <p:txBody>
          <a:bodyPr wrap="square">
            <a:spAutoFit/>
          </a:bodyPr>
          <a:lstStyle/>
          <a:p>
            <a:pPr algn="ctr"/>
            <a:r>
              <a:rPr lang="en-US" sz="2800" b="1" dirty="0">
                <a:latin typeface="Courier New" panose="02070309020205020404" pitchFamily="49" charset="0"/>
                <a:cs typeface="Courier New" panose="02070309020205020404" pitchFamily="49" charset="0"/>
              </a:rPr>
              <a:t>http://</a:t>
            </a:r>
            <a:r>
              <a:rPr lang="en-US" sz="2800" b="1" dirty="0" smtClean="0">
                <a:latin typeface="Courier New" panose="02070309020205020404" pitchFamily="49" charset="0"/>
                <a:cs typeface="Courier New" panose="02070309020205020404" pitchFamily="49" charset="0"/>
              </a:rPr>
              <a:t>hl7.org/fhir/downloads.html</a:t>
            </a:r>
            <a:endParaRPr lang="nl-NL" sz="2800" b="1" dirty="0">
              <a:latin typeface="Courier New" panose="02070309020205020404" pitchFamily="49" charset="0"/>
              <a:cs typeface="Courier New" panose="02070309020205020404" pitchFamily="49" charset="0"/>
            </a:endParaRPr>
          </a:p>
        </p:txBody>
      </p:sp>
    </p:spTree>
    <p:extLst>
      <p:ext uri="{BB962C8B-B14F-4D97-AF65-F5344CB8AC3E}">
        <p14:creationId xmlns="" xmlns:p14="http://schemas.microsoft.com/office/powerpoint/2010/main" val="465673189"/>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 value domains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190</a:t>
            </a:fld>
            <a:endParaRPr lang="en-CA" dirty="0"/>
          </a:p>
        </p:txBody>
      </p:sp>
      <p:pic>
        <p:nvPicPr>
          <p:cNvPr id="5" name="Picture 3"/>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t="43665" b="-56"/>
          <a:stretch/>
        </p:blipFill>
        <p:spPr bwMode="auto">
          <a:xfrm>
            <a:off x="539552" y="2132856"/>
            <a:ext cx="5469335" cy="319673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6" name="TextBox 5"/>
          <p:cNvSpPr txBox="1"/>
          <p:nvPr/>
        </p:nvSpPr>
        <p:spPr>
          <a:xfrm>
            <a:off x="1273584" y="5733256"/>
            <a:ext cx="340202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Only allow “active” Patients</a:t>
            </a:r>
          </a:p>
        </p:txBody>
      </p:sp>
      <p:cxnSp>
        <p:nvCxnSpPr>
          <p:cNvPr id="7" name="Straight Arrow Connector 6"/>
          <p:cNvCxnSpPr>
            <a:endCxn id="8" idx="2"/>
          </p:cNvCxnSpPr>
          <p:nvPr/>
        </p:nvCxnSpPr>
        <p:spPr bwMode="auto">
          <a:xfrm flipV="1">
            <a:off x="2948481" y="5129896"/>
            <a:ext cx="51819" cy="604557"/>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8" name="TextBox 7"/>
          <p:cNvSpPr txBox="1"/>
          <p:nvPr/>
        </p:nvSpPr>
        <p:spPr>
          <a:xfrm>
            <a:off x="2460240" y="4760564"/>
            <a:ext cx="1080120" cy="369332"/>
          </a:xfrm>
          <a:prstGeom prst="rect">
            <a:avLst/>
          </a:prstGeom>
          <a:noFill/>
        </p:spPr>
        <p:txBody>
          <a:bodyPr wrap="square" rtlCol="0">
            <a:spAutoFit/>
          </a:bodyPr>
          <a:lstStyle/>
          <a:p>
            <a:r>
              <a:rPr lang="en-US" b="1" dirty="0" smtClean="0"/>
              <a:t>=“true”</a:t>
            </a:r>
            <a:endParaRPr lang="nl-NL" b="1" dirty="0"/>
          </a:p>
        </p:txBody>
      </p:sp>
      <p:sp>
        <p:nvSpPr>
          <p:cNvPr id="14" name="TextBox 13"/>
          <p:cNvSpPr txBox="1"/>
          <p:nvPr/>
        </p:nvSpPr>
        <p:spPr>
          <a:xfrm>
            <a:off x="5220072" y="1809690"/>
            <a:ext cx="340202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If deceased is given, it must be a </a:t>
            </a:r>
            <a:r>
              <a:rPr lang="en-US" dirty="0" err="1" smtClean="0"/>
              <a:t>dateTime</a:t>
            </a:r>
            <a:r>
              <a:rPr lang="en-US" dirty="0" smtClean="0"/>
              <a:t>, not a </a:t>
            </a:r>
            <a:r>
              <a:rPr lang="en-US" dirty="0" err="1" smtClean="0"/>
              <a:t>boolean</a:t>
            </a:r>
            <a:endParaRPr lang="en-US" dirty="0" smtClean="0"/>
          </a:p>
        </p:txBody>
      </p:sp>
      <p:cxnSp>
        <p:nvCxnSpPr>
          <p:cNvPr id="15" name="Straight Arrow Connector 14"/>
          <p:cNvCxnSpPr>
            <a:stCxn id="14" idx="1"/>
          </p:cNvCxnSpPr>
          <p:nvPr/>
        </p:nvCxnSpPr>
        <p:spPr bwMode="auto">
          <a:xfrm flipH="1">
            <a:off x="4139952" y="2132856"/>
            <a:ext cx="1080120" cy="18496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7" name="Straight Connector 16"/>
          <p:cNvCxnSpPr/>
          <p:nvPr/>
        </p:nvCxnSpPr>
        <p:spPr bwMode="auto">
          <a:xfrm>
            <a:off x="1997074" y="2317816"/>
            <a:ext cx="689070" cy="0"/>
          </a:xfrm>
          <a:prstGeom prst="line">
            <a:avLst/>
          </a:prstGeom>
          <a:ln>
            <a:headEnd type="none" w="med" len="med"/>
            <a:tailEnd type="none" w="med" len="med"/>
          </a:ln>
          <a:extLst/>
        </p:spPr>
        <p:style>
          <a:lnRef idx="2">
            <a:schemeClr val="dk1"/>
          </a:lnRef>
          <a:fillRef idx="0">
            <a:schemeClr val="dk1"/>
          </a:fillRef>
          <a:effectRef idx="1">
            <a:schemeClr val="dk1"/>
          </a:effectRef>
          <a:fontRef idx="minor">
            <a:schemeClr val="tx1"/>
          </a:fontRef>
        </p:style>
      </p:cxnSp>
      <p:sp>
        <p:nvSpPr>
          <p:cNvPr id="23" name="TextBox 22"/>
          <p:cNvSpPr txBox="1"/>
          <p:nvPr/>
        </p:nvSpPr>
        <p:spPr>
          <a:xfrm>
            <a:off x="1467002" y="2564904"/>
            <a:ext cx="2376264" cy="369332"/>
          </a:xfrm>
          <a:prstGeom prst="rect">
            <a:avLst/>
          </a:prstGeom>
          <a:noFill/>
        </p:spPr>
        <p:txBody>
          <a:bodyPr wrap="square" rtlCol="0">
            <a:spAutoFit/>
          </a:bodyPr>
          <a:lstStyle/>
          <a:p>
            <a:r>
              <a:rPr lang="en-US" b="1" dirty="0" err="1" smtClean="0"/>
              <a:t>AddressNL</a:t>
            </a:r>
            <a:endParaRPr lang="nl-NL" b="1" dirty="0"/>
          </a:p>
        </p:txBody>
      </p:sp>
      <p:cxnSp>
        <p:nvCxnSpPr>
          <p:cNvPr id="24" name="Straight Connector 23"/>
          <p:cNvCxnSpPr/>
          <p:nvPr/>
        </p:nvCxnSpPr>
        <p:spPr bwMode="auto">
          <a:xfrm>
            <a:off x="1547664" y="2636912"/>
            <a:ext cx="648072" cy="0"/>
          </a:xfrm>
          <a:prstGeom prst="line">
            <a:avLst/>
          </a:prstGeom>
          <a:ln>
            <a:headEnd type="none" w="med" len="med"/>
            <a:tailEnd type="none" w="med" len="med"/>
          </a:ln>
          <a:extLst/>
        </p:spPr>
        <p:style>
          <a:lnRef idx="2">
            <a:schemeClr val="dk1"/>
          </a:lnRef>
          <a:fillRef idx="0">
            <a:schemeClr val="dk1"/>
          </a:fillRef>
          <a:effectRef idx="1">
            <a:schemeClr val="dk1"/>
          </a:effectRef>
          <a:fontRef idx="minor">
            <a:schemeClr val="tx1"/>
          </a:fontRef>
        </p:style>
      </p:cxnSp>
      <p:sp>
        <p:nvSpPr>
          <p:cNvPr id="25" name="TextBox 24"/>
          <p:cNvSpPr txBox="1"/>
          <p:nvPr/>
        </p:nvSpPr>
        <p:spPr>
          <a:xfrm>
            <a:off x="5238525" y="2926685"/>
            <a:ext cx="340202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Use a profiled </a:t>
            </a:r>
            <a:r>
              <a:rPr lang="en-US" dirty="0" err="1" smtClean="0"/>
              <a:t>datatype</a:t>
            </a:r>
            <a:r>
              <a:rPr lang="en-US" dirty="0" smtClean="0"/>
              <a:t> (from this or other profile)</a:t>
            </a:r>
          </a:p>
        </p:txBody>
      </p:sp>
      <p:cxnSp>
        <p:nvCxnSpPr>
          <p:cNvPr id="27" name="Straight Arrow Connector 26"/>
          <p:cNvCxnSpPr/>
          <p:nvPr/>
        </p:nvCxnSpPr>
        <p:spPr bwMode="auto">
          <a:xfrm flipH="1" flipV="1">
            <a:off x="2948481" y="2749570"/>
            <a:ext cx="2110025" cy="500281"/>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29" name="TextBox 28"/>
          <p:cNvSpPr txBox="1"/>
          <p:nvPr/>
        </p:nvSpPr>
        <p:spPr>
          <a:xfrm>
            <a:off x="5058505" y="4654877"/>
            <a:ext cx="340202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Only allow reference to a profiled resource</a:t>
            </a:r>
          </a:p>
        </p:txBody>
      </p:sp>
      <p:cxnSp>
        <p:nvCxnSpPr>
          <p:cNvPr id="30" name="Straight Arrow Connector 29"/>
          <p:cNvCxnSpPr/>
          <p:nvPr/>
        </p:nvCxnSpPr>
        <p:spPr bwMode="auto">
          <a:xfrm flipH="1" flipV="1">
            <a:off x="3707904" y="4518412"/>
            <a:ext cx="1332148" cy="494764"/>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31" name="TextBox 30"/>
          <p:cNvSpPr txBox="1"/>
          <p:nvPr/>
        </p:nvSpPr>
        <p:spPr>
          <a:xfrm>
            <a:off x="2123728" y="3941180"/>
            <a:ext cx="2376264" cy="369332"/>
          </a:xfrm>
          <a:prstGeom prst="rect">
            <a:avLst/>
          </a:prstGeom>
          <a:noFill/>
        </p:spPr>
        <p:txBody>
          <a:bodyPr wrap="square" rtlCol="0">
            <a:spAutoFit/>
          </a:bodyPr>
          <a:lstStyle/>
          <a:p>
            <a:r>
              <a:rPr lang="en-US" b="1" dirty="0" err="1" smtClean="0"/>
              <a:t>OrganizationNL</a:t>
            </a:r>
            <a:endParaRPr lang="nl-NL" b="1" dirty="0"/>
          </a:p>
        </p:txBody>
      </p:sp>
      <p:cxnSp>
        <p:nvCxnSpPr>
          <p:cNvPr id="32" name="Straight Connector 31"/>
          <p:cNvCxnSpPr/>
          <p:nvPr/>
        </p:nvCxnSpPr>
        <p:spPr bwMode="auto">
          <a:xfrm>
            <a:off x="2420862" y="4293096"/>
            <a:ext cx="1107470" cy="0"/>
          </a:xfrm>
          <a:prstGeom prst="line">
            <a:avLst/>
          </a:prstGeom>
          <a:ln>
            <a:headEnd type="none" w="med" len="med"/>
            <a:tailEnd type="none" w="med" len="med"/>
          </a:ln>
          <a:extLst/>
        </p:spPr>
        <p:style>
          <a:lnRef idx="2">
            <a:schemeClr val="dk1"/>
          </a:lnRef>
          <a:fillRef idx="0">
            <a:schemeClr val="dk1"/>
          </a:fillRef>
          <a:effectRef idx="1">
            <a:schemeClr val="dk1"/>
          </a:effectRef>
          <a:fontRef idx="minor">
            <a:schemeClr val="tx1"/>
          </a:fontRef>
        </p:style>
      </p:cxnSp>
    </p:spTree>
    <p:extLst>
      <p:ext uri="{BB962C8B-B14F-4D97-AF65-F5344CB8AC3E}">
        <p14:creationId xmlns="" xmlns:p14="http://schemas.microsoft.com/office/powerpoint/2010/main" val="1764945240"/>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Contextualize narrative</a:t>
            </a:r>
            <a:endParaRPr lang="en-US" dirty="0"/>
          </a:p>
        </p:txBody>
      </p:sp>
      <p:sp>
        <p:nvSpPr>
          <p:cNvPr id="3" name="Content Placeholder 2"/>
          <p:cNvSpPr>
            <a:spLocks noGrp="1"/>
          </p:cNvSpPr>
          <p:nvPr>
            <p:ph idx="1"/>
          </p:nvPr>
        </p:nvSpPr>
        <p:spPr/>
        <p:txBody>
          <a:bodyPr/>
          <a:lstStyle/>
          <a:p>
            <a:pPr marL="0" indent="0">
              <a:buNone/>
            </a:pPr>
            <a:r>
              <a:rPr lang="en-US" dirty="0" smtClean="0"/>
              <a:t>Override the base spec’s descriptions by adding context specific narrative:</a:t>
            </a:r>
          </a:p>
          <a:p>
            <a:pPr lvl="1"/>
            <a:r>
              <a:rPr lang="en-US" dirty="0" smtClean="0"/>
              <a:t>short : string 1..1</a:t>
            </a:r>
          </a:p>
          <a:p>
            <a:pPr lvl="1"/>
            <a:r>
              <a:rPr lang="en-US" dirty="0" smtClean="0"/>
              <a:t>formal : string 1..1</a:t>
            </a:r>
          </a:p>
          <a:p>
            <a:pPr lvl="1"/>
            <a:r>
              <a:rPr lang="en-US" dirty="0" smtClean="0"/>
              <a:t>comments : string 0..1</a:t>
            </a:r>
          </a:p>
          <a:p>
            <a:pPr lvl="1"/>
            <a:r>
              <a:rPr lang="en-US" dirty="0" smtClean="0"/>
              <a:t>requirements : string 0..1</a:t>
            </a:r>
          </a:p>
          <a:p>
            <a:pPr lvl="1"/>
            <a:r>
              <a:rPr lang="en-US" dirty="0" smtClean="0"/>
              <a:t>synonym : string 0..*</a:t>
            </a:r>
          </a:p>
          <a:p>
            <a:pPr lvl="1"/>
            <a:r>
              <a:rPr lang="en-US" dirty="0" smtClean="0"/>
              <a:t>example[x] : 0..1 (example value!)</a:t>
            </a:r>
          </a:p>
          <a:p>
            <a:pPr lvl="1"/>
            <a:r>
              <a:rPr lang="en-US" dirty="0" smtClean="0"/>
              <a:t>mappings : 0..* (more specific mappings)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191</a:t>
            </a:fld>
            <a:endParaRPr lang="en-CA" dirty="0"/>
          </a:p>
        </p:txBody>
      </p:sp>
    </p:spTree>
    <p:extLst>
      <p:ext uri="{BB962C8B-B14F-4D97-AF65-F5344CB8AC3E}">
        <p14:creationId xmlns="" xmlns:p14="http://schemas.microsoft.com/office/powerpoint/2010/main" val="2040433108"/>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Profiling bindings</a:t>
            </a:r>
            <a:endParaRPr lang="en-US" dirty="0"/>
          </a:p>
        </p:txBody>
      </p:sp>
      <p:sp>
        <p:nvSpPr>
          <p:cNvPr id="3" name="Content Placeholder 2"/>
          <p:cNvSpPr>
            <a:spLocks noGrp="1"/>
          </p:cNvSpPr>
          <p:nvPr>
            <p:ph idx="1"/>
          </p:nvPr>
        </p:nvSpPr>
        <p:spPr/>
        <p:txBody>
          <a:bodyPr/>
          <a:lstStyle/>
          <a:p>
            <a:r>
              <a:rPr lang="en-US" dirty="0" smtClean="0"/>
              <a:t>Depending on “core” spec, you can:</a:t>
            </a:r>
          </a:p>
          <a:p>
            <a:pPr lvl="1"/>
            <a:r>
              <a:rPr lang="en-US" dirty="0" smtClean="0"/>
              <a:t>“fixed”: not specify a different binding</a:t>
            </a:r>
          </a:p>
          <a:p>
            <a:pPr lvl="1"/>
            <a:r>
              <a:rPr lang="en-US" dirty="0" smtClean="0"/>
              <a:t>“incomplete”: specify a different binding if needed</a:t>
            </a:r>
          </a:p>
          <a:p>
            <a:pPr lvl="1"/>
            <a:r>
              <a:rPr lang="en-US" dirty="0" smtClean="0"/>
              <a:t>“example”: very likely specify a different binding</a:t>
            </a:r>
          </a:p>
          <a:p>
            <a:r>
              <a:rPr lang="en-US" dirty="0" smtClean="0"/>
              <a:t>Change the bindings as specified in core:</a:t>
            </a:r>
          </a:p>
          <a:p>
            <a:pPr lvl="1"/>
            <a:r>
              <a:rPr lang="en-US" dirty="0" smtClean="0"/>
              <a:t>Define a new </a:t>
            </a:r>
            <a:r>
              <a:rPr lang="en-US" dirty="0" err="1" smtClean="0"/>
              <a:t>ValueSet</a:t>
            </a:r>
            <a:r>
              <a:rPr lang="en-US" dirty="0" smtClean="0"/>
              <a:t> </a:t>
            </a:r>
          </a:p>
          <a:p>
            <a:pPr lvl="2"/>
            <a:r>
              <a:rPr lang="en-US" dirty="0" smtClean="0"/>
              <a:t>Allow additional codes, Restrict to a subset</a:t>
            </a:r>
          </a:p>
          <a:p>
            <a:pPr lvl="1"/>
            <a:r>
              <a:rPr lang="en-US" dirty="0" smtClean="0"/>
              <a:t>Specify whether implementers of your profile can deviate from your </a:t>
            </a:r>
            <a:r>
              <a:rPr lang="en-US" dirty="0" err="1" smtClean="0"/>
              <a:t>valueset</a:t>
            </a:r>
            <a:r>
              <a:rPr lang="en-US" dirty="0" smtClean="0"/>
              <a:t>.</a:t>
            </a:r>
          </a:p>
        </p:txBody>
      </p:sp>
      <p:sp>
        <p:nvSpPr>
          <p:cNvPr id="4" name="Slide Number Placeholder 3"/>
          <p:cNvSpPr>
            <a:spLocks noGrp="1"/>
          </p:cNvSpPr>
          <p:nvPr>
            <p:ph type="sldNum" sz="quarter" idx="4"/>
          </p:nvPr>
        </p:nvSpPr>
        <p:spPr/>
        <p:txBody>
          <a:bodyPr/>
          <a:lstStyle/>
          <a:p>
            <a:fld id="{5CC3E5C4-3E2B-40F1-9F2B-C46CEB0C88DF}" type="slidenum">
              <a:rPr lang="en-CA" smtClean="0"/>
              <a:pPr/>
              <a:t>192</a:t>
            </a:fld>
            <a:endParaRPr lang="en-CA" dirty="0"/>
          </a:p>
        </p:txBody>
      </p:sp>
    </p:spTree>
    <p:extLst>
      <p:ext uri="{BB962C8B-B14F-4D97-AF65-F5344CB8AC3E}">
        <p14:creationId xmlns="" xmlns:p14="http://schemas.microsoft.com/office/powerpoint/2010/main" val="1550889651"/>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Conformance levels</a:t>
            </a:r>
            <a:endParaRPr lang="en-US" dirty="0"/>
          </a:p>
        </p:txBody>
      </p:sp>
      <p:graphicFrame>
        <p:nvGraphicFramePr>
          <p:cNvPr id="5" name="Content Placeholder 4"/>
          <p:cNvGraphicFramePr>
            <a:graphicFrameLocks noGrp="1"/>
          </p:cNvGraphicFramePr>
          <p:nvPr>
            <p:ph idx="1"/>
            <p:extLst>
              <p:ext uri="{D42A27DB-BD31-4B8C-83A1-F6EECF244321}">
                <p14:modId xmlns="" xmlns:p14="http://schemas.microsoft.com/office/powerpoint/2010/main" val="1386957558"/>
              </p:ext>
            </p:extLst>
          </p:nvPr>
        </p:nvGraphicFramePr>
        <p:xfrm>
          <a:off x="395536" y="2924944"/>
          <a:ext cx="8382000" cy="2021840"/>
        </p:xfrm>
        <a:graphic>
          <a:graphicData uri="http://schemas.openxmlformats.org/drawingml/2006/table">
            <a:tbl>
              <a:tblPr firstRow="1" bandRow="1">
                <a:tableStyleId>{5C22544A-7EE6-4342-B048-85BDC9FD1C3A}</a:tableStyleId>
              </a:tblPr>
              <a:tblGrid>
                <a:gridCol w="2794000"/>
                <a:gridCol w="2477120"/>
                <a:gridCol w="3110880"/>
              </a:tblGrid>
              <a:tr h="370840">
                <a:tc>
                  <a:txBody>
                    <a:bodyPr/>
                    <a:lstStyle/>
                    <a:p>
                      <a:endParaRPr lang="nl-NL" dirty="0"/>
                    </a:p>
                  </a:txBody>
                  <a:tcPr/>
                </a:tc>
                <a:tc>
                  <a:txBody>
                    <a:bodyPr/>
                    <a:lstStyle/>
                    <a:p>
                      <a:r>
                        <a:rPr lang="en-US" dirty="0" err="1" smtClean="0"/>
                        <a:t>IsExtensible</a:t>
                      </a:r>
                      <a:r>
                        <a:rPr lang="en-US" dirty="0" smtClean="0"/>
                        <a:t> “N”</a:t>
                      </a:r>
                      <a:endParaRPr lang="nl-NL" dirty="0"/>
                    </a:p>
                  </a:txBody>
                  <a:tcPr/>
                </a:tc>
                <a:tc>
                  <a:txBody>
                    <a:bodyPr/>
                    <a:lstStyle/>
                    <a:p>
                      <a:r>
                        <a:rPr lang="en-US" dirty="0" err="1" smtClean="0"/>
                        <a:t>IsExtensible</a:t>
                      </a:r>
                      <a:r>
                        <a:rPr lang="en-US" baseline="0" dirty="0" smtClean="0"/>
                        <a:t> “Y”</a:t>
                      </a:r>
                      <a:endParaRPr lang="nl-NL" dirty="0"/>
                    </a:p>
                  </a:txBody>
                  <a:tcPr/>
                </a:tc>
              </a:tr>
              <a:tr h="370840">
                <a:tc>
                  <a:txBody>
                    <a:bodyPr/>
                    <a:lstStyle/>
                    <a:p>
                      <a:r>
                        <a:rPr lang="en-US" dirty="0" smtClean="0"/>
                        <a:t>Required “SHALL”</a:t>
                      </a:r>
                    </a:p>
                  </a:txBody>
                  <a:tcPr/>
                </a:tc>
                <a:tc>
                  <a:txBody>
                    <a:bodyPr/>
                    <a:lstStyle/>
                    <a:p>
                      <a:r>
                        <a:rPr lang="en-US" dirty="0" smtClean="0"/>
                        <a:t>Validation error, non-conformant</a:t>
                      </a:r>
                      <a:endParaRPr lang="nl-NL" dirty="0"/>
                    </a:p>
                  </a:txBody>
                  <a:tcPr/>
                </a:tc>
                <a:tc>
                  <a:txBody>
                    <a:bodyPr/>
                    <a:lstStyle/>
                    <a:p>
                      <a:r>
                        <a:rPr lang="en-US" dirty="0" smtClean="0"/>
                        <a:t>Additional codes</a:t>
                      </a:r>
                      <a:r>
                        <a:rPr lang="en-US" baseline="0" dirty="0" smtClean="0"/>
                        <a:t> allowed</a:t>
                      </a:r>
                      <a:endParaRPr lang="nl-NL" dirty="0"/>
                    </a:p>
                  </a:txBody>
                  <a:tcPr/>
                </a:tc>
              </a:tr>
              <a:tr h="370840">
                <a:tc>
                  <a:txBody>
                    <a:bodyPr/>
                    <a:lstStyle/>
                    <a:p>
                      <a:r>
                        <a:rPr lang="en-US" dirty="0" smtClean="0"/>
                        <a:t>Preferred “SHOULD”</a:t>
                      </a:r>
                    </a:p>
                    <a:p>
                      <a:r>
                        <a:rPr lang="en-US" dirty="0" smtClean="0"/>
                        <a:t>“Guidance”</a:t>
                      </a:r>
                      <a:endParaRPr lang="nl-NL" dirty="0"/>
                    </a:p>
                  </a:txBody>
                  <a:tcPr/>
                </a:tc>
                <a:tc>
                  <a:txBody>
                    <a:bodyPr/>
                    <a:lstStyle/>
                    <a:p>
                      <a:r>
                        <a:rPr lang="en-US" dirty="0" smtClean="0"/>
                        <a:t>Validation warning, discouraged</a:t>
                      </a:r>
                      <a:endParaRPr lang="nl-NL" dirty="0"/>
                    </a:p>
                  </a:txBody>
                  <a:tcPr/>
                </a:tc>
                <a:tc>
                  <a:txBody>
                    <a:bodyPr/>
                    <a:lstStyle/>
                    <a:p>
                      <a:r>
                        <a:rPr lang="en-US" baseline="0" dirty="0" smtClean="0"/>
                        <a:t>Supplemental codes likely</a:t>
                      </a:r>
                    </a:p>
                    <a:p>
                      <a:r>
                        <a:rPr lang="en-US" baseline="0" dirty="0" smtClean="0"/>
                        <a:t>Alternatives allowed</a:t>
                      </a:r>
                      <a:endParaRPr lang="nl-NL" dirty="0"/>
                    </a:p>
                  </a:txBody>
                  <a:tcPr/>
                </a:tc>
              </a:tr>
              <a:tr h="370840">
                <a:tc>
                  <a:txBody>
                    <a:bodyPr/>
                    <a:lstStyle/>
                    <a:p>
                      <a:r>
                        <a:rPr lang="en-US" dirty="0" smtClean="0"/>
                        <a:t>Example “MAY”</a:t>
                      </a:r>
                      <a:endParaRPr lang="nl-NL" dirty="0"/>
                    </a:p>
                  </a:txBody>
                  <a:tcPr/>
                </a:tc>
                <a:tc gridSpan="2">
                  <a:txBody>
                    <a:bodyPr/>
                    <a:lstStyle/>
                    <a:p>
                      <a:pPr algn="ctr"/>
                      <a:r>
                        <a:rPr lang="en-US" dirty="0" smtClean="0"/>
                        <a:t>Just a suggestion, no preference</a:t>
                      </a:r>
                      <a:endParaRPr lang="nl-NL" dirty="0"/>
                    </a:p>
                  </a:txBody>
                  <a:tcPr/>
                </a:tc>
                <a:tc hMerge="1">
                  <a:txBody>
                    <a:bodyPr/>
                    <a:lstStyle/>
                    <a:p>
                      <a:endParaRPr lang="nl-NL" dirty="0"/>
                    </a:p>
                  </a:txBody>
                  <a:tcPr/>
                </a:tc>
              </a:tr>
            </a:tbl>
          </a:graphicData>
        </a:graphic>
      </p:graphicFrame>
      <p:sp>
        <p:nvSpPr>
          <p:cNvPr id="4" name="Slide Number Placeholder 3"/>
          <p:cNvSpPr>
            <a:spLocks noGrp="1"/>
          </p:cNvSpPr>
          <p:nvPr>
            <p:ph type="sldNum" sz="quarter" idx="4"/>
          </p:nvPr>
        </p:nvSpPr>
        <p:spPr/>
        <p:txBody>
          <a:bodyPr/>
          <a:lstStyle/>
          <a:p>
            <a:fld id="{5CC3E5C4-3E2B-40F1-9F2B-C46CEB0C88DF}" type="slidenum">
              <a:rPr lang="en-CA" smtClean="0"/>
              <a:pPr/>
              <a:t>193</a:t>
            </a:fld>
            <a:endParaRPr lang="en-CA" dirty="0"/>
          </a:p>
        </p:txBody>
      </p:sp>
      <p:sp>
        <p:nvSpPr>
          <p:cNvPr id="6" name="TextBox 5"/>
          <p:cNvSpPr txBox="1"/>
          <p:nvPr/>
        </p:nvSpPr>
        <p:spPr>
          <a:xfrm>
            <a:off x="539552" y="2132856"/>
            <a:ext cx="6489918" cy="369332"/>
          </a:xfrm>
          <a:prstGeom prst="rect">
            <a:avLst/>
          </a:prstGeom>
          <a:noFill/>
        </p:spPr>
        <p:txBody>
          <a:bodyPr wrap="none" rtlCol="0">
            <a:spAutoFit/>
          </a:bodyPr>
          <a:lstStyle/>
          <a:p>
            <a:r>
              <a:rPr lang="en-US" dirty="0" smtClean="0"/>
              <a:t>If implementers of your profile choose to have different codes:</a:t>
            </a:r>
            <a:endParaRPr lang="nl-NL" dirty="0"/>
          </a:p>
        </p:txBody>
      </p:sp>
    </p:spTree>
    <p:extLst>
      <p:ext uri="{BB962C8B-B14F-4D97-AF65-F5344CB8AC3E}">
        <p14:creationId xmlns="" xmlns:p14="http://schemas.microsoft.com/office/powerpoint/2010/main" val="1123348067"/>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ValueSets</a:t>
            </a:r>
            <a:endParaRPr lang="en-US" dirty="0"/>
          </a:p>
        </p:txBody>
      </p:sp>
      <p:sp>
        <p:nvSpPr>
          <p:cNvPr id="3" name="Content Placeholder 2"/>
          <p:cNvSpPr>
            <a:spLocks noGrp="1"/>
          </p:cNvSpPr>
          <p:nvPr>
            <p:ph idx="1"/>
          </p:nvPr>
        </p:nvSpPr>
        <p:spPr/>
        <p:txBody>
          <a:bodyPr/>
          <a:lstStyle/>
          <a:p>
            <a:r>
              <a:rPr lang="en-US" b="1" dirty="0" smtClean="0"/>
              <a:t>A “true” FHIR </a:t>
            </a:r>
            <a:r>
              <a:rPr lang="en-US" b="1" dirty="0" err="1" smtClean="0"/>
              <a:t>ValueSet</a:t>
            </a:r>
            <a:r>
              <a:rPr lang="en-US" b="1" dirty="0" smtClean="0"/>
              <a:t> resource (may be version specific)</a:t>
            </a:r>
          </a:p>
          <a:p>
            <a:r>
              <a:rPr lang="en-US" dirty="0" smtClean="0"/>
              <a:t>A general reference to some web content that defines a set of codes. (e.g. mime types). </a:t>
            </a:r>
          </a:p>
          <a:p>
            <a:r>
              <a:rPr lang="en-US" dirty="0" smtClean="0"/>
              <a:t>A textual description of the possible codes </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194</a:t>
            </a:fld>
            <a:endParaRPr lang="en-CA" dirty="0"/>
          </a:p>
        </p:txBody>
      </p:sp>
    </p:spTree>
    <p:extLst>
      <p:ext uri="{BB962C8B-B14F-4D97-AF65-F5344CB8AC3E}">
        <p14:creationId xmlns="" xmlns:p14="http://schemas.microsoft.com/office/powerpoint/2010/main" val="864258699"/>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195</a:t>
            </a:fld>
            <a:endParaRPr lang="en-CA" dirty="0"/>
          </a:p>
        </p:txBody>
      </p:sp>
      <p:pic>
        <p:nvPicPr>
          <p:cNvPr id="102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51520" y="219075"/>
            <a:ext cx="5619750" cy="641826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TextBox 4"/>
          <p:cNvSpPr txBox="1"/>
          <p:nvPr/>
        </p:nvSpPr>
        <p:spPr>
          <a:xfrm>
            <a:off x="5148064" y="1802986"/>
            <a:ext cx="3672408" cy="3231654"/>
          </a:xfrm>
          <a:prstGeom prst="rect">
            <a:avLst/>
          </a:prstGeom>
          <a:noFill/>
        </p:spPr>
        <p:txBody>
          <a:bodyPr wrap="square" rtlCol="0">
            <a:spAutoFit/>
          </a:bodyPr>
          <a:lstStyle/>
          <a:p>
            <a:pPr marL="285750" indent="-285750">
              <a:buFont typeface="Arial" panose="020B0604020202020204" pitchFamily="34" charset="0"/>
              <a:buChar char="•"/>
            </a:pPr>
            <a:r>
              <a:rPr lang="en-US" sz="2800" dirty="0"/>
              <a:t>Publication </a:t>
            </a:r>
            <a:r>
              <a:rPr lang="en-US" sz="2800" dirty="0" smtClean="0"/>
              <a:t>meta-data</a:t>
            </a:r>
          </a:p>
          <a:p>
            <a:pPr marL="285750" indent="-285750">
              <a:buFont typeface="Arial" panose="020B0604020202020204" pitchFamily="34" charset="0"/>
              <a:buChar char="•"/>
            </a:pPr>
            <a:r>
              <a:rPr lang="en-US" sz="2800" dirty="0" smtClean="0"/>
              <a:t>Concepts from 1 or more existing systems</a:t>
            </a:r>
          </a:p>
          <a:p>
            <a:pPr marL="285750" indent="-285750">
              <a:buFont typeface="Arial" panose="020B0604020202020204" pitchFamily="34" charset="0"/>
              <a:buChar char="•"/>
            </a:pPr>
            <a:r>
              <a:rPr lang="en-US" sz="2800" dirty="0" smtClean="0"/>
              <a:t>Additional concepts</a:t>
            </a:r>
            <a:endParaRPr lang="en-US" sz="2800" dirty="0"/>
          </a:p>
          <a:p>
            <a:pPr marL="285750" indent="-285750">
              <a:buFont typeface="Arial" panose="020B0604020202020204" pitchFamily="34" charset="0"/>
              <a:buChar char="•"/>
            </a:pPr>
            <a:endParaRPr lang="en-US" dirty="0" smtClean="0"/>
          </a:p>
          <a:p>
            <a:endParaRPr lang="nl-NL" dirty="0"/>
          </a:p>
        </p:txBody>
      </p:sp>
    </p:spTree>
    <p:extLst>
      <p:ext uri="{BB962C8B-B14F-4D97-AF65-F5344CB8AC3E}">
        <p14:creationId xmlns="" xmlns:p14="http://schemas.microsoft.com/office/powerpoint/2010/main" val="4017252700"/>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formal constraints</a:t>
            </a:r>
            <a:endParaRPr lang="en-US" dirty="0"/>
          </a:p>
        </p:txBody>
      </p:sp>
      <p:sp>
        <p:nvSpPr>
          <p:cNvPr id="3" name="Content Placeholder 2"/>
          <p:cNvSpPr>
            <a:spLocks noGrp="1"/>
          </p:cNvSpPr>
          <p:nvPr>
            <p:ph idx="1"/>
          </p:nvPr>
        </p:nvSpPr>
        <p:spPr/>
        <p:txBody>
          <a:bodyPr/>
          <a:lstStyle/>
          <a:p>
            <a:r>
              <a:rPr lang="en-US" dirty="0" smtClean="0"/>
              <a:t>Invariants, co-occurrence</a:t>
            </a:r>
          </a:p>
          <a:p>
            <a:r>
              <a:rPr lang="en-US" dirty="0" smtClean="0"/>
              <a:t>Uses free text (human) + </a:t>
            </a:r>
            <a:r>
              <a:rPr lang="en-US" dirty="0" err="1" smtClean="0"/>
              <a:t>xpath</a:t>
            </a:r>
            <a:r>
              <a:rPr lang="en-US" dirty="0" smtClean="0"/>
              <a:t> (executable)</a:t>
            </a:r>
          </a:p>
          <a:p>
            <a:r>
              <a:rPr lang="en-US" dirty="0" smtClean="0"/>
              <a:t>Constraints should be declared on lowest element in the hierarchy that is common to all nodes referenced by the constraint.</a:t>
            </a:r>
          </a:p>
          <a:p>
            <a:r>
              <a:rPr lang="en-US" dirty="0" smtClean="0"/>
              <a:t>Identified by (local) id, involved elements refer to that id</a:t>
            </a:r>
          </a:p>
          <a:p>
            <a:r>
              <a:rPr lang="en-US" dirty="0" smtClean="0"/>
              <a:t>Specify severity (“error” or “warning”)</a:t>
            </a:r>
          </a:p>
        </p:txBody>
      </p:sp>
      <p:sp>
        <p:nvSpPr>
          <p:cNvPr id="4" name="Slide Number Placeholder 3"/>
          <p:cNvSpPr>
            <a:spLocks noGrp="1"/>
          </p:cNvSpPr>
          <p:nvPr>
            <p:ph type="sldNum" sz="quarter" idx="4"/>
          </p:nvPr>
        </p:nvSpPr>
        <p:spPr/>
        <p:txBody>
          <a:bodyPr/>
          <a:lstStyle/>
          <a:p>
            <a:fld id="{5CC3E5C4-3E2B-40F1-9F2B-C46CEB0C88DF}" type="slidenum">
              <a:rPr lang="en-CA" smtClean="0"/>
              <a:pPr/>
              <a:t>196</a:t>
            </a:fld>
            <a:endParaRPr lang="en-CA" dirty="0"/>
          </a:p>
        </p:txBody>
      </p:sp>
    </p:spTree>
    <p:extLst>
      <p:ext uri="{BB962C8B-B14F-4D97-AF65-F5344CB8AC3E}">
        <p14:creationId xmlns="" xmlns:p14="http://schemas.microsoft.com/office/powerpoint/2010/main" val="1613427304"/>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Slicing</a:t>
            </a:r>
            <a:endParaRPr lang="en-US" dirty="0"/>
          </a:p>
        </p:txBody>
      </p:sp>
      <p:sp>
        <p:nvSpPr>
          <p:cNvPr id="3" name="Content Placeholder 2"/>
          <p:cNvSpPr>
            <a:spLocks noGrp="1"/>
          </p:cNvSpPr>
          <p:nvPr>
            <p:ph idx="1"/>
          </p:nvPr>
        </p:nvSpPr>
        <p:spPr>
          <a:xfrm>
            <a:off x="381000" y="4581128"/>
            <a:ext cx="8382000" cy="1512168"/>
          </a:xfrm>
        </p:spPr>
        <p:txBody>
          <a:bodyPr/>
          <a:lstStyle/>
          <a:p>
            <a:r>
              <a:rPr lang="en-US" dirty="0" smtClean="0"/>
              <a:t>Slicing = constraining a repeating element</a:t>
            </a:r>
          </a:p>
          <a:p>
            <a:r>
              <a:rPr lang="en-US" dirty="0" smtClean="0"/>
              <a:t>Base Composition has 0..* “Sections”</a:t>
            </a:r>
          </a:p>
          <a:p>
            <a:r>
              <a:rPr lang="en-US" dirty="0" smtClean="0"/>
              <a:t>Section has 0..1 element with content</a:t>
            </a:r>
          </a:p>
        </p:txBody>
      </p:sp>
      <p:sp>
        <p:nvSpPr>
          <p:cNvPr id="4" name="Slide Number Placeholder 3"/>
          <p:cNvSpPr>
            <a:spLocks noGrp="1"/>
          </p:cNvSpPr>
          <p:nvPr>
            <p:ph type="sldNum" sz="quarter" idx="4"/>
          </p:nvPr>
        </p:nvSpPr>
        <p:spPr/>
        <p:txBody>
          <a:bodyPr/>
          <a:lstStyle/>
          <a:p>
            <a:fld id="{5CC3E5C4-3E2B-40F1-9F2B-C46CEB0C88DF}" type="slidenum">
              <a:rPr lang="en-CA" smtClean="0"/>
              <a:pPr/>
              <a:t>197</a:t>
            </a:fld>
            <a:endParaRPr lang="en-CA" dirty="0"/>
          </a:p>
        </p:txBody>
      </p:sp>
      <p:sp>
        <p:nvSpPr>
          <p:cNvPr id="6" name="Rectangle 5"/>
          <p:cNvSpPr/>
          <p:nvPr/>
        </p:nvSpPr>
        <p:spPr bwMode="auto">
          <a:xfrm>
            <a:off x="539552" y="2564904"/>
            <a:ext cx="2880320" cy="1512168"/>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Composition</a:t>
            </a:r>
          </a:p>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charset="0"/>
              </a:rPr>
              <a:t>type: </a:t>
            </a:r>
            <a:r>
              <a:rPr lang="en-US" dirty="0" err="1" smtClean="0">
                <a:latin typeface="Arial" charset="0"/>
              </a:rPr>
              <a:t>CodeableConcept</a:t>
            </a:r>
            <a:endParaRPr kumimoji="0" lang="en-US" sz="1800"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p:txBody>
      </p:sp>
      <p:sp>
        <p:nvSpPr>
          <p:cNvPr id="7" name="Rectangle 6"/>
          <p:cNvSpPr/>
          <p:nvPr/>
        </p:nvSpPr>
        <p:spPr bwMode="auto">
          <a:xfrm>
            <a:off x="4572000" y="2564904"/>
            <a:ext cx="3096344" cy="1224136"/>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Section</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smtClean="0">
                <a:ln>
                  <a:noFill/>
                </a:ln>
                <a:solidFill>
                  <a:schemeClr val="tx1"/>
                </a:solidFill>
                <a:effectLst/>
                <a:latin typeface="Arial" charset="0"/>
              </a:rPr>
              <a:t>code: </a:t>
            </a:r>
            <a:r>
              <a:rPr kumimoji="0" lang="en-US" sz="1800" i="0" u="none" strike="noStrike" cap="none" normalizeH="0" baseline="0" dirty="0" err="1" smtClean="0">
                <a:ln>
                  <a:noFill/>
                </a:ln>
                <a:solidFill>
                  <a:schemeClr val="tx1"/>
                </a:solidFill>
                <a:effectLst/>
                <a:latin typeface="Arial" charset="0"/>
              </a:rPr>
              <a:t>CodeableConcept</a:t>
            </a:r>
            <a:endParaRPr kumimoji="0" lang="en-US" sz="1800"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charset="0"/>
              </a:rPr>
              <a:t>content: Resource(Any) 0..1</a:t>
            </a:r>
            <a:endParaRPr kumimoji="0" lang="en-US" sz="1800"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p:txBody>
      </p:sp>
      <p:cxnSp>
        <p:nvCxnSpPr>
          <p:cNvPr id="8" name="Straight Arrow Connector 7"/>
          <p:cNvCxnSpPr>
            <a:stCxn id="6" idx="3"/>
          </p:cNvCxnSpPr>
          <p:nvPr/>
        </p:nvCxnSpPr>
        <p:spPr bwMode="auto">
          <a:xfrm>
            <a:off x="3419872" y="3320988"/>
            <a:ext cx="1152128" cy="0"/>
          </a:xfrm>
          <a:prstGeom prst="straightConnector1">
            <a:avLst/>
          </a:prstGeom>
          <a:ln>
            <a:headEnd type="none" w="med" len="med"/>
            <a:tailEnd type="arrow"/>
          </a:ln>
          <a:extLst/>
        </p:spPr>
        <p:style>
          <a:lnRef idx="2">
            <a:schemeClr val="accent4"/>
          </a:lnRef>
          <a:fillRef idx="0">
            <a:schemeClr val="accent4"/>
          </a:fillRef>
          <a:effectRef idx="1">
            <a:schemeClr val="accent4"/>
          </a:effectRef>
          <a:fontRef idx="minor">
            <a:schemeClr val="tx1"/>
          </a:fontRef>
        </p:style>
      </p:cxnSp>
      <p:sp>
        <p:nvSpPr>
          <p:cNvPr id="9" name="TextBox 8"/>
          <p:cNvSpPr txBox="1"/>
          <p:nvPr/>
        </p:nvSpPr>
        <p:spPr>
          <a:xfrm>
            <a:off x="3923928" y="2924944"/>
            <a:ext cx="530915" cy="369332"/>
          </a:xfrm>
          <a:prstGeom prst="rect">
            <a:avLst/>
          </a:prstGeom>
          <a:noFill/>
        </p:spPr>
        <p:txBody>
          <a:bodyPr wrap="none" rtlCol="0">
            <a:spAutoFit/>
          </a:bodyPr>
          <a:lstStyle/>
          <a:p>
            <a:r>
              <a:rPr lang="en-US" dirty="0" smtClean="0"/>
              <a:t>0..*</a:t>
            </a:r>
            <a:endParaRPr lang="nl-NL" dirty="0"/>
          </a:p>
        </p:txBody>
      </p:sp>
      <p:sp>
        <p:nvSpPr>
          <p:cNvPr id="12" name="TextBox 11"/>
          <p:cNvSpPr txBox="1"/>
          <p:nvPr/>
        </p:nvSpPr>
        <p:spPr>
          <a:xfrm>
            <a:off x="539552" y="1916832"/>
            <a:ext cx="6912768" cy="369332"/>
          </a:xfrm>
          <a:prstGeom prst="rect">
            <a:avLst/>
          </a:prstGeom>
          <a:noFill/>
        </p:spPr>
        <p:txBody>
          <a:bodyPr wrap="square" rtlCol="0">
            <a:spAutoFit/>
          </a:bodyPr>
          <a:lstStyle/>
          <a:p>
            <a:r>
              <a:rPr lang="en-US" dirty="0" smtClean="0"/>
              <a:t>Schematic view of Composition (aka a Document header)</a:t>
            </a:r>
            <a:endParaRPr lang="nl-NL" dirty="0"/>
          </a:p>
        </p:txBody>
      </p:sp>
    </p:spTree>
    <p:extLst>
      <p:ext uri="{BB962C8B-B14F-4D97-AF65-F5344CB8AC3E}">
        <p14:creationId xmlns="" xmlns:p14="http://schemas.microsoft.com/office/powerpoint/2010/main" val="3166755129"/>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Slicing into a CCD</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198</a:t>
            </a:fld>
            <a:endParaRPr lang="en-CA" dirty="0"/>
          </a:p>
        </p:txBody>
      </p:sp>
      <p:sp>
        <p:nvSpPr>
          <p:cNvPr id="6" name="Rectangle 5"/>
          <p:cNvSpPr/>
          <p:nvPr/>
        </p:nvSpPr>
        <p:spPr bwMode="auto">
          <a:xfrm>
            <a:off x="755576" y="1988840"/>
            <a:ext cx="2304256" cy="1512168"/>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Composition</a:t>
            </a:r>
          </a:p>
          <a:p>
            <a:pPr eaLnBrk="0" fontAlgn="base" hangingPunct="0">
              <a:spcBef>
                <a:spcPct val="0"/>
              </a:spcBef>
              <a:spcAft>
                <a:spcPct val="0"/>
              </a:spcAft>
            </a:pPr>
            <a:r>
              <a:rPr lang="en-US" dirty="0" smtClean="0">
                <a:latin typeface="Arial" charset="0"/>
              </a:rPr>
              <a:t>type </a:t>
            </a:r>
            <a:r>
              <a:rPr lang="en-US" dirty="0">
                <a:latin typeface="Arial" charset="0"/>
              </a:rPr>
              <a:t>= “34133-9” “Summarization of </a:t>
            </a:r>
          </a:p>
          <a:p>
            <a:pPr eaLnBrk="0" fontAlgn="base" hangingPunct="0">
              <a:spcBef>
                <a:spcPct val="0"/>
              </a:spcBef>
              <a:spcAft>
                <a:spcPct val="0"/>
              </a:spcAft>
            </a:pPr>
            <a:r>
              <a:rPr lang="en-US" dirty="0">
                <a:latin typeface="Arial" charset="0"/>
              </a:rPr>
              <a:t>episode note”</a:t>
            </a:r>
            <a:endParaRPr kumimoji="0" lang="en-US" sz="1800"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p:txBody>
      </p:sp>
      <p:sp>
        <p:nvSpPr>
          <p:cNvPr id="7" name="Rectangle 6"/>
          <p:cNvSpPr/>
          <p:nvPr/>
        </p:nvSpPr>
        <p:spPr bwMode="auto">
          <a:xfrm>
            <a:off x="4067944" y="1988840"/>
            <a:ext cx="4392488" cy="756084"/>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Section</a:t>
            </a:r>
          </a:p>
          <a:p>
            <a:pPr eaLnBrk="0" fontAlgn="base" hangingPunct="0">
              <a:spcBef>
                <a:spcPct val="0"/>
              </a:spcBef>
              <a:spcAft>
                <a:spcPct val="0"/>
              </a:spcAft>
            </a:pPr>
            <a:r>
              <a:rPr lang="en-US" dirty="0">
                <a:latin typeface="Arial" charset="0"/>
              </a:rPr>
              <a:t>code = </a:t>
            </a:r>
            <a:r>
              <a:rPr lang="en-US" dirty="0" smtClean="0">
                <a:latin typeface="Arial" charset="0"/>
              </a:rPr>
              <a:t>42348-3 (“</a:t>
            </a:r>
            <a:r>
              <a:rPr lang="en-US" dirty="0">
                <a:latin typeface="Arial" charset="0"/>
              </a:rPr>
              <a:t>Advance directives</a:t>
            </a:r>
            <a:r>
              <a:rPr lang="en-US" dirty="0" smtClean="0">
                <a:latin typeface="Arial" charset="0"/>
              </a:rPr>
              <a:t>”)</a:t>
            </a:r>
            <a:endParaRPr kumimoji="0" lang="en-US" sz="1800"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p:txBody>
      </p:sp>
      <p:cxnSp>
        <p:nvCxnSpPr>
          <p:cNvPr id="8" name="Straight Arrow Connector 7"/>
          <p:cNvCxnSpPr>
            <a:endCxn id="7" idx="1"/>
          </p:cNvCxnSpPr>
          <p:nvPr/>
        </p:nvCxnSpPr>
        <p:spPr bwMode="auto">
          <a:xfrm flipV="1">
            <a:off x="3059832" y="2366882"/>
            <a:ext cx="1008112" cy="378042"/>
          </a:xfrm>
          <a:prstGeom prst="straightConnector1">
            <a:avLst/>
          </a:prstGeom>
          <a:ln>
            <a:headEnd type="none" w="med" len="med"/>
            <a:tailEnd type="arrow"/>
          </a:ln>
          <a:extLst/>
        </p:spPr>
        <p:style>
          <a:lnRef idx="2">
            <a:schemeClr val="accent4"/>
          </a:lnRef>
          <a:fillRef idx="0">
            <a:schemeClr val="accent4"/>
          </a:fillRef>
          <a:effectRef idx="1">
            <a:schemeClr val="accent4"/>
          </a:effectRef>
          <a:fontRef idx="minor">
            <a:schemeClr val="tx1"/>
          </a:fontRef>
        </p:style>
      </p:cxnSp>
      <p:sp>
        <p:nvSpPr>
          <p:cNvPr id="13" name="Rectangle 12"/>
          <p:cNvSpPr/>
          <p:nvPr/>
        </p:nvSpPr>
        <p:spPr bwMode="auto">
          <a:xfrm>
            <a:off x="4067944" y="2888940"/>
            <a:ext cx="4392488" cy="756084"/>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Section</a:t>
            </a:r>
          </a:p>
          <a:p>
            <a:pPr eaLnBrk="0" fontAlgn="base" hangingPunct="0">
              <a:spcBef>
                <a:spcPct val="0"/>
              </a:spcBef>
              <a:spcAft>
                <a:spcPct val="0"/>
              </a:spcAft>
            </a:pPr>
            <a:r>
              <a:rPr lang="en-US" dirty="0">
                <a:latin typeface="Arial" charset="0"/>
              </a:rPr>
              <a:t>code =</a:t>
            </a:r>
            <a:r>
              <a:rPr lang="en-US" dirty="0" smtClean="0">
                <a:latin typeface="Arial" charset="0"/>
              </a:rPr>
              <a:t>11450-4 (“</a:t>
            </a:r>
            <a:r>
              <a:rPr lang="en-US" dirty="0">
                <a:latin typeface="Arial" charset="0"/>
              </a:rPr>
              <a:t>Problem list</a:t>
            </a:r>
            <a:r>
              <a:rPr lang="en-US" dirty="0" smtClean="0">
                <a:latin typeface="Arial" charset="0"/>
              </a:rPr>
              <a:t>”)</a:t>
            </a:r>
            <a:endParaRPr lang="en-US" b="1" dirty="0" smtClean="0">
              <a:latin typeface="Arial" charset="0"/>
            </a:endParaRPr>
          </a:p>
        </p:txBody>
      </p:sp>
      <p:cxnSp>
        <p:nvCxnSpPr>
          <p:cNvPr id="14" name="Straight Arrow Connector 13"/>
          <p:cNvCxnSpPr/>
          <p:nvPr/>
        </p:nvCxnSpPr>
        <p:spPr bwMode="auto">
          <a:xfrm>
            <a:off x="3059832" y="2744924"/>
            <a:ext cx="1008112" cy="522058"/>
          </a:xfrm>
          <a:prstGeom prst="straightConnector1">
            <a:avLst/>
          </a:prstGeom>
          <a:ln>
            <a:headEnd type="none" w="med" len="med"/>
            <a:tailEnd type="arrow"/>
          </a:ln>
          <a:extLst/>
        </p:spPr>
        <p:style>
          <a:lnRef idx="2">
            <a:schemeClr val="accent4"/>
          </a:lnRef>
          <a:fillRef idx="0">
            <a:schemeClr val="accent4"/>
          </a:fillRef>
          <a:effectRef idx="1">
            <a:schemeClr val="accent4"/>
          </a:effectRef>
          <a:fontRef idx="minor">
            <a:schemeClr val="tx1"/>
          </a:fontRef>
        </p:style>
      </p:cxnSp>
      <p:sp>
        <p:nvSpPr>
          <p:cNvPr id="18" name="Rectangle 17"/>
          <p:cNvSpPr/>
          <p:nvPr/>
        </p:nvSpPr>
        <p:spPr bwMode="auto">
          <a:xfrm>
            <a:off x="4067944" y="4293096"/>
            <a:ext cx="4392488" cy="756084"/>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Section</a:t>
            </a:r>
          </a:p>
          <a:p>
            <a:pPr eaLnBrk="0" fontAlgn="base" hangingPunct="0">
              <a:spcBef>
                <a:spcPct val="0"/>
              </a:spcBef>
              <a:spcAft>
                <a:spcPct val="0"/>
              </a:spcAft>
            </a:pPr>
            <a:r>
              <a:rPr lang="en-US" dirty="0">
                <a:latin typeface="Arial" charset="0"/>
              </a:rPr>
              <a:t>code </a:t>
            </a:r>
            <a:r>
              <a:rPr lang="en-US" dirty="0" smtClean="0">
                <a:latin typeface="Arial" charset="0"/>
              </a:rPr>
              <a:t>= </a:t>
            </a:r>
            <a:r>
              <a:rPr lang="nl-NL" dirty="0" smtClean="0"/>
              <a:t>18776-5 (“</a:t>
            </a:r>
            <a:r>
              <a:rPr lang="nl-NL" dirty="0"/>
              <a:t>Treatment plan</a:t>
            </a:r>
            <a:r>
              <a:rPr lang="nl-NL" dirty="0" smtClean="0"/>
              <a:t>”)</a:t>
            </a:r>
            <a:endParaRPr lang="nl-NL" dirty="0"/>
          </a:p>
          <a:p>
            <a:pPr eaLnBrk="0" fontAlgn="base" hangingPunct="0">
              <a:spcBef>
                <a:spcPct val="0"/>
              </a:spcBef>
              <a:spcAft>
                <a:spcPct val="0"/>
              </a:spcAft>
            </a:pPr>
            <a:endParaRPr lang="en-US" b="1" dirty="0" smtClean="0">
              <a:latin typeface="Arial" charset="0"/>
            </a:endParaRPr>
          </a:p>
        </p:txBody>
      </p:sp>
      <p:cxnSp>
        <p:nvCxnSpPr>
          <p:cNvPr id="19" name="Straight Arrow Connector 18"/>
          <p:cNvCxnSpPr>
            <a:stCxn id="6" idx="3"/>
            <a:endCxn id="18" idx="1"/>
          </p:cNvCxnSpPr>
          <p:nvPr/>
        </p:nvCxnSpPr>
        <p:spPr bwMode="auto">
          <a:xfrm>
            <a:off x="3059832" y="2744924"/>
            <a:ext cx="1008112" cy="1926214"/>
          </a:xfrm>
          <a:prstGeom prst="straightConnector1">
            <a:avLst/>
          </a:prstGeom>
          <a:ln>
            <a:headEnd type="none" w="med" len="med"/>
            <a:tailEnd type="arrow"/>
          </a:ln>
          <a:extLst/>
        </p:spPr>
        <p:style>
          <a:lnRef idx="2">
            <a:schemeClr val="accent4"/>
          </a:lnRef>
          <a:fillRef idx="0">
            <a:schemeClr val="accent4"/>
          </a:fillRef>
          <a:effectRef idx="1">
            <a:schemeClr val="accent4"/>
          </a:effectRef>
          <a:fontRef idx="minor">
            <a:schemeClr val="tx1"/>
          </a:fontRef>
        </p:style>
      </p:cxnSp>
      <p:sp>
        <p:nvSpPr>
          <p:cNvPr id="23" name="TextBox 22"/>
          <p:cNvSpPr txBox="1"/>
          <p:nvPr/>
        </p:nvSpPr>
        <p:spPr>
          <a:xfrm>
            <a:off x="6124818" y="3717032"/>
            <a:ext cx="738664" cy="553998"/>
          </a:xfrm>
          <a:prstGeom prst="rect">
            <a:avLst/>
          </a:prstGeom>
          <a:noFill/>
        </p:spPr>
        <p:txBody>
          <a:bodyPr vert="eaVert" wrap="none" rtlCol="0">
            <a:spAutoFit/>
          </a:bodyPr>
          <a:lstStyle/>
          <a:p>
            <a:r>
              <a:rPr lang="en-US" sz="3600" b="1" dirty="0" smtClean="0"/>
              <a:t>…</a:t>
            </a:r>
            <a:endParaRPr lang="nl-NL" sz="3600" b="1" dirty="0"/>
          </a:p>
        </p:txBody>
      </p:sp>
      <p:sp>
        <p:nvSpPr>
          <p:cNvPr id="24" name="Content Placeholder 2"/>
          <p:cNvSpPr>
            <a:spLocks noGrp="1"/>
          </p:cNvSpPr>
          <p:nvPr>
            <p:ph idx="1"/>
          </p:nvPr>
        </p:nvSpPr>
        <p:spPr>
          <a:xfrm>
            <a:off x="381000" y="5229200"/>
            <a:ext cx="7719392" cy="864096"/>
          </a:xfrm>
        </p:spPr>
        <p:txBody>
          <a:bodyPr/>
          <a:lstStyle/>
          <a:p>
            <a:r>
              <a:rPr lang="en-US" sz="2400" dirty="0" smtClean="0"/>
              <a:t>“Slice” the repeating sections into a fixed set of profiled sections.</a:t>
            </a:r>
          </a:p>
          <a:p>
            <a:r>
              <a:rPr lang="en-US" sz="2400" dirty="0" smtClean="0"/>
              <a:t>“code” is fixed and is called the </a:t>
            </a:r>
            <a:r>
              <a:rPr lang="en-US" sz="2400" i="1" dirty="0" smtClean="0"/>
              <a:t>discriminator</a:t>
            </a:r>
            <a:endParaRPr lang="en-US" sz="2400" dirty="0" smtClean="0"/>
          </a:p>
        </p:txBody>
      </p:sp>
    </p:spTree>
    <p:extLst>
      <p:ext uri="{BB962C8B-B14F-4D97-AF65-F5344CB8AC3E}">
        <p14:creationId xmlns="" xmlns:p14="http://schemas.microsoft.com/office/powerpoint/2010/main" val="3056472097"/>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Aggregation</a:t>
            </a:r>
            <a:endParaRPr lang="en-US" dirty="0"/>
          </a:p>
        </p:txBody>
      </p:sp>
      <p:sp>
        <p:nvSpPr>
          <p:cNvPr id="3" name="Content Placeholder 2"/>
          <p:cNvSpPr>
            <a:spLocks noGrp="1"/>
          </p:cNvSpPr>
          <p:nvPr>
            <p:ph idx="1"/>
          </p:nvPr>
        </p:nvSpPr>
        <p:spPr/>
        <p:txBody>
          <a:bodyPr/>
          <a:lstStyle/>
          <a:p>
            <a:r>
              <a:rPr lang="en-US" dirty="0" smtClean="0"/>
              <a:t>Aggregation: for each </a:t>
            </a:r>
            <a:r>
              <a:rPr lang="en-US" dirty="0" err="1" smtClean="0"/>
              <a:t>ResourceReference</a:t>
            </a:r>
            <a:r>
              <a:rPr lang="en-US" dirty="0" smtClean="0"/>
              <a:t> choose 1..3:</a:t>
            </a:r>
          </a:p>
        </p:txBody>
      </p:sp>
      <p:sp>
        <p:nvSpPr>
          <p:cNvPr id="4" name="Slide Number Placeholder 3"/>
          <p:cNvSpPr>
            <a:spLocks noGrp="1"/>
          </p:cNvSpPr>
          <p:nvPr>
            <p:ph type="sldNum" sz="quarter" idx="4"/>
          </p:nvPr>
        </p:nvSpPr>
        <p:spPr/>
        <p:txBody>
          <a:bodyPr/>
          <a:lstStyle/>
          <a:p>
            <a:fld id="{5CC3E5C4-3E2B-40F1-9F2B-C46CEB0C88DF}" type="slidenum">
              <a:rPr lang="en-CA" smtClean="0"/>
              <a:pPr/>
              <a:t>199</a:t>
            </a:fld>
            <a:endParaRPr lang="en-CA" dirty="0"/>
          </a:p>
        </p:txBody>
      </p:sp>
      <p:graphicFrame>
        <p:nvGraphicFramePr>
          <p:cNvPr id="7" name="Table 6"/>
          <p:cNvGraphicFramePr>
            <a:graphicFrameLocks noGrp="1"/>
          </p:cNvGraphicFramePr>
          <p:nvPr>
            <p:extLst>
              <p:ext uri="{D42A27DB-BD31-4B8C-83A1-F6EECF244321}">
                <p14:modId xmlns="" xmlns:p14="http://schemas.microsoft.com/office/powerpoint/2010/main" val="2302467880"/>
              </p:ext>
            </p:extLst>
          </p:nvPr>
        </p:nvGraphicFramePr>
        <p:xfrm>
          <a:off x="1115616" y="3356992"/>
          <a:ext cx="6912768" cy="2423160"/>
        </p:xfrm>
        <a:graphic>
          <a:graphicData uri="http://schemas.openxmlformats.org/drawingml/2006/table">
            <a:tbl>
              <a:tblPr/>
              <a:tblGrid>
                <a:gridCol w="3456384"/>
                <a:gridCol w="3456384"/>
              </a:tblGrid>
              <a:tr h="0">
                <a:tc>
                  <a:txBody>
                    <a:bodyPr/>
                    <a:lstStyle/>
                    <a:p>
                      <a:pPr fontAlgn="t"/>
                      <a:r>
                        <a:rPr lang="nl-NL" b="1">
                          <a:effectLst/>
                          <a:latin typeface="verdana"/>
                        </a:rPr>
                        <a:t>Code</a:t>
                      </a:r>
                      <a:endParaRPr lang="nl-NL" b="0">
                        <a:effectLst/>
                        <a:latin typeface="verdana"/>
                      </a:endParaRPr>
                    </a:p>
                  </a:txBody>
                  <a:tcPr marL="28575" marR="28575" marT="28575" marB="28575">
                    <a:lnL>
                      <a:noFill/>
                    </a:lnL>
                    <a:lnR>
                      <a:noFill/>
                    </a:lnR>
                    <a:lnT>
                      <a:noFill/>
                    </a:lnT>
                    <a:lnB>
                      <a:noFill/>
                    </a:lnB>
                    <a:solidFill>
                      <a:srgbClr val="FFFFFF"/>
                    </a:solidFill>
                  </a:tcPr>
                </a:tc>
                <a:tc>
                  <a:txBody>
                    <a:bodyPr/>
                    <a:lstStyle/>
                    <a:p>
                      <a:pPr fontAlgn="t"/>
                      <a:r>
                        <a:rPr lang="nl-NL" b="1" dirty="0">
                          <a:effectLst/>
                          <a:latin typeface="verdana"/>
                        </a:rPr>
                        <a:t>Definition</a:t>
                      </a:r>
                      <a:endParaRPr lang="nl-NL" b="0" dirty="0">
                        <a:effectLst/>
                        <a:latin typeface="verdana"/>
                      </a:endParaRPr>
                    </a:p>
                  </a:txBody>
                  <a:tcPr marL="28575" marR="28575" marT="28575" marB="28575">
                    <a:lnL>
                      <a:noFill/>
                    </a:lnL>
                    <a:lnR>
                      <a:noFill/>
                    </a:lnR>
                    <a:lnT>
                      <a:noFill/>
                    </a:lnT>
                    <a:lnB>
                      <a:noFill/>
                    </a:lnB>
                    <a:solidFill>
                      <a:srgbClr val="FFFFFF"/>
                    </a:solidFill>
                  </a:tcPr>
                </a:tc>
              </a:tr>
              <a:tr h="0">
                <a:tc>
                  <a:txBody>
                    <a:bodyPr/>
                    <a:lstStyle/>
                    <a:p>
                      <a:pPr fontAlgn="t"/>
                      <a:r>
                        <a:rPr lang="nl-NL" b="0" u="none" strike="noStrike">
                          <a:solidFill>
                            <a:srgbClr val="428BCA"/>
                          </a:solidFill>
                          <a:effectLst/>
                          <a:latin typeface="verdana"/>
                        </a:rPr>
                        <a:t>contained</a:t>
                      </a:r>
                      <a:endParaRPr lang="nl-NL" b="0">
                        <a:effectLst/>
                        <a:latin typeface="verdana"/>
                      </a:endParaRPr>
                    </a:p>
                  </a:txBody>
                  <a:tcPr marL="28575" marR="28575" marT="28575" marB="28575">
                    <a:lnL>
                      <a:noFill/>
                    </a:lnL>
                    <a:lnR>
                      <a:noFill/>
                    </a:lnR>
                    <a:lnT>
                      <a:noFill/>
                    </a:lnT>
                    <a:lnB>
                      <a:noFill/>
                    </a:lnB>
                    <a:solidFill>
                      <a:srgbClr val="FFFFFF"/>
                    </a:solidFill>
                  </a:tcPr>
                </a:tc>
                <a:tc>
                  <a:txBody>
                    <a:bodyPr/>
                    <a:lstStyle/>
                    <a:p>
                      <a:pPr fontAlgn="t"/>
                      <a:r>
                        <a:rPr lang="en-US" b="0" dirty="0" smtClean="0">
                          <a:effectLst/>
                          <a:latin typeface="verdana"/>
                        </a:rPr>
                        <a:t>Reference </a:t>
                      </a:r>
                      <a:r>
                        <a:rPr lang="en-US" b="0" dirty="0">
                          <a:effectLst/>
                          <a:latin typeface="verdana"/>
                        </a:rPr>
                        <a:t>to a contained resource.</a:t>
                      </a:r>
                    </a:p>
                  </a:txBody>
                  <a:tcPr marL="28575" marR="28575" marT="28575" marB="28575">
                    <a:lnL>
                      <a:noFill/>
                    </a:lnL>
                    <a:lnR>
                      <a:noFill/>
                    </a:lnR>
                    <a:lnT>
                      <a:noFill/>
                    </a:lnT>
                    <a:lnB>
                      <a:noFill/>
                    </a:lnB>
                    <a:solidFill>
                      <a:srgbClr val="FFFFFF"/>
                    </a:solidFill>
                  </a:tcPr>
                </a:tc>
              </a:tr>
              <a:tr h="0">
                <a:tc>
                  <a:txBody>
                    <a:bodyPr/>
                    <a:lstStyle/>
                    <a:p>
                      <a:pPr fontAlgn="t"/>
                      <a:r>
                        <a:rPr lang="nl-NL" b="0" u="none" strike="noStrike">
                          <a:solidFill>
                            <a:srgbClr val="428BCA"/>
                          </a:solidFill>
                          <a:effectLst/>
                          <a:latin typeface="verdana"/>
                        </a:rPr>
                        <a:t>referenced</a:t>
                      </a:r>
                      <a:endParaRPr lang="nl-NL" b="0">
                        <a:effectLst/>
                        <a:latin typeface="verdana"/>
                      </a:endParaRPr>
                    </a:p>
                  </a:txBody>
                  <a:tcPr marL="28575" marR="28575" marT="28575" marB="28575">
                    <a:lnL>
                      <a:noFill/>
                    </a:lnL>
                    <a:lnR>
                      <a:noFill/>
                    </a:lnR>
                    <a:lnT>
                      <a:noFill/>
                    </a:lnT>
                    <a:lnB>
                      <a:noFill/>
                    </a:lnB>
                    <a:solidFill>
                      <a:srgbClr val="FFFFFF"/>
                    </a:solidFill>
                  </a:tcPr>
                </a:tc>
                <a:tc>
                  <a:txBody>
                    <a:bodyPr/>
                    <a:lstStyle/>
                    <a:p>
                      <a:pPr fontAlgn="t"/>
                      <a:r>
                        <a:rPr lang="en-US" b="0" dirty="0" smtClean="0">
                          <a:effectLst/>
                          <a:latin typeface="verdana"/>
                        </a:rPr>
                        <a:t>Reference </a:t>
                      </a:r>
                      <a:r>
                        <a:rPr lang="en-US" b="0" dirty="0">
                          <a:effectLst/>
                          <a:latin typeface="verdana"/>
                        </a:rPr>
                        <a:t>to </a:t>
                      </a:r>
                      <a:r>
                        <a:rPr lang="en-US" b="0" dirty="0" err="1">
                          <a:effectLst/>
                          <a:latin typeface="verdana"/>
                        </a:rPr>
                        <a:t>to</a:t>
                      </a:r>
                      <a:r>
                        <a:rPr lang="en-US" b="0" dirty="0">
                          <a:effectLst/>
                          <a:latin typeface="verdana"/>
                        </a:rPr>
                        <a:t> a resource that has to be resolved </a:t>
                      </a:r>
                      <a:r>
                        <a:rPr lang="en-US" b="0" dirty="0" smtClean="0">
                          <a:effectLst/>
                          <a:latin typeface="verdana"/>
                        </a:rPr>
                        <a:t>externally</a:t>
                      </a:r>
                      <a:endParaRPr lang="en-US" b="0" dirty="0">
                        <a:effectLst/>
                        <a:latin typeface="verdana"/>
                      </a:endParaRPr>
                    </a:p>
                  </a:txBody>
                  <a:tcPr marL="28575" marR="28575" marT="28575" marB="28575">
                    <a:lnL>
                      <a:noFill/>
                    </a:lnL>
                    <a:lnR>
                      <a:noFill/>
                    </a:lnR>
                    <a:lnT>
                      <a:noFill/>
                    </a:lnT>
                    <a:lnB>
                      <a:noFill/>
                    </a:lnB>
                    <a:solidFill>
                      <a:srgbClr val="FFFFFF"/>
                    </a:solidFill>
                  </a:tcPr>
                </a:tc>
              </a:tr>
              <a:tr h="0">
                <a:tc>
                  <a:txBody>
                    <a:bodyPr/>
                    <a:lstStyle/>
                    <a:p>
                      <a:pPr fontAlgn="t"/>
                      <a:r>
                        <a:rPr lang="nl-NL" b="0">
                          <a:effectLst/>
                          <a:latin typeface="verdana"/>
                        </a:rPr>
                        <a:t>..</a:t>
                      </a:r>
                      <a:r>
                        <a:rPr lang="nl-NL" b="0" u="none" strike="noStrike">
                          <a:solidFill>
                            <a:srgbClr val="428BCA"/>
                          </a:solidFill>
                          <a:effectLst/>
                          <a:latin typeface="verdana"/>
                        </a:rPr>
                        <a:t>bundled</a:t>
                      </a:r>
                      <a:endParaRPr lang="nl-NL" b="0">
                        <a:effectLst/>
                        <a:latin typeface="verdana"/>
                      </a:endParaRPr>
                    </a:p>
                  </a:txBody>
                  <a:tcPr marL="28575" marR="28575" marT="28575" marB="28575">
                    <a:lnL>
                      <a:noFill/>
                    </a:lnL>
                    <a:lnR>
                      <a:noFill/>
                    </a:lnR>
                    <a:lnT>
                      <a:noFill/>
                    </a:lnT>
                    <a:lnB>
                      <a:noFill/>
                    </a:lnB>
                    <a:solidFill>
                      <a:srgbClr val="FFFFFF"/>
                    </a:solidFill>
                  </a:tcPr>
                </a:tc>
                <a:tc>
                  <a:txBody>
                    <a:bodyPr/>
                    <a:lstStyle/>
                    <a:p>
                      <a:pPr fontAlgn="t"/>
                      <a:r>
                        <a:rPr lang="en-US" b="0" dirty="0" smtClean="0">
                          <a:effectLst/>
                          <a:latin typeface="verdana"/>
                        </a:rPr>
                        <a:t>Reference </a:t>
                      </a:r>
                      <a:r>
                        <a:rPr lang="en-US" b="0" dirty="0">
                          <a:effectLst/>
                          <a:latin typeface="verdana"/>
                        </a:rPr>
                        <a:t>points to will be found in the same </a:t>
                      </a:r>
                      <a:r>
                        <a:rPr lang="en-US" b="0" dirty="0" smtClean="0">
                          <a:effectLst/>
                          <a:latin typeface="verdana"/>
                        </a:rPr>
                        <a:t>bundle</a:t>
                      </a:r>
                      <a:endParaRPr lang="en-US" b="0" dirty="0">
                        <a:effectLst/>
                        <a:latin typeface="verdana"/>
                      </a:endParaRPr>
                    </a:p>
                  </a:txBody>
                  <a:tcPr marL="28575" marR="28575" marT="28575" marB="28575">
                    <a:lnL>
                      <a:noFill/>
                    </a:lnL>
                    <a:lnR>
                      <a:noFill/>
                    </a:lnR>
                    <a:lnT>
                      <a:noFill/>
                    </a:lnT>
                    <a:lnB>
                      <a:noFill/>
                    </a:lnB>
                    <a:solidFill>
                      <a:srgbClr val="FFFFFF"/>
                    </a:solidFill>
                  </a:tcPr>
                </a:tc>
              </a:tr>
            </a:tbl>
          </a:graphicData>
        </a:graphic>
      </p:graphicFrame>
    </p:spTree>
    <p:extLst>
      <p:ext uri="{BB962C8B-B14F-4D97-AF65-F5344CB8AC3E}">
        <p14:creationId xmlns="" xmlns:p14="http://schemas.microsoft.com/office/powerpoint/2010/main" val="32141935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dirty="0" smtClean="0"/>
              <a:t>Introduction</a:t>
            </a:r>
            <a:endParaRPr lang="en-US" dirty="0"/>
          </a:p>
        </p:txBody>
      </p:sp>
      <p:sp>
        <p:nvSpPr>
          <p:cNvPr id="4" name="Text Placeholder 3"/>
          <p:cNvSpPr>
            <a:spLocks noGrp="1"/>
          </p:cNvSpPr>
          <p:nvPr>
            <p:ph type="body" idx="1"/>
          </p:nvPr>
        </p:nvSpPr>
        <p:spPr/>
        <p:txBody>
          <a:bodyPr/>
          <a:lstStyle/>
          <a:p>
            <a:endParaRPr lang="en-CA" dirty="0"/>
          </a:p>
        </p:txBody>
      </p:sp>
    </p:spTree>
    <p:extLst>
      <p:ext uri="{BB962C8B-B14F-4D97-AF65-F5344CB8AC3E}">
        <p14:creationId xmlns="" xmlns:p14="http://schemas.microsoft.com/office/powerpoint/2010/main" val="16508735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a:t>
            </a:r>
            <a:r>
              <a:rPr lang="en-US" baseline="0" dirty="0" smtClean="0"/>
              <a:t> “Common” Scenarios</a:t>
            </a:r>
            <a:endParaRPr lang="en-US" dirty="0"/>
          </a:p>
        </p:txBody>
      </p:sp>
      <p:sp>
        <p:nvSpPr>
          <p:cNvPr id="3" name="Content Placeholder 2"/>
          <p:cNvSpPr>
            <a:spLocks noGrp="1"/>
          </p:cNvSpPr>
          <p:nvPr>
            <p:ph idx="1"/>
          </p:nvPr>
        </p:nvSpPr>
        <p:spPr/>
        <p:txBody>
          <a:bodyPr/>
          <a:lstStyle/>
          <a:p>
            <a:r>
              <a:rPr lang="en-US" dirty="0" smtClean="0"/>
              <a:t>Inclusion of content in core specification is based on “80%” rule</a:t>
            </a:r>
          </a:p>
          <a:p>
            <a:pPr lvl="1"/>
            <a:r>
              <a:rPr lang="en-US" dirty="0" smtClean="0"/>
              <a:t>“We only include data elements if we are confident that 80% of implementations maintaining that resource will make use of the element”</a:t>
            </a:r>
          </a:p>
          <a:p>
            <a:pPr lvl="1"/>
            <a:r>
              <a:rPr lang="en-US" dirty="0" smtClean="0"/>
              <a:t>Other content pushed to extensions</a:t>
            </a:r>
          </a:p>
          <a:p>
            <a:pPr lvl="2"/>
            <a:r>
              <a:rPr lang="en-US" dirty="0" smtClean="0"/>
              <a:t>(more on this later)</a:t>
            </a:r>
          </a:p>
          <a:p>
            <a:r>
              <a:rPr lang="en-US" dirty="0" smtClean="0"/>
              <a:t>Easy to say, governance challenge to achieve</a:t>
            </a:r>
          </a:p>
        </p:txBody>
      </p:sp>
      <p:sp>
        <p:nvSpPr>
          <p:cNvPr id="4" name="Slide Number Placeholder 3"/>
          <p:cNvSpPr>
            <a:spLocks noGrp="1"/>
          </p:cNvSpPr>
          <p:nvPr>
            <p:ph type="sldNum" sz="quarter" idx="4"/>
          </p:nvPr>
        </p:nvSpPr>
        <p:spPr/>
        <p:txBody>
          <a:bodyPr/>
          <a:lstStyle/>
          <a:p>
            <a:fld id="{5CC3E5C4-3E2B-40F1-9F2B-C46CEB0C88DF}" type="slidenum">
              <a:rPr lang="en-CA" smtClean="0"/>
              <a:pPr/>
              <a:t>20</a:t>
            </a:fld>
            <a:endParaRPr lang="en-CA" dirty="0"/>
          </a:p>
        </p:txBody>
      </p:sp>
      <p:sp>
        <p:nvSpPr>
          <p:cNvPr id="6" name="Rectangle 5"/>
          <p:cNvSpPr/>
          <p:nvPr/>
        </p:nvSpPr>
        <p:spPr>
          <a:xfrm>
            <a:off x="395536" y="1700808"/>
            <a:ext cx="8640960" cy="4508927"/>
          </a:xfrm>
          <a:prstGeom prst="rect">
            <a:avLst/>
          </a:prstGeom>
          <a:noFill/>
        </p:spPr>
        <p:txBody>
          <a:bodyPr wrap="square" lIns="91440" tIns="45720" rIns="91440" bIns="45720">
            <a:spAutoFit/>
          </a:bodyPr>
          <a:lstStyle/>
          <a:p>
            <a:pPr algn="ctr"/>
            <a:r>
              <a:rPr lang="en-US" sz="28700" b="1" cap="none" spc="0" dirty="0" smtClean="0">
                <a:ln w="12700">
                  <a:noFill/>
                  <a:prstDash val="solid"/>
                </a:ln>
                <a:solidFill>
                  <a:schemeClr val="bg2">
                    <a:tint val="85000"/>
                    <a:satMod val="155000"/>
                    <a:alpha val="10000"/>
                  </a:schemeClr>
                </a:solidFill>
                <a:effectLst>
                  <a:outerShdw blurRad="41275" dist="20320" dir="1800000" algn="tl" rotWithShape="0">
                    <a:srgbClr val="000000">
                      <a:alpha val="40000"/>
                    </a:srgbClr>
                  </a:outerShdw>
                </a:effectLst>
              </a:rPr>
              <a:t>80%</a:t>
            </a:r>
            <a:endParaRPr lang="en-US" sz="28700" b="1" cap="none" spc="0" dirty="0">
              <a:ln w="12700">
                <a:noFill/>
                <a:prstDash val="solid"/>
              </a:ln>
              <a:solidFill>
                <a:schemeClr val="bg2">
                  <a:tint val="85000"/>
                  <a:satMod val="155000"/>
                  <a:alpha val="10000"/>
                </a:schemeClr>
              </a:solidFill>
              <a:effectLst>
                <a:outerShdw blurRad="41275" dist="20320" dir="1800000" algn="tl" rotWithShape="0">
                  <a:srgbClr val="000000">
                    <a:alpha val="40000"/>
                  </a:srgbClr>
                </a:outerShdw>
              </a:effectLst>
            </a:endParaRPr>
          </a:p>
        </p:txBody>
      </p:sp>
    </p:spTree>
    <p:extLst>
      <p:ext uri="{BB962C8B-B14F-4D97-AF65-F5344CB8AC3E}">
        <p14:creationId xmlns="" xmlns:p14="http://schemas.microsoft.com/office/powerpoint/2010/main" val="82592700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Profiles at run-time</a:t>
            </a:r>
            <a:endParaRPr lang="en-US" dirty="0"/>
          </a:p>
        </p:txBody>
      </p:sp>
      <p:sp>
        <p:nvSpPr>
          <p:cNvPr id="3" name="Content Placeholder 2"/>
          <p:cNvSpPr>
            <a:spLocks noGrp="1"/>
          </p:cNvSpPr>
          <p:nvPr>
            <p:ph idx="1"/>
          </p:nvPr>
        </p:nvSpPr>
        <p:spPr/>
        <p:txBody>
          <a:bodyPr/>
          <a:lstStyle/>
          <a:p>
            <a:r>
              <a:rPr lang="en-US" dirty="0" smtClean="0"/>
              <a:t>In addition to design-time constraints, profiles can be used at run-time</a:t>
            </a:r>
          </a:p>
          <a:p>
            <a:pPr lvl="1"/>
            <a:r>
              <a:rPr lang="en-US" dirty="0" smtClean="0"/>
              <a:t>Load a profile to guide user-entry to meet a particular best practice guideline</a:t>
            </a:r>
          </a:p>
          <a:p>
            <a:pPr lvl="1"/>
            <a:r>
              <a:rPr lang="en-US" dirty="0" smtClean="0"/>
              <a:t>Validate against a profile to determine whether an instance meets certain requirements (e.g. for decision-support)</a:t>
            </a:r>
          </a:p>
          <a:p>
            <a:pPr lvl="1"/>
            <a:r>
              <a:rPr lang="en-US" dirty="0" smtClean="0"/>
              <a:t>Adjust data entry rules on-the-fly to reflect the constraints of a specified server</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200</a:t>
            </a:fld>
            <a:endParaRPr lang="en-CA"/>
          </a:p>
        </p:txBody>
      </p:sp>
    </p:spTree>
    <p:extLst>
      <p:ext uri="{BB962C8B-B14F-4D97-AF65-F5344CB8AC3E}">
        <p14:creationId xmlns="" xmlns:p14="http://schemas.microsoft.com/office/powerpoint/2010/main" val="692939645"/>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Forge</a:t>
            </a:r>
            <a:endParaRPr lang="en-US" dirty="0"/>
          </a:p>
        </p:txBody>
      </p:sp>
      <p:sp>
        <p:nvSpPr>
          <p:cNvPr id="3" name="Content Placeholder 2"/>
          <p:cNvSpPr>
            <a:spLocks noGrp="1"/>
          </p:cNvSpPr>
          <p:nvPr>
            <p:ph idx="1"/>
          </p:nvPr>
        </p:nvSpPr>
        <p:spPr>
          <a:xfrm>
            <a:off x="381000" y="1828800"/>
            <a:ext cx="5257800" cy="4480520"/>
          </a:xfrm>
        </p:spPr>
        <p:txBody>
          <a:bodyPr/>
          <a:lstStyle/>
          <a:p>
            <a:r>
              <a:rPr lang="en-US" dirty="0" smtClean="0"/>
              <a:t>New (free) tool for editing FHIR Profiles</a:t>
            </a:r>
          </a:p>
          <a:p>
            <a:r>
              <a:rPr lang="en-US" dirty="0" smtClean="0"/>
              <a:t>Undergoing Beta testing – should be released shortly</a:t>
            </a:r>
          </a:p>
          <a:p>
            <a:endParaRPr lang="en-US" dirty="0"/>
          </a:p>
          <a:p>
            <a:r>
              <a:rPr lang="en-US" dirty="0" smtClean="0"/>
              <a:t>Demo?</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201</a:t>
            </a:fld>
            <a:endParaRPr lang="en-CA" dirty="0"/>
          </a:p>
        </p:txBody>
      </p:sp>
      <p:pic>
        <p:nvPicPr>
          <p:cNvPr id="1741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867400" y="1828800"/>
            <a:ext cx="2190750" cy="28670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1312511715"/>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Conformance</a:t>
            </a:r>
            <a:endParaRPr lang="en-US" dirty="0"/>
          </a:p>
        </p:txBody>
      </p:sp>
      <p:sp>
        <p:nvSpPr>
          <p:cNvPr id="4" name="Content Placeholder 3"/>
          <p:cNvSpPr>
            <a:spLocks noGrp="1"/>
          </p:cNvSpPr>
          <p:nvPr>
            <p:ph idx="1"/>
          </p:nvPr>
        </p:nvSpPr>
        <p:spPr/>
        <p:txBody>
          <a:bodyPr>
            <a:normAutofit/>
          </a:bodyPr>
          <a:lstStyle/>
          <a:p>
            <a:r>
              <a:rPr lang="en-US" sz="2800" dirty="0" smtClean="0"/>
              <a:t>There’s a resource for documenting conformance to FHIR</a:t>
            </a:r>
          </a:p>
          <a:p>
            <a:r>
              <a:rPr lang="en-US" sz="2800" dirty="0" smtClean="0"/>
              <a:t>Can be used for:</a:t>
            </a:r>
          </a:p>
          <a:p>
            <a:pPr lvl="1"/>
            <a:r>
              <a:rPr lang="en-US" sz="2400" dirty="0" smtClean="0"/>
              <a:t>Stating how a specific system instance behaves</a:t>
            </a:r>
          </a:p>
          <a:p>
            <a:pPr lvl="1"/>
            <a:r>
              <a:rPr lang="en-US" sz="2400" dirty="0" smtClean="0"/>
              <a:t>Defining how a software system is capable of behaving (including configuration options)</a:t>
            </a:r>
          </a:p>
          <a:p>
            <a:pPr lvl="1"/>
            <a:r>
              <a:rPr lang="en-US" sz="2400" dirty="0" smtClean="0"/>
              <a:t>Identifying a desired set of behavior (e.g. RFP)</a:t>
            </a:r>
          </a:p>
          <a:p>
            <a:r>
              <a:rPr lang="en-US" sz="2800" dirty="0" smtClean="0"/>
              <a:t>To declare themselves “FHIR Conformant”, a system </a:t>
            </a:r>
            <a:r>
              <a:rPr lang="en-US" sz="2800" b="1" dirty="0" smtClean="0"/>
              <a:t>must</a:t>
            </a:r>
            <a:r>
              <a:rPr lang="en-US" sz="2800" dirty="0" smtClean="0"/>
              <a:t> publish a Conformance instance</a:t>
            </a:r>
          </a:p>
        </p:txBody>
      </p:sp>
      <p:sp>
        <p:nvSpPr>
          <p:cNvPr id="2" name="Slide Number Placeholder 1"/>
          <p:cNvSpPr>
            <a:spLocks noGrp="1"/>
          </p:cNvSpPr>
          <p:nvPr>
            <p:ph type="sldNum" sz="quarter" idx="4294967295"/>
          </p:nvPr>
        </p:nvSpPr>
        <p:spPr>
          <a:xfrm>
            <a:off x="179512" y="6304236"/>
            <a:ext cx="720080" cy="221109"/>
          </a:xfrm>
          <a:prstGeom prst="rect">
            <a:avLst/>
          </a:prstGeom>
        </p:spPr>
        <p:txBody>
          <a:bodyPr/>
          <a:lstStyle/>
          <a:p>
            <a:fld id="{5CC3E5C4-3E2B-40F1-9F2B-C46CEB0C88DF}" type="slidenum">
              <a:rPr lang="en-CA" smtClean="0"/>
              <a:pPr/>
              <a:t>202</a:t>
            </a:fld>
            <a:endParaRPr lang="en-CA" dirty="0"/>
          </a:p>
        </p:txBody>
      </p:sp>
    </p:spTree>
    <p:extLst>
      <p:ext uri="{BB962C8B-B14F-4D97-AF65-F5344CB8AC3E}">
        <p14:creationId xmlns="" xmlns:p14="http://schemas.microsoft.com/office/powerpoint/2010/main" val="37831854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Remember</a:t>
            </a:r>
            <a:br>
              <a:rPr lang="en-US" dirty="0" smtClean="0"/>
            </a:br>
            <a:r>
              <a:rPr lang="en-US" dirty="0" smtClean="0"/>
              <a:t>versions??</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203</a:t>
            </a:fld>
            <a:endParaRPr lang="en-CA"/>
          </a:p>
        </p:txBody>
      </p:sp>
      <p:pic>
        <p:nvPicPr>
          <p:cNvPr id="1029" name="Picture 5"/>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648200" y="381000"/>
            <a:ext cx="4090987" cy="603386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4" name="TextBox 3"/>
          <p:cNvSpPr txBox="1"/>
          <p:nvPr/>
        </p:nvSpPr>
        <p:spPr>
          <a:xfrm>
            <a:off x="551597" y="1862116"/>
            <a:ext cx="4096603" cy="3970318"/>
          </a:xfrm>
          <a:prstGeom prst="rect">
            <a:avLst/>
          </a:prstGeom>
          <a:noFill/>
        </p:spPr>
        <p:txBody>
          <a:bodyPr wrap="square" rtlCol="0">
            <a:spAutoFit/>
          </a:bodyPr>
          <a:lstStyle/>
          <a:p>
            <a:pPr marL="285750" indent="-285750">
              <a:buFont typeface="Arial" panose="020B0604020202020204" pitchFamily="34" charset="0"/>
              <a:buChar char="•"/>
            </a:pPr>
            <a:r>
              <a:rPr lang="en-US" dirty="0"/>
              <a:t>Which wire formats supported?</a:t>
            </a:r>
          </a:p>
          <a:p>
            <a:pPr marL="285750" indent="-285750">
              <a:buFont typeface="Arial" panose="020B0604020202020204" pitchFamily="34" charset="0"/>
              <a:buChar char="•"/>
            </a:pPr>
            <a:r>
              <a:rPr lang="en-US" dirty="0"/>
              <a:t>Which resources?</a:t>
            </a:r>
          </a:p>
          <a:p>
            <a:pPr marL="285750" indent="-285750">
              <a:buFont typeface="Arial" panose="020B0604020202020204" pitchFamily="34" charset="0"/>
              <a:buChar char="•"/>
            </a:pPr>
            <a:r>
              <a:rPr lang="en-US" dirty="0" smtClean="0"/>
              <a:t>What documents, messages </a:t>
            </a:r>
            <a:r>
              <a:rPr lang="en-US" dirty="0"/>
              <a:t>does the server accept, </a:t>
            </a:r>
            <a:r>
              <a:rPr lang="en-US" dirty="0" smtClean="0"/>
              <a:t>what </a:t>
            </a:r>
            <a:r>
              <a:rPr lang="en-US" dirty="0"/>
              <a:t>does the content look like?</a:t>
            </a:r>
          </a:p>
          <a:p>
            <a:pPr marL="285750" indent="-285750">
              <a:buFont typeface="Arial" panose="020B0604020202020204" pitchFamily="34" charset="0"/>
              <a:buChar char="•"/>
            </a:pPr>
            <a:r>
              <a:rPr lang="en-US" dirty="0"/>
              <a:t>Which protocols? http? </a:t>
            </a:r>
            <a:r>
              <a:rPr lang="en-US" dirty="0" err="1"/>
              <a:t>Mllp</a:t>
            </a:r>
            <a:r>
              <a:rPr lang="en-US" dirty="0"/>
              <a:t>? ftp?</a:t>
            </a:r>
          </a:p>
          <a:p>
            <a:pPr marL="285750" indent="-285750">
              <a:buFont typeface="Arial" panose="020B0604020202020204" pitchFamily="34" charset="0"/>
              <a:buChar char="•"/>
            </a:pPr>
            <a:r>
              <a:rPr lang="en-US" dirty="0" smtClean="0"/>
              <a:t>Which </a:t>
            </a:r>
            <a:r>
              <a:rPr lang="en-US" dirty="0"/>
              <a:t>operations (read, create, update, search)</a:t>
            </a:r>
          </a:p>
          <a:p>
            <a:pPr marL="285750" indent="-285750">
              <a:buFont typeface="Arial" charset="0"/>
              <a:buChar char="•"/>
            </a:pPr>
            <a:r>
              <a:rPr lang="en-US" dirty="0" smtClean="0"/>
              <a:t>Which FHIR version?</a:t>
            </a:r>
          </a:p>
          <a:p>
            <a:pPr marL="285750" indent="-285750">
              <a:buFont typeface="Arial" charset="0"/>
              <a:buChar char="•"/>
            </a:pPr>
            <a:r>
              <a:rPr lang="en-US" dirty="0" smtClean="0"/>
              <a:t>What search operations?</a:t>
            </a:r>
          </a:p>
          <a:p>
            <a:pPr marL="285750" indent="-285750">
              <a:buFont typeface="Arial" charset="0"/>
              <a:buChar char="•"/>
            </a:pPr>
            <a:r>
              <a:rPr lang="en-US" dirty="0" smtClean="0"/>
              <a:t>Is this a test server?</a:t>
            </a:r>
          </a:p>
          <a:p>
            <a:pPr marL="285750" indent="-285750">
              <a:buFont typeface="Arial" charset="0"/>
              <a:buChar char="•"/>
            </a:pPr>
            <a:r>
              <a:rPr lang="en-US" dirty="0" smtClean="0"/>
              <a:t>Who can I contact?</a:t>
            </a:r>
          </a:p>
          <a:p>
            <a:pPr marL="285750" indent="-285750">
              <a:buFont typeface="Arial" charset="0"/>
              <a:buChar char="•"/>
            </a:pPr>
            <a:r>
              <a:rPr lang="en-US" dirty="0" smtClean="0"/>
              <a:t>What’s the name of the software?</a:t>
            </a:r>
          </a:p>
          <a:p>
            <a:pPr marL="285750" indent="-285750">
              <a:buFont typeface="Arial" charset="0"/>
              <a:buChar char="•"/>
            </a:pPr>
            <a:r>
              <a:rPr lang="en-US" b="1" dirty="0" smtClean="0"/>
              <a:t>DO YOU SUPPORT HISTORY</a:t>
            </a:r>
            <a:r>
              <a:rPr lang="en-US" dirty="0" smtClean="0"/>
              <a:t>?</a:t>
            </a:r>
            <a:endParaRPr lang="nl-NL" dirty="0"/>
          </a:p>
        </p:txBody>
      </p:sp>
      <p:sp>
        <p:nvSpPr>
          <p:cNvPr id="5" name="TextBox 4"/>
          <p:cNvSpPr txBox="1"/>
          <p:nvPr/>
        </p:nvSpPr>
        <p:spPr>
          <a:xfrm>
            <a:off x="551597" y="6045532"/>
            <a:ext cx="4249946" cy="369332"/>
          </a:xfrm>
          <a:prstGeom prst="rect">
            <a:avLst/>
          </a:prstGeom>
          <a:noFill/>
        </p:spPr>
        <p:txBody>
          <a:bodyPr wrap="none" rtlCol="0">
            <a:spAutoFit/>
          </a:bodyPr>
          <a:lstStyle/>
          <a:p>
            <a:r>
              <a:rPr lang="nl-NL" dirty="0">
                <a:hlinkClick r:id="rId3"/>
              </a:rPr>
              <a:t>http://</a:t>
            </a:r>
            <a:r>
              <a:rPr lang="nl-NL" dirty="0" smtClean="0">
                <a:hlinkClick r:id="rId3"/>
              </a:rPr>
              <a:t>www.hl7.org/fhir/conformance.htm</a:t>
            </a:r>
            <a:endParaRPr lang="nl-NL" dirty="0"/>
          </a:p>
        </p:txBody>
      </p:sp>
    </p:spTree>
    <p:extLst>
      <p:ext uri="{BB962C8B-B14F-4D97-AF65-F5344CB8AC3E}">
        <p14:creationId xmlns="" xmlns:p14="http://schemas.microsoft.com/office/powerpoint/2010/main" val="68419154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get conformance</a:t>
            </a:r>
            <a:endParaRPr lang="en-US" dirty="0"/>
          </a:p>
        </p:txBody>
      </p:sp>
      <p:sp>
        <p:nvSpPr>
          <p:cNvPr id="3" name="Content Placeholder 2"/>
          <p:cNvSpPr>
            <a:spLocks noGrp="1"/>
          </p:cNvSpPr>
          <p:nvPr>
            <p:ph idx="1"/>
          </p:nvPr>
        </p:nvSpPr>
        <p:spPr/>
        <p:txBody>
          <a:bodyPr/>
          <a:lstStyle/>
          <a:p>
            <a:r>
              <a:rPr lang="en-US" dirty="0" smtClean="0"/>
              <a:t>Conformance is again, just a Resource</a:t>
            </a:r>
          </a:p>
          <a:p>
            <a:r>
              <a:rPr lang="en-US" dirty="0" smtClean="0"/>
              <a:t>Any FHIR server will publish his own conformance at a special endpoint</a:t>
            </a:r>
          </a:p>
          <a:p>
            <a:r>
              <a:rPr lang="en-US" dirty="0" smtClean="0"/>
              <a:t>A FHIR server may store and publish any number of additional Conformance resources, so you can refer to them</a:t>
            </a:r>
          </a:p>
          <a:p>
            <a:r>
              <a:rPr lang="en-US" sz="3200" dirty="0" err="1" smtClean="0"/>
              <a:t>Validatable</a:t>
            </a:r>
            <a:r>
              <a:rPr lang="en-US" sz="3200" dirty="0" smtClean="0"/>
              <a:t> by automated testing</a:t>
            </a:r>
          </a:p>
        </p:txBody>
      </p:sp>
      <p:sp>
        <p:nvSpPr>
          <p:cNvPr id="4" name="Slide Number Placeholder 3"/>
          <p:cNvSpPr>
            <a:spLocks noGrp="1"/>
          </p:cNvSpPr>
          <p:nvPr>
            <p:ph type="sldNum" sz="quarter" idx="4"/>
          </p:nvPr>
        </p:nvSpPr>
        <p:spPr/>
        <p:txBody>
          <a:bodyPr/>
          <a:lstStyle/>
          <a:p>
            <a:fld id="{5CC3E5C4-3E2B-40F1-9F2B-C46CEB0C88DF}" type="slidenum">
              <a:rPr lang="en-CA" smtClean="0"/>
              <a:pPr/>
              <a:t>204</a:t>
            </a:fld>
            <a:endParaRPr lang="en-CA"/>
          </a:p>
        </p:txBody>
      </p:sp>
    </p:spTree>
    <p:extLst>
      <p:ext uri="{BB962C8B-B14F-4D97-AF65-F5344CB8AC3E}">
        <p14:creationId xmlns="" xmlns:p14="http://schemas.microsoft.com/office/powerpoint/2010/main" val="563198055"/>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Conformance at run-time</a:t>
            </a:r>
            <a:endParaRPr lang="en-US" dirty="0"/>
          </a:p>
        </p:txBody>
      </p:sp>
      <p:sp>
        <p:nvSpPr>
          <p:cNvPr id="3" name="Content Placeholder 2"/>
          <p:cNvSpPr>
            <a:spLocks noGrp="1"/>
          </p:cNvSpPr>
          <p:nvPr>
            <p:ph idx="1"/>
          </p:nvPr>
        </p:nvSpPr>
        <p:spPr/>
        <p:txBody>
          <a:bodyPr/>
          <a:lstStyle/>
          <a:p>
            <a:r>
              <a:rPr lang="en-US" dirty="0" smtClean="0"/>
              <a:t>In theory, a client can auto-configure itself based on a declared</a:t>
            </a:r>
            <a:r>
              <a:rPr lang="en-US" baseline="0" dirty="0" smtClean="0"/>
              <a:t> conformance profile</a:t>
            </a:r>
          </a:p>
          <a:p>
            <a:pPr lvl="1"/>
            <a:r>
              <a:rPr lang="en-US" dirty="0" smtClean="0"/>
              <a:t>What resources can be accessed,</a:t>
            </a:r>
            <a:r>
              <a:rPr lang="en-US" baseline="0" dirty="0" smtClean="0"/>
              <a:t> what data elements are used, etc.</a:t>
            </a:r>
          </a:p>
          <a:p>
            <a:pPr lvl="1"/>
            <a:r>
              <a:rPr lang="en-US" baseline="0" dirty="0" smtClean="0"/>
              <a:t>Because the location for a system’s conformance  statement is fixed, all you need is the base URI</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205</a:t>
            </a:fld>
            <a:endParaRPr lang="en-CA"/>
          </a:p>
        </p:txBody>
      </p:sp>
    </p:spTree>
    <p:extLst>
      <p:ext uri="{BB962C8B-B14F-4D97-AF65-F5344CB8AC3E}">
        <p14:creationId xmlns="" xmlns:p14="http://schemas.microsoft.com/office/powerpoint/2010/main" val="985928110"/>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#6</a:t>
            </a:r>
            <a:endParaRPr lang="en-US" dirty="0"/>
          </a:p>
        </p:txBody>
      </p:sp>
      <p:sp>
        <p:nvSpPr>
          <p:cNvPr id="3" name="Content Placeholder 2"/>
          <p:cNvSpPr>
            <a:spLocks noGrp="1"/>
          </p:cNvSpPr>
          <p:nvPr>
            <p:ph idx="1"/>
          </p:nvPr>
        </p:nvSpPr>
        <p:spPr/>
        <p:txBody>
          <a:bodyPr/>
          <a:lstStyle/>
          <a:p>
            <a:pPr algn="ctr"/>
            <a:r>
              <a:rPr lang="en-US" sz="3600" dirty="0" smtClean="0">
                <a:latin typeface="+mj-lt"/>
              </a:rPr>
              <a:t>Make a profile &amp; </a:t>
            </a:r>
          </a:p>
          <a:p>
            <a:pPr algn="ctr"/>
            <a:r>
              <a:rPr lang="en-US" sz="3600" dirty="0" smtClean="0">
                <a:latin typeface="+mj-lt"/>
              </a:rPr>
              <a:t>a conformance statement . . .</a:t>
            </a:r>
          </a:p>
          <a:p>
            <a:pPr algn="ctr"/>
            <a:endParaRPr lang="en-US" sz="3600" dirty="0" smtClean="0">
              <a:latin typeface="+mj-lt"/>
            </a:endParaRPr>
          </a:p>
          <a:p>
            <a:pPr algn="ctr"/>
            <a:r>
              <a:rPr lang="en-US" sz="3600" dirty="0" smtClean="0">
                <a:latin typeface="+mj-lt"/>
              </a:rPr>
              <a:t>(40 minutes)</a:t>
            </a:r>
            <a:endParaRPr lang="en-US" sz="3600" dirty="0">
              <a:latin typeface="+mj-lt"/>
            </a:endParaRPr>
          </a:p>
        </p:txBody>
      </p:sp>
    </p:spTree>
    <p:extLst>
      <p:ext uri="{BB962C8B-B14F-4D97-AF65-F5344CB8AC3E}">
        <p14:creationId xmlns="" xmlns:p14="http://schemas.microsoft.com/office/powerpoint/2010/main" val="1664002915"/>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Profile &amp; Conformance Statement</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207</a:t>
            </a:fld>
            <a:endParaRPr lang="en-CA"/>
          </a:p>
        </p:txBody>
      </p:sp>
      <p:sp>
        <p:nvSpPr>
          <p:cNvPr id="4" name="Text Placeholder 3"/>
          <p:cNvSpPr>
            <a:spLocks noGrp="1"/>
          </p:cNvSpPr>
          <p:nvPr>
            <p:ph type="body" idx="4294967295"/>
          </p:nvPr>
        </p:nvSpPr>
        <p:spPr/>
        <p:txBody>
          <a:bodyPr/>
          <a:lstStyle/>
          <a:p>
            <a:pPr lvl="0"/>
            <a:r>
              <a:rPr lang="en-US" sz="2800" dirty="0" smtClean="0"/>
              <a:t>Design a Profile for Blood Pressure</a:t>
            </a:r>
          </a:p>
          <a:p>
            <a:pPr lvl="1"/>
            <a:r>
              <a:rPr lang="en-US" sz="2300" dirty="0" smtClean="0"/>
              <a:t>You decide how detailed/rigorous you</a:t>
            </a:r>
            <a:r>
              <a:rPr lang="en-US" sz="2300" baseline="0" dirty="0" smtClean="0"/>
              <a:t> want to be</a:t>
            </a:r>
          </a:p>
          <a:p>
            <a:pPr lvl="0"/>
            <a:r>
              <a:rPr lang="en-US" sz="2800" dirty="0" smtClean="0"/>
              <a:t>Create a Conformance resource for a system you know well, converting the requirements to FHIR</a:t>
            </a:r>
          </a:p>
        </p:txBody>
      </p:sp>
    </p:spTree>
    <p:extLst>
      <p:ext uri="{BB962C8B-B14F-4D97-AF65-F5344CB8AC3E}">
        <p14:creationId xmlns="" xmlns:p14="http://schemas.microsoft.com/office/powerpoint/2010/main" val="4117953958"/>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r>
              <a:rPr lang="en-US" dirty="0" smtClean="0"/>
              <a:t>My take-away for “</a:t>
            </a:r>
            <a:r>
              <a:rPr lang="en-US" b="1" dirty="0" smtClean="0"/>
              <a:t>Profiles &amp; Conformance</a:t>
            </a:r>
            <a:r>
              <a:rPr lang="en-US" dirty="0" smtClean="0"/>
              <a:t>” is . . .</a:t>
            </a:r>
            <a:endParaRPr lang="en-US"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208</a:t>
            </a:fld>
            <a:endParaRPr lang="en-CA"/>
          </a:p>
        </p:txBody>
      </p:sp>
      <p:pic>
        <p:nvPicPr>
          <p:cNvPr id="1229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074747247"/>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Implementation Considerations</a:t>
            </a:r>
            <a:endParaRPr lang="en-US" dirty="0"/>
          </a:p>
        </p:txBody>
      </p:sp>
      <p:sp>
        <p:nvSpPr>
          <p:cNvPr id="3" name="Text Placeholder 2"/>
          <p:cNvSpPr>
            <a:spLocks noGrp="1"/>
          </p:cNvSpPr>
          <p:nvPr>
            <p:ph type="body" idx="1"/>
          </p:nvPr>
        </p:nvSpPr>
        <p:spPr/>
        <p:txBody>
          <a:bodyPr/>
          <a:lstStyle/>
          <a:p>
            <a:r>
              <a:rPr lang="en-US" dirty="0" smtClean="0"/>
              <a:t>Architecture, Design and Hidden ‘Gotchas’</a:t>
            </a:r>
            <a:endParaRPr lang="en-US" dirty="0"/>
          </a:p>
        </p:txBody>
      </p:sp>
    </p:spTree>
    <p:extLst>
      <p:ext uri="{BB962C8B-B14F-4D97-AF65-F5344CB8AC3E}">
        <p14:creationId xmlns="" xmlns:p14="http://schemas.microsoft.com/office/powerpoint/2010/main" val="41451056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Paradigms</a:t>
            </a:r>
            <a:endParaRPr lang="en-US" dirty="0"/>
          </a:p>
        </p:txBody>
      </p:sp>
      <p:sp>
        <p:nvSpPr>
          <p:cNvPr id="3" name="Content Placeholder 2"/>
          <p:cNvSpPr>
            <a:spLocks noGrp="1"/>
          </p:cNvSpPr>
          <p:nvPr>
            <p:ph idx="1"/>
          </p:nvPr>
        </p:nvSpPr>
        <p:spPr/>
        <p:txBody>
          <a:bodyPr/>
          <a:lstStyle/>
          <a:p>
            <a:r>
              <a:rPr lang="en-US" dirty="0" smtClean="0"/>
              <a:t>FHIR supports 4 interoperability paradigms</a:t>
            </a:r>
          </a:p>
        </p:txBody>
      </p:sp>
      <p:sp>
        <p:nvSpPr>
          <p:cNvPr id="4" name="Slide Number Placeholder 3"/>
          <p:cNvSpPr>
            <a:spLocks noGrp="1"/>
          </p:cNvSpPr>
          <p:nvPr>
            <p:ph type="sldNum" sz="quarter" idx="4"/>
          </p:nvPr>
        </p:nvSpPr>
        <p:spPr/>
        <p:txBody>
          <a:bodyPr/>
          <a:lstStyle/>
          <a:p>
            <a:fld id="{5CC3E5C4-3E2B-40F1-9F2B-C46CEB0C88DF}" type="slidenum">
              <a:rPr lang="en-CA" smtClean="0"/>
              <a:pPr/>
              <a:t>21</a:t>
            </a:fld>
            <a:endParaRPr lang="en-CA" dirty="0"/>
          </a:p>
        </p:txBody>
      </p:sp>
      <p:graphicFrame>
        <p:nvGraphicFramePr>
          <p:cNvPr id="5" name="Diagram 4"/>
          <p:cNvGraphicFramePr/>
          <p:nvPr>
            <p:extLst>
              <p:ext uri="{D42A27DB-BD31-4B8C-83A1-F6EECF244321}">
                <p14:modId xmlns="" xmlns:p14="http://schemas.microsoft.com/office/powerpoint/2010/main" val="3455919609"/>
              </p:ext>
            </p:extLst>
          </p:nvPr>
        </p:nvGraphicFramePr>
        <p:xfrm>
          <a:off x="1331640" y="234888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 xmlns:p14="http://schemas.microsoft.com/office/powerpoint/2010/main" val="341141990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possible uses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210</a:t>
            </a:fld>
            <a:endParaRPr lang="en-US"/>
          </a:p>
        </p:txBody>
      </p:sp>
      <p:cxnSp>
        <p:nvCxnSpPr>
          <p:cNvPr id="18" name="Straight Connector 17"/>
          <p:cNvCxnSpPr/>
          <p:nvPr/>
        </p:nvCxnSpPr>
        <p:spPr bwMode="auto">
          <a:xfrm flipH="1" flipV="1">
            <a:off x="1942925" y="4085392"/>
            <a:ext cx="10951" cy="107018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19" name="Oval 18"/>
          <p:cNvSpPr/>
          <p:nvPr/>
        </p:nvSpPr>
        <p:spPr bwMode="auto">
          <a:xfrm>
            <a:off x="1485824" y="4874474"/>
            <a:ext cx="936104" cy="69164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20" name="Rectangle 19"/>
          <p:cNvSpPr/>
          <p:nvPr/>
        </p:nvSpPr>
        <p:spPr bwMode="auto">
          <a:xfrm>
            <a:off x="1051213" y="3683210"/>
            <a:ext cx="1440160" cy="595632"/>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1200" dirty="0" smtClean="0">
                <a:solidFill>
                  <a:schemeClr val="tx1"/>
                </a:solidFill>
                <a:latin typeface="Arial" charset="0"/>
                <a:cs typeface="Arial" charset="0"/>
              </a:rPr>
              <a:t>Broker</a:t>
            </a:r>
            <a:endParaRPr kumimoji="0" lang="nl-NL" sz="1200" b="1" i="0" u="none" strike="noStrike" cap="none" normalizeH="0" baseline="0" dirty="0" smtClean="0">
              <a:ln>
                <a:noFill/>
              </a:ln>
              <a:solidFill>
                <a:schemeClr val="tx1"/>
              </a:solidFill>
              <a:effectLst/>
              <a:latin typeface="Arial" charset="0"/>
              <a:cs typeface="Arial" charset="0"/>
            </a:endParaRPr>
          </a:p>
        </p:txBody>
      </p:sp>
      <p:grpSp>
        <p:nvGrpSpPr>
          <p:cNvPr id="21" name="Group 20"/>
          <p:cNvGrpSpPr/>
          <p:nvPr/>
        </p:nvGrpSpPr>
        <p:grpSpPr>
          <a:xfrm>
            <a:off x="815848" y="2003378"/>
            <a:ext cx="669976" cy="1732627"/>
            <a:chOff x="3876972" y="2147532"/>
            <a:chExt cx="669976" cy="1425484"/>
          </a:xfrm>
        </p:grpSpPr>
        <p:cxnSp>
          <p:nvCxnSpPr>
            <p:cNvPr id="22" name="Straight Connector 21"/>
            <p:cNvCxnSpPr/>
            <p:nvPr/>
          </p:nvCxnSpPr>
          <p:spPr bwMode="auto">
            <a:xfrm flipV="1">
              <a:off x="4355976" y="2492896"/>
              <a:ext cx="0" cy="108012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3" name="Oval 22"/>
            <p:cNvSpPr/>
            <p:nvPr/>
          </p:nvSpPr>
          <p:spPr bwMode="auto">
            <a:xfrm>
              <a:off x="3876972" y="2147532"/>
              <a:ext cx="669976" cy="56138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1" i="0" u="none" strike="noStrike" cap="none" normalizeH="0" baseline="0" dirty="0" smtClean="0">
                  <a:ln>
                    <a:noFill/>
                  </a:ln>
                  <a:solidFill>
                    <a:srgbClr val="FFFFFF"/>
                  </a:solidFill>
                  <a:effectLst/>
                  <a:latin typeface="Arial" charset="0"/>
                  <a:cs typeface="Arial" charset="0"/>
                </a:rPr>
                <a:t>v3</a:t>
              </a:r>
            </a:p>
          </p:txBody>
        </p:sp>
      </p:grpSp>
      <p:sp>
        <p:nvSpPr>
          <p:cNvPr id="24" name="Rectangle 23"/>
          <p:cNvSpPr/>
          <p:nvPr/>
        </p:nvSpPr>
        <p:spPr bwMode="auto">
          <a:xfrm>
            <a:off x="659088" y="4202399"/>
            <a:ext cx="2232248" cy="1563865"/>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smtClean="0">
              <a:ln>
                <a:noFill/>
              </a:ln>
              <a:solidFill>
                <a:srgbClr val="FFFFFF"/>
              </a:solidFill>
              <a:effectLst/>
              <a:latin typeface="Arial" charset="0"/>
              <a:cs typeface="Arial" charset="0"/>
            </a:endParaRPr>
          </a:p>
        </p:txBody>
      </p:sp>
      <p:grpSp>
        <p:nvGrpSpPr>
          <p:cNvPr id="25" name="Group 24"/>
          <p:cNvGrpSpPr/>
          <p:nvPr/>
        </p:nvGrpSpPr>
        <p:grpSpPr>
          <a:xfrm>
            <a:off x="1846449" y="2604041"/>
            <a:ext cx="669976" cy="1079171"/>
            <a:chOff x="3876972" y="2147532"/>
            <a:chExt cx="669976" cy="809378"/>
          </a:xfrm>
        </p:grpSpPr>
        <p:cxnSp>
          <p:nvCxnSpPr>
            <p:cNvPr id="26" name="Straight Connector 25"/>
            <p:cNvCxnSpPr/>
            <p:nvPr/>
          </p:nvCxnSpPr>
          <p:spPr bwMode="auto">
            <a:xfrm flipV="1">
              <a:off x="4355976" y="2492897"/>
              <a:ext cx="0" cy="464013"/>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7" name="Oval 26"/>
            <p:cNvSpPr/>
            <p:nvPr/>
          </p:nvSpPr>
          <p:spPr bwMode="auto">
            <a:xfrm>
              <a:off x="3876972" y="2147532"/>
              <a:ext cx="669976" cy="56138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1" i="0" u="none" strike="noStrike" cap="none" normalizeH="0" baseline="0" dirty="0" smtClean="0">
                  <a:ln>
                    <a:noFill/>
                  </a:ln>
                  <a:solidFill>
                    <a:srgbClr val="FFFFFF"/>
                  </a:solidFill>
                  <a:effectLst/>
                  <a:latin typeface="Arial" charset="0"/>
                  <a:cs typeface="Arial" charset="0"/>
                </a:rPr>
                <a:t>v2</a:t>
              </a:r>
            </a:p>
          </p:txBody>
        </p:sp>
      </p:grpSp>
      <p:sp>
        <p:nvSpPr>
          <p:cNvPr id="29" name="Rectangle 28"/>
          <p:cNvSpPr/>
          <p:nvPr/>
        </p:nvSpPr>
        <p:spPr bwMode="auto">
          <a:xfrm>
            <a:off x="3835996" y="3151588"/>
            <a:ext cx="1440160" cy="960107"/>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smtClean="0">
                <a:ln>
                  <a:noFill/>
                </a:ln>
                <a:solidFill>
                  <a:schemeClr val="tx1"/>
                </a:solidFill>
                <a:effectLst/>
                <a:latin typeface="Arial" charset="0"/>
                <a:cs typeface="Arial" charset="0"/>
              </a:rPr>
              <a:t>PHR</a:t>
            </a:r>
          </a:p>
        </p:txBody>
      </p:sp>
      <p:cxnSp>
        <p:nvCxnSpPr>
          <p:cNvPr id="30" name="Straight Connector 29"/>
          <p:cNvCxnSpPr/>
          <p:nvPr/>
        </p:nvCxnSpPr>
        <p:spPr bwMode="auto">
          <a:xfrm flipV="1">
            <a:off x="4052020" y="2503517"/>
            <a:ext cx="0" cy="648071"/>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31" name="Rectangle 30"/>
          <p:cNvSpPr/>
          <p:nvPr/>
        </p:nvSpPr>
        <p:spPr bwMode="auto">
          <a:xfrm>
            <a:off x="3419872" y="1844824"/>
            <a:ext cx="2232248" cy="2496278"/>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smtClean="0">
              <a:ln>
                <a:noFill/>
              </a:ln>
              <a:solidFill>
                <a:srgbClr val="FFFFFF"/>
              </a:solidFill>
              <a:effectLst/>
              <a:latin typeface="Arial" charset="0"/>
              <a:cs typeface="Arial" charset="0"/>
            </a:endParaRPr>
          </a:p>
        </p:txBody>
      </p:sp>
      <p:sp>
        <p:nvSpPr>
          <p:cNvPr id="32" name="Oval 31"/>
          <p:cNvSpPr/>
          <p:nvPr/>
        </p:nvSpPr>
        <p:spPr bwMode="auto">
          <a:xfrm>
            <a:off x="4454872" y="2499506"/>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33" name="Rectangle 32"/>
          <p:cNvSpPr/>
          <p:nvPr/>
        </p:nvSpPr>
        <p:spPr bwMode="auto">
          <a:xfrm>
            <a:off x="3988396" y="2006889"/>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err="1" smtClean="0">
                <a:ln>
                  <a:noFill/>
                </a:ln>
                <a:solidFill>
                  <a:schemeClr val="tx1"/>
                </a:solidFill>
                <a:effectLst/>
                <a:latin typeface="Arial" charset="0"/>
                <a:cs typeface="Arial" charset="0"/>
              </a:rPr>
              <a:t>App</a:t>
            </a:r>
            <a:endParaRPr kumimoji="0" lang="nl-NL" sz="2400" b="1" i="0" u="none" strike="noStrike" cap="none" normalizeH="0" baseline="0" dirty="0" smtClean="0">
              <a:ln>
                <a:noFill/>
              </a:ln>
              <a:solidFill>
                <a:schemeClr val="tx1"/>
              </a:solidFill>
              <a:effectLst/>
              <a:latin typeface="Arial" charset="0"/>
              <a:cs typeface="Arial" charset="0"/>
            </a:endParaRPr>
          </a:p>
        </p:txBody>
      </p:sp>
      <p:sp>
        <p:nvSpPr>
          <p:cNvPr id="35" name="Rectangle 34"/>
          <p:cNvSpPr/>
          <p:nvPr/>
        </p:nvSpPr>
        <p:spPr bwMode="auto">
          <a:xfrm>
            <a:off x="6328130" y="2811460"/>
            <a:ext cx="2358669" cy="1792425"/>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smtClean="0">
              <a:ln>
                <a:noFill/>
              </a:ln>
              <a:solidFill>
                <a:srgbClr val="FFFFFF"/>
              </a:solidFill>
              <a:effectLst/>
              <a:latin typeface="Arial" charset="0"/>
              <a:cs typeface="Arial" charset="0"/>
            </a:endParaRPr>
          </a:p>
        </p:txBody>
      </p:sp>
      <p:sp>
        <p:nvSpPr>
          <p:cNvPr id="37" name="Rectangle 36"/>
          <p:cNvSpPr/>
          <p:nvPr/>
        </p:nvSpPr>
        <p:spPr bwMode="auto">
          <a:xfrm>
            <a:off x="6701491" y="4306069"/>
            <a:ext cx="1440160" cy="595632"/>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1200" dirty="0" err="1" smtClean="0">
                <a:solidFill>
                  <a:schemeClr val="tx1"/>
                </a:solidFill>
                <a:latin typeface="Arial" charset="0"/>
                <a:cs typeface="Arial" charset="0"/>
              </a:rPr>
              <a:t>Comm</a:t>
            </a:r>
            <a:r>
              <a:rPr lang="nl-NL" sz="1200" dirty="0" smtClean="0">
                <a:solidFill>
                  <a:schemeClr val="tx1"/>
                </a:solidFill>
                <a:latin typeface="Arial" charset="0"/>
                <a:cs typeface="Arial" charset="0"/>
              </a:rPr>
              <a:t>.</a:t>
            </a:r>
          </a:p>
          <a:p>
            <a:pPr marL="0" marR="0" indent="0" algn="ctr" defTabSz="914400" rtl="0" eaLnBrk="1" fontAlgn="base" latinLnBrk="0" hangingPunct="1">
              <a:lnSpc>
                <a:spcPct val="100000"/>
              </a:lnSpc>
              <a:spcBef>
                <a:spcPct val="0"/>
              </a:spcBef>
              <a:spcAft>
                <a:spcPct val="0"/>
              </a:spcAft>
              <a:buClrTx/>
              <a:buSzTx/>
              <a:buFontTx/>
              <a:buNone/>
              <a:tabLst/>
            </a:pPr>
            <a:r>
              <a:rPr lang="nl-NL" sz="1200" dirty="0" smtClean="0">
                <a:solidFill>
                  <a:schemeClr val="tx1"/>
                </a:solidFill>
                <a:latin typeface="Arial" charset="0"/>
                <a:cs typeface="Arial" charset="0"/>
              </a:rPr>
              <a:t>Interface</a:t>
            </a:r>
            <a:endParaRPr kumimoji="0" lang="nl-NL" sz="1200" b="1" i="0" u="none" strike="noStrike" cap="none" normalizeH="0" baseline="0" dirty="0" smtClean="0">
              <a:ln>
                <a:noFill/>
              </a:ln>
              <a:solidFill>
                <a:schemeClr val="tx1"/>
              </a:solidFill>
              <a:effectLst/>
              <a:latin typeface="Arial" charset="0"/>
              <a:cs typeface="Arial" charset="0"/>
            </a:endParaRPr>
          </a:p>
        </p:txBody>
      </p:sp>
      <p:sp>
        <p:nvSpPr>
          <p:cNvPr id="38" name="Rectangle 37"/>
          <p:cNvSpPr/>
          <p:nvPr/>
        </p:nvSpPr>
        <p:spPr bwMode="auto">
          <a:xfrm>
            <a:off x="6705600" y="4900557"/>
            <a:ext cx="1440160" cy="723408"/>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2400" b="1" dirty="0" smtClean="0">
                <a:solidFill>
                  <a:schemeClr val="tx1"/>
                </a:solidFill>
                <a:latin typeface="Arial" charset="0"/>
                <a:cs typeface="Arial" charset="0"/>
              </a:rPr>
              <a:t>DB</a:t>
            </a:r>
            <a:endParaRPr kumimoji="0" lang="nl-NL" sz="2400" b="1" i="0" u="none" strike="noStrike" cap="none" normalizeH="0" baseline="0" dirty="0" smtClean="0">
              <a:ln>
                <a:noFill/>
              </a:ln>
              <a:solidFill>
                <a:schemeClr val="tx1"/>
              </a:solidFill>
              <a:effectLst/>
              <a:latin typeface="Arial" charset="0"/>
              <a:cs typeface="Arial" charset="0"/>
            </a:endParaRPr>
          </a:p>
        </p:txBody>
      </p:sp>
      <p:cxnSp>
        <p:nvCxnSpPr>
          <p:cNvPr id="39" name="Straight Connector 38"/>
          <p:cNvCxnSpPr/>
          <p:nvPr/>
        </p:nvCxnSpPr>
        <p:spPr bwMode="auto">
          <a:xfrm flipV="1">
            <a:off x="7467600" y="3617525"/>
            <a:ext cx="0" cy="73077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40" name="Oval 39"/>
          <p:cNvSpPr/>
          <p:nvPr/>
        </p:nvSpPr>
        <p:spPr bwMode="auto">
          <a:xfrm>
            <a:off x="7010400" y="3037283"/>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Tree>
    <p:extLst>
      <p:ext uri="{BB962C8B-B14F-4D97-AF65-F5344CB8AC3E}">
        <p14:creationId xmlns="" xmlns:p14="http://schemas.microsoft.com/office/powerpoint/2010/main" val="3823697829"/>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Repository model</a:t>
            </a:r>
            <a:endParaRPr lang="en-US" dirty="0"/>
          </a:p>
        </p:txBody>
      </p:sp>
      <p:sp>
        <p:nvSpPr>
          <p:cNvPr id="14" name="Rectangle 13"/>
          <p:cNvSpPr/>
          <p:nvPr/>
        </p:nvSpPr>
        <p:spPr bwMode="auto">
          <a:xfrm>
            <a:off x="1619672" y="3933056"/>
            <a:ext cx="5760640" cy="1296144"/>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err="1" smtClean="0">
                <a:ln>
                  <a:noFill/>
                </a:ln>
                <a:solidFill>
                  <a:schemeClr val="tx1"/>
                </a:solidFill>
                <a:effectLst/>
                <a:latin typeface="Arial" charset="0"/>
                <a:cs typeface="Arial" charset="0"/>
              </a:rPr>
              <a:t>Vendor</a:t>
            </a:r>
            <a:r>
              <a:rPr kumimoji="0" lang="nl-NL" sz="2400" b="1" i="0" u="none" strike="noStrike" cap="none" normalizeH="0" dirty="0" smtClean="0">
                <a:ln>
                  <a:noFill/>
                </a:ln>
                <a:solidFill>
                  <a:schemeClr val="tx1"/>
                </a:solidFill>
                <a:effectLst/>
                <a:latin typeface="Arial" charset="0"/>
                <a:cs typeface="Arial" charset="0"/>
              </a:rPr>
              <a:t> Neutral </a:t>
            </a:r>
            <a:r>
              <a:rPr kumimoji="0" lang="nl-NL" sz="2400" b="1" i="0" u="none" strike="noStrike" cap="none" normalizeH="0" dirty="0" err="1" smtClean="0">
                <a:ln>
                  <a:noFill/>
                </a:ln>
                <a:solidFill>
                  <a:schemeClr val="tx1"/>
                </a:solidFill>
                <a:effectLst/>
                <a:latin typeface="Arial" charset="0"/>
                <a:cs typeface="Arial" charset="0"/>
              </a:rPr>
              <a:t>Repository</a:t>
            </a:r>
            <a:endParaRPr kumimoji="0" lang="nl-NL" sz="2400" b="1" i="0" u="none" strike="noStrike" cap="none" normalizeH="0" baseline="0" dirty="0" smtClean="0">
              <a:ln>
                <a:noFill/>
              </a:ln>
              <a:solidFill>
                <a:schemeClr val="tx1"/>
              </a:solidFill>
              <a:effectLst/>
              <a:latin typeface="Arial" charset="0"/>
              <a:cs typeface="Arial" charset="0"/>
            </a:endParaRPr>
          </a:p>
        </p:txBody>
      </p:sp>
      <p:cxnSp>
        <p:nvCxnSpPr>
          <p:cNvPr id="15" name="Straight Connector 14"/>
          <p:cNvCxnSpPr/>
          <p:nvPr/>
        </p:nvCxnSpPr>
        <p:spPr bwMode="auto">
          <a:xfrm flipV="1">
            <a:off x="4355976" y="2503518"/>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16" name="Rectangle 15"/>
          <p:cNvSpPr/>
          <p:nvPr/>
        </p:nvSpPr>
        <p:spPr bwMode="auto">
          <a:xfrm>
            <a:off x="1259632" y="3645025"/>
            <a:ext cx="6400378" cy="1800200"/>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smtClean="0">
              <a:ln>
                <a:noFill/>
              </a:ln>
              <a:solidFill>
                <a:srgbClr val="FFFFFF"/>
              </a:solidFill>
              <a:effectLst/>
              <a:latin typeface="Arial" charset="0"/>
              <a:cs typeface="Arial" charset="0"/>
            </a:endParaRPr>
          </a:p>
        </p:txBody>
      </p:sp>
      <p:sp>
        <p:nvSpPr>
          <p:cNvPr id="17" name="Oval 16"/>
          <p:cNvSpPr/>
          <p:nvPr/>
        </p:nvSpPr>
        <p:spPr bwMode="auto">
          <a:xfrm>
            <a:off x="4267200" y="3118357"/>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18" name="Rectangle 17"/>
          <p:cNvSpPr/>
          <p:nvPr/>
        </p:nvSpPr>
        <p:spPr bwMode="auto">
          <a:xfrm>
            <a:off x="997322" y="1967855"/>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smtClean="0">
                <a:ln>
                  <a:noFill/>
                </a:ln>
                <a:solidFill>
                  <a:schemeClr val="tx1"/>
                </a:solidFill>
                <a:effectLst/>
                <a:latin typeface="Arial" charset="0"/>
                <a:cs typeface="Arial" charset="0"/>
              </a:rPr>
              <a:t>HIS</a:t>
            </a:r>
          </a:p>
        </p:txBody>
      </p:sp>
      <p:sp>
        <p:nvSpPr>
          <p:cNvPr id="19" name="Rectangle 18"/>
          <p:cNvSpPr/>
          <p:nvPr/>
        </p:nvSpPr>
        <p:spPr bwMode="auto">
          <a:xfrm>
            <a:off x="2323084" y="1988840"/>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2400" b="1" dirty="0" smtClean="0">
                <a:solidFill>
                  <a:schemeClr val="tx1"/>
                </a:solidFill>
                <a:latin typeface="Arial" charset="0"/>
                <a:cs typeface="Arial" charset="0"/>
              </a:rPr>
              <a:t>L</a:t>
            </a:r>
            <a:r>
              <a:rPr kumimoji="0" lang="nl-NL" sz="2400" b="1" i="0" u="none" strike="noStrike" cap="none" normalizeH="0" baseline="0" dirty="0" smtClean="0">
                <a:ln>
                  <a:noFill/>
                </a:ln>
                <a:solidFill>
                  <a:schemeClr val="tx1"/>
                </a:solidFill>
                <a:effectLst/>
                <a:latin typeface="Arial" charset="0"/>
                <a:cs typeface="Arial" charset="0"/>
              </a:rPr>
              <a:t>IMS</a:t>
            </a:r>
          </a:p>
        </p:txBody>
      </p:sp>
      <p:sp>
        <p:nvSpPr>
          <p:cNvPr id="20" name="Rectangle 19"/>
          <p:cNvSpPr/>
          <p:nvPr/>
        </p:nvSpPr>
        <p:spPr bwMode="auto">
          <a:xfrm>
            <a:off x="3619228" y="1988840"/>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2400" b="1" dirty="0" smtClean="0">
                <a:solidFill>
                  <a:schemeClr val="tx1"/>
                </a:solidFill>
                <a:latin typeface="Arial" charset="0"/>
                <a:cs typeface="Arial" charset="0"/>
              </a:rPr>
              <a:t>PACS</a:t>
            </a:r>
            <a:endParaRPr kumimoji="0" lang="nl-NL" sz="2400" b="1" i="0" u="none" strike="noStrike" cap="none" normalizeH="0" baseline="0" dirty="0" smtClean="0">
              <a:ln>
                <a:noFill/>
              </a:ln>
              <a:solidFill>
                <a:schemeClr val="tx1"/>
              </a:solidFill>
              <a:effectLst/>
              <a:latin typeface="Arial" charset="0"/>
              <a:cs typeface="Arial" charset="0"/>
            </a:endParaRPr>
          </a:p>
        </p:txBody>
      </p:sp>
      <p:sp>
        <p:nvSpPr>
          <p:cNvPr id="21" name="Rectangle 20"/>
          <p:cNvSpPr/>
          <p:nvPr/>
        </p:nvSpPr>
        <p:spPr bwMode="auto">
          <a:xfrm>
            <a:off x="4987380" y="1988840"/>
            <a:ext cx="1600844"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2400" b="1" dirty="0" err="1" smtClean="0">
                <a:solidFill>
                  <a:schemeClr val="tx1"/>
                </a:solidFill>
                <a:latin typeface="Arial" charset="0"/>
                <a:cs typeface="Arial" charset="0"/>
              </a:rPr>
              <a:t>SystemX</a:t>
            </a:r>
            <a:endParaRPr kumimoji="0" lang="nl-NL" sz="2400" b="1" i="0" u="none" strike="noStrike" cap="none" normalizeH="0" baseline="0" dirty="0" smtClean="0">
              <a:ln>
                <a:noFill/>
              </a:ln>
              <a:solidFill>
                <a:schemeClr val="tx1"/>
              </a:solidFill>
              <a:effectLst/>
              <a:latin typeface="Arial" charset="0"/>
              <a:cs typeface="Arial" charset="0"/>
            </a:endParaRPr>
          </a:p>
        </p:txBody>
      </p:sp>
      <p:sp>
        <p:nvSpPr>
          <p:cNvPr id="22" name="Rectangle 21"/>
          <p:cNvSpPr/>
          <p:nvPr/>
        </p:nvSpPr>
        <p:spPr bwMode="auto">
          <a:xfrm>
            <a:off x="6859588" y="1988840"/>
            <a:ext cx="1600844"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smtClean="0">
                <a:ln>
                  <a:noFill/>
                </a:ln>
                <a:solidFill>
                  <a:schemeClr val="tx1"/>
                </a:solidFill>
                <a:effectLst/>
                <a:latin typeface="Arial" charset="0"/>
                <a:cs typeface="Arial" charset="0"/>
              </a:rPr>
              <a:t>Gateway</a:t>
            </a:r>
          </a:p>
        </p:txBody>
      </p:sp>
      <p:sp>
        <p:nvSpPr>
          <p:cNvPr id="23" name="Can 22"/>
          <p:cNvSpPr/>
          <p:nvPr/>
        </p:nvSpPr>
        <p:spPr bwMode="auto">
          <a:xfrm>
            <a:off x="827584" y="2420888"/>
            <a:ext cx="618454" cy="57606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4" name="Can 23"/>
          <p:cNvSpPr/>
          <p:nvPr/>
        </p:nvSpPr>
        <p:spPr bwMode="auto">
          <a:xfrm>
            <a:off x="2153346" y="2420888"/>
            <a:ext cx="618454" cy="57606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5" name="Can 24"/>
          <p:cNvSpPr/>
          <p:nvPr/>
        </p:nvSpPr>
        <p:spPr bwMode="auto">
          <a:xfrm>
            <a:off x="3491880" y="2420888"/>
            <a:ext cx="618454" cy="57606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6" name="Can 25"/>
          <p:cNvSpPr/>
          <p:nvPr/>
        </p:nvSpPr>
        <p:spPr bwMode="auto">
          <a:xfrm>
            <a:off x="6041778" y="2420888"/>
            <a:ext cx="618454" cy="57606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cxnSp>
        <p:nvCxnSpPr>
          <p:cNvPr id="28" name="Straight Connector 27"/>
          <p:cNvCxnSpPr/>
          <p:nvPr/>
        </p:nvCxnSpPr>
        <p:spPr bwMode="auto">
          <a:xfrm flipV="1">
            <a:off x="5787802" y="2520491"/>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29" name="Straight Connector 28"/>
          <p:cNvCxnSpPr/>
          <p:nvPr/>
        </p:nvCxnSpPr>
        <p:spPr bwMode="auto">
          <a:xfrm flipV="1">
            <a:off x="7236296" y="2492896"/>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30" name="Oval 29"/>
          <p:cNvSpPr/>
          <p:nvPr/>
        </p:nvSpPr>
        <p:spPr bwMode="auto">
          <a:xfrm>
            <a:off x="5652120" y="3118357"/>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31" name="Oval 30"/>
          <p:cNvSpPr/>
          <p:nvPr/>
        </p:nvSpPr>
        <p:spPr bwMode="auto">
          <a:xfrm>
            <a:off x="7164288" y="3118357"/>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cxnSp>
        <p:nvCxnSpPr>
          <p:cNvPr id="32" name="Straight Connector 31"/>
          <p:cNvCxnSpPr/>
          <p:nvPr/>
        </p:nvCxnSpPr>
        <p:spPr bwMode="auto">
          <a:xfrm flipV="1">
            <a:off x="3059832" y="2492896"/>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33" name="Straight Connector 32"/>
          <p:cNvCxnSpPr/>
          <p:nvPr/>
        </p:nvCxnSpPr>
        <p:spPr bwMode="auto">
          <a:xfrm flipV="1">
            <a:off x="1763688" y="2492896"/>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34" name="Oval 33"/>
          <p:cNvSpPr/>
          <p:nvPr/>
        </p:nvSpPr>
        <p:spPr bwMode="auto">
          <a:xfrm>
            <a:off x="2987824" y="3118357"/>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35" name="Oval 34"/>
          <p:cNvSpPr/>
          <p:nvPr/>
        </p:nvSpPr>
        <p:spPr bwMode="auto">
          <a:xfrm>
            <a:off x="1619672" y="3118357"/>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Tree>
    <p:extLst>
      <p:ext uri="{BB962C8B-B14F-4D97-AF65-F5344CB8AC3E}">
        <p14:creationId xmlns="" xmlns:p14="http://schemas.microsoft.com/office/powerpoint/2010/main" val="3394411176"/>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of a server</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212</a:t>
            </a:fld>
            <a:endParaRPr lang="en-CA"/>
          </a:p>
        </p:txBody>
      </p:sp>
      <p:sp>
        <p:nvSpPr>
          <p:cNvPr id="5" name="Rounded Rectangle 4"/>
          <p:cNvSpPr/>
          <p:nvPr/>
        </p:nvSpPr>
        <p:spPr bwMode="auto">
          <a:xfrm>
            <a:off x="685800" y="1828800"/>
            <a:ext cx="7848600" cy="4343400"/>
          </a:xfrm>
          <a:prstGeom prst="round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6" name="Rectangle 5"/>
          <p:cNvSpPr/>
          <p:nvPr/>
        </p:nvSpPr>
        <p:spPr bwMode="auto">
          <a:xfrm>
            <a:off x="2971800" y="1828800"/>
            <a:ext cx="2895600" cy="8382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nl-NL" b="1" dirty="0" smtClean="0">
                <a:solidFill>
                  <a:schemeClr val="bg1"/>
                </a:solidFill>
              </a:rPr>
              <a:t>HTTP</a:t>
            </a:r>
            <a:r>
              <a:rPr kumimoji="0" lang="nl-NL" sz="1800" b="1" i="0" u="none" strike="noStrike" cap="none" normalizeH="0" baseline="0" dirty="0" smtClean="0">
                <a:ln>
                  <a:noFill/>
                </a:ln>
                <a:solidFill>
                  <a:schemeClr val="bg1"/>
                </a:solidFill>
                <a:effectLst/>
                <a:latin typeface="Arial" charset="0"/>
              </a:rPr>
              <a:t> / REST interface</a:t>
            </a:r>
          </a:p>
        </p:txBody>
      </p:sp>
      <p:sp>
        <p:nvSpPr>
          <p:cNvPr id="7" name="Cloud 6"/>
          <p:cNvSpPr/>
          <p:nvPr/>
        </p:nvSpPr>
        <p:spPr bwMode="auto">
          <a:xfrm>
            <a:off x="5486400" y="1828800"/>
            <a:ext cx="3352800" cy="1447800"/>
          </a:xfrm>
          <a:prstGeom prst="cloud">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nl-NL" dirty="0" err="1" smtClean="0"/>
              <a:t>Encoding</a:t>
            </a:r>
            <a:r>
              <a:rPr lang="nl-NL" dirty="0" smtClean="0"/>
              <a:t>/</a:t>
            </a:r>
            <a:r>
              <a:rPr lang="nl-NL" dirty="0" err="1" smtClean="0"/>
              <a:t>decoding</a:t>
            </a:r>
            <a:r>
              <a:rPr lang="nl-NL" dirty="0" smtClean="0"/>
              <a:t>, </a:t>
            </a:r>
            <a:r>
              <a:rPr lang="nl-NL" dirty="0" err="1" smtClean="0"/>
              <a:t>param</a:t>
            </a:r>
            <a:r>
              <a:rPr lang="nl-NL" dirty="0" smtClean="0"/>
              <a:t> </a:t>
            </a:r>
            <a:r>
              <a:rPr lang="nl-NL" dirty="0" err="1" smtClean="0"/>
              <a:t>validation</a:t>
            </a:r>
            <a:r>
              <a:rPr lang="nl-NL" dirty="0" smtClean="0"/>
              <a:t>, syntax </a:t>
            </a:r>
            <a:r>
              <a:rPr lang="nl-NL" dirty="0" err="1" smtClean="0"/>
              <a:t>validation</a:t>
            </a:r>
            <a:endParaRPr kumimoji="0" lang="nl-NL" sz="1800" b="0" i="0" u="none" strike="noStrike" cap="none" normalizeH="0" baseline="0" dirty="0" smtClean="0">
              <a:ln>
                <a:noFill/>
              </a:ln>
              <a:solidFill>
                <a:schemeClr val="tx1"/>
              </a:solidFill>
              <a:effectLst/>
              <a:latin typeface="Arial" charset="0"/>
            </a:endParaRPr>
          </a:p>
        </p:txBody>
      </p:sp>
      <p:sp>
        <p:nvSpPr>
          <p:cNvPr id="8" name="Rectangle 7"/>
          <p:cNvSpPr/>
          <p:nvPr/>
        </p:nvSpPr>
        <p:spPr bwMode="auto">
          <a:xfrm>
            <a:off x="3276600" y="3200400"/>
            <a:ext cx="2362200" cy="12192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nl-NL" b="1" dirty="0" err="1" smtClean="0">
                <a:solidFill>
                  <a:schemeClr val="bg1"/>
                </a:solidFill>
              </a:rPr>
              <a:t>Fhir</a:t>
            </a:r>
            <a:r>
              <a:rPr lang="nl-NL" b="1" dirty="0" smtClean="0">
                <a:solidFill>
                  <a:schemeClr val="bg1"/>
                </a:solidFill>
              </a:rPr>
              <a:t> Service</a:t>
            </a:r>
            <a:endParaRPr kumimoji="0" lang="nl-NL" sz="1800" b="1" i="0" u="none" strike="noStrike" cap="none" normalizeH="0" baseline="0" dirty="0" smtClean="0">
              <a:ln>
                <a:noFill/>
              </a:ln>
              <a:solidFill>
                <a:schemeClr val="bg1"/>
              </a:solidFill>
              <a:effectLst/>
              <a:latin typeface="Arial" charset="0"/>
            </a:endParaRPr>
          </a:p>
        </p:txBody>
      </p:sp>
      <p:sp>
        <p:nvSpPr>
          <p:cNvPr id="9" name="Up-Down Arrow 8"/>
          <p:cNvSpPr/>
          <p:nvPr/>
        </p:nvSpPr>
        <p:spPr bwMode="auto">
          <a:xfrm>
            <a:off x="4191000" y="2514600"/>
            <a:ext cx="533400" cy="914400"/>
          </a:xfrm>
          <a:prstGeom prst="upDownArrow">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10" name="Rectangle 9"/>
          <p:cNvSpPr/>
          <p:nvPr/>
        </p:nvSpPr>
        <p:spPr bwMode="auto">
          <a:xfrm>
            <a:off x="1066800" y="4648200"/>
            <a:ext cx="2362200" cy="12192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nl-NL" b="1" dirty="0" err="1" smtClean="0">
                <a:solidFill>
                  <a:schemeClr val="bg1"/>
                </a:solidFill>
              </a:rPr>
              <a:t>Indexer</a:t>
            </a:r>
            <a:r>
              <a:rPr lang="nl-NL" b="1" dirty="0" smtClean="0">
                <a:solidFill>
                  <a:schemeClr val="bg1"/>
                </a:solidFill>
              </a:rPr>
              <a:t> / Search</a:t>
            </a:r>
            <a:endParaRPr kumimoji="0" lang="nl-NL" sz="1800" b="1" i="0" u="none" strike="noStrike" cap="none" normalizeH="0" baseline="0" dirty="0" smtClean="0">
              <a:ln>
                <a:noFill/>
              </a:ln>
              <a:solidFill>
                <a:schemeClr val="bg1"/>
              </a:solidFill>
              <a:effectLst/>
              <a:latin typeface="Arial" charset="0"/>
            </a:endParaRPr>
          </a:p>
        </p:txBody>
      </p:sp>
      <p:sp>
        <p:nvSpPr>
          <p:cNvPr id="11" name="Rectangle 10"/>
          <p:cNvSpPr/>
          <p:nvPr/>
        </p:nvSpPr>
        <p:spPr bwMode="auto">
          <a:xfrm>
            <a:off x="5334000" y="4648200"/>
            <a:ext cx="2362200" cy="12192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nl-NL" b="1" dirty="0" smtClean="0">
                <a:solidFill>
                  <a:schemeClr val="bg1"/>
                </a:solidFill>
              </a:rPr>
              <a:t>Storage</a:t>
            </a:r>
            <a:endParaRPr kumimoji="0" lang="nl-NL" sz="1800" b="1" i="0" u="none" strike="noStrike" cap="none" normalizeH="0" baseline="0" dirty="0" smtClean="0">
              <a:ln>
                <a:noFill/>
              </a:ln>
              <a:solidFill>
                <a:schemeClr val="bg1"/>
              </a:solidFill>
              <a:effectLst/>
              <a:latin typeface="Arial" charset="0"/>
            </a:endParaRPr>
          </a:p>
        </p:txBody>
      </p:sp>
      <p:sp>
        <p:nvSpPr>
          <p:cNvPr id="12" name="Left-Up Arrow 11"/>
          <p:cNvSpPr/>
          <p:nvPr/>
        </p:nvSpPr>
        <p:spPr bwMode="auto">
          <a:xfrm rot="10800000">
            <a:off x="2133601" y="3581400"/>
            <a:ext cx="1295400" cy="1219200"/>
          </a:xfrm>
          <a:prstGeom prst="leftUpArrow">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endParaRPr lang="nl-NL"/>
          </a:p>
        </p:txBody>
      </p:sp>
      <p:sp>
        <p:nvSpPr>
          <p:cNvPr id="13" name="Left-Up Arrow 12"/>
          <p:cNvSpPr/>
          <p:nvPr/>
        </p:nvSpPr>
        <p:spPr bwMode="auto">
          <a:xfrm rot="16200000">
            <a:off x="5372100" y="3619500"/>
            <a:ext cx="1295400" cy="1219200"/>
          </a:xfrm>
          <a:prstGeom prst="leftUpArrow">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endParaRPr lang="nl-NL"/>
          </a:p>
        </p:txBody>
      </p:sp>
      <p:sp>
        <p:nvSpPr>
          <p:cNvPr id="14" name="Cloud 13"/>
          <p:cNvSpPr/>
          <p:nvPr/>
        </p:nvSpPr>
        <p:spPr bwMode="auto">
          <a:xfrm>
            <a:off x="838200" y="2476500"/>
            <a:ext cx="3352800" cy="1447800"/>
          </a:xfrm>
          <a:prstGeom prst="cloud">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nl-NL" dirty="0" err="1" smtClean="0"/>
              <a:t>Implement</a:t>
            </a:r>
            <a:r>
              <a:rPr lang="nl-NL" dirty="0" smtClean="0"/>
              <a:t> service operations as </a:t>
            </a:r>
            <a:r>
              <a:rPr lang="nl-NL" dirty="0" err="1" smtClean="0"/>
              <a:t>described</a:t>
            </a:r>
            <a:r>
              <a:rPr lang="nl-NL" dirty="0" smtClean="0"/>
              <a:t> in </a:t>
            </a:r>
            <a:r>
              <a:rPr lang="nl-NL" dirty="0" err="1" smtClean="0"/>
              <a:t>spec</a:t>
            </a:r>
            <a:endParaRPr kumimoji="0" lang="nl-NL"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 xmlns:p14="http://schemas.microsoft.com/office/powerpoint/2010/main" val="1632200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bwMode="auto">
          <a:xfrm>
            <a:off x="2590800" y="1752600"/>
            <a:ext cx="1839074" cy="4638187"/>
          </a:xfrm>
          <a:prstGeom prst="rect">
            <a:avLst/>
          </a:prstGeom>
          <a:solidFill>
            <a:schemeClr val="accent5">
              <a:lumMod val="40000"/>
              <a:lumOff val="6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6" name="Rectangle 105"/>
          <p:cNvSpPr/>
          <p:nvPr/>
        </p:nvSpPr>
        <p:spPr bwMode="auto">
          <a:xfrm>
            <a:off x="6781800" y="1828800"/>
            <a:ext cx="1839074" cy="4638187"/>
          </a:xfrm>
          <a:prstGeom prst="rect">
            <a:avLst/>
          </a:prstGeom>
          <a:solidFill>
            <a:schemeClr val="accent5">
              <a:lumMod val="40000"/>
              <a:lumOff val="6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From wire to store</a:t>
            </a:r>
            <a:endParaRPr lang="en-US" dirty="0"/>
          </a:p>
        </p:txBody>
      </p:sp>
      <p:sp>
        <p:nvSpPr>
          <p:cNvPr id="4" name="Can 3"/>
          <p:cNvSpPr/>
          <p:nvPr/>
        </p:nvSpPr>
        <p:spPr>
          <a:xfrm>
            <a:off x="345976" y="5562600"/>
            <a:ext cx="1787624" cy="786662"/>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smtClean="0"/>
              <a:t>Storage</a:t>
            </a:r>
            <a:endParaRPr lang="nl-NL" dirty="0"/>
          </a:p>
        </p:txBody>
      </p:sp>
      <p:sp>
        <p:nvSpPr>
          <p:cNvPr id="8" name="Rectangle 7"/>
          <p:cNvSpPr/>
          <p:nvPr/>
        </p:nvSpPr>
        <p:spPr>
          <a:xfrm>
            <a:off x="332319" y="3886200"/>
            <a:ext cx="1752600" cy="11518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err="1" smtClean="0">
                <a:solidFill>
                  <a:schemeClr val="dk1"/>
                </a:solidFill>
              </a:rPr>
              <a:t>Fhir</a:t>
            </a:r>
            <a:r>
              <a:rPr lang="nl-NL" dirty="0" smtClean="0">
                <a:solidFill>
                  <a:schemeClr val="dk1"/>
                </a:solidFill>
              </a:rPr>
              <a:t> Service</a:t>
            </a:r>
            <a:endParaRPr lang="nl-NL" dirty="0">
              <a:solidFill>
                <a:schemeClr val="dk1"/>
              </a:solidFill>
            </a:endParaRPr>
          </a:p>
        </p:txBody>
      </p:sp>
      <p:sp>
        <p:nvSpPr>
          <p:cNvPr id="9" name="Round Diagonal Corner Rectangle 8"/>
          <p:cNvSpPr/>
          <p:nvPr/>
        </p:nvSpPr>
        <p:spPr>
          <a:xfrm>
            <a:off x="371128" y="1828800"/>
            <a:ext cx="1960250" cy="487893"/>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a:solidFill>
                  <a:schemeClr val="dk1"/>
                </a:solidFill>
              </a:rPr>
              <a:t>REST interface</a:t>
            </a:r>
          </a:p>
        </p:txBody>
      </p:sp>
      <p:grpSp>
        <p:nvGrpSpPr>
          <p:cNvPr id="33" name="Group 32"/>
          <p:cNvGrpSpPr/>
          <p:nvPr/>
        </p:nvGrpSpPr>
        <p:grpSpPr>
          <a:xfrm>
            <a:off x="2590800" y="1880338"/>
            <a:ext cx="1676400" cy="4520462"/>
            <a:chOff x="2926422" y="1828800"/>
            <a:chExt cx="1676400" cy="4520462"/>
          </a:xfrm>
        </p:grpSpPr>
        <p:sp>
          <p:nvSpPr>
            <p:cNvPr id="12" name="TextBox 11"/>
            <p:cNvSpPr txBox="1"/>
            <p:nvPr/>
          </p:nvSpPr>
          <p:spPr>
            <a:xfrm>
              <a:off x="3124200" y="1828800"/>
              <a:ext cx="1204176" cy="395814"/>
            </a:xfrm>
            <a:prstGeom prst="rect">
              <a:avLst/>
            </a:prstGeom>
            <a:noFill/>
          </p:spPr>
          <p:txBody>
            <a:bodyPr wrap="none" rtlCol="0">
              <a:spAutoFit/>
            </a:bodyPr>
            <a:lstStyle/>
            <a:p>
              <a:r>
                <a:rPr lang="nl-NL" b="1" dirty="0" smtClean="0"/>
                <a:t>JSON/XML</a:t>
              </a:r>
              <a:endParaRPr lang="nl-NL" b="1" dirty="0"/>
            </a:p>
          </p:txBody>
        </p:sp>
        <p:sp>
          <p:nvSpPr>
            <p:cNvPr id="13" name="TextBox 12"/>
            <p:cNvSpPr txBox="1"/>
            <p:nvPr/>
          </p:nvSpPr>
          <p:spPr>
            <a:xfrm>
              <a:off x="2926422" y="4267200"/>
              <a:ext cx="1676400" cy="369332"/>
            </a:xfrm>
            <a:prstGeom prst="rect">
              <a:avLst/>
            </a:prstGeom>
            <a:noFill/>
          </p:spPr>
          <p:txBody>
            <a:bodyPr wrap="square" rtlCol="0">
              <a:spAutoFit/>
            </a:bodyPr>
            <a:lstStyle/>
            <a:p>
              <a:r>
                <a:rPr lang="nl-NL" b="1" dirty="0" smtClean="0"/>
                <a:t>POCO/POJO</a:t>
              </a:r>
              <a:endParaRPr lang="nl-NL" b="1" dirty="0"/>
            </a:p>
          </p:txBody>
        </p:sp>
        <p:sp>
          <p:nvSpPr>
            <p:cNvPr id="14" name="TextBox 13"/>
            <p:cNvSpPr txBox="1"/>
            <p:nvPr/>
          </p:nvSpPr>
          <p:spPr>
            <a:xfrm>
              <a:off x="3354148" y="5953448"/>
              <a:ext cx="771365" cy="395814"/>
            </a:xfrm>
            <a:prstGeom prst="rect">
              <a:avLst/>
            </a:prstGeom>
            <a:noFill/>
          </p:spPr>
          <p:txBody>
            <a:bodyPr wrap="none" rtlCol="0">
              <a:spAutoFit/>
            </a:bodyPr>
            <a:lstStyle/>
            <a:p>
              <a:r>
                <a:rPr lang="nl-NL" b="1" dirty="0" smtClean="0"/>
                <a:t>DBMS</a:t>
              </a:r>
              <a:endParaRPr lang="nl-NL" b="1" dirty="0"/>
            </a:p>
          </p:txBody>
        </p:sp>
        <p:sp>
          <p:nvSpPr>
            <p:cNvPr id="15" name="TextBox 14"/>
            <p:cNvSpPr txBox="1"/>
            <p:nvPr/>
          </p:nvSpPr>
          <p:spPr>
            <a:xfrm>
              <a:off x="3240578" y="5181600"/>
              <a:ext cx="1133644" cy="369332"/>
            </a:xfrm>
            <a:prstGeom prst="rect">
              <a:avLst/>
            </a:prstGeom>
            <a:noFill/>
          </p:spPr>
          <p:txBody>
            <a:bodyPr wrap="none" rtlCol="0">
              <a:spAutoFit/>
            </a:bodyPr>
            <a:lstStyle/>
            <a:p>
              <a:r>
                <a:rPr lang="nl-NL" b="1" dirty="0" smtClean="0"/>
                <a:t>O-R Map</a:t>
              </a:r>
              <a:endParaRPr lang="nl-NL" b="1" dirty="0"/>
            </a:p>
          </p:txBody>
        </p:sp>
        <p:sp>
          <p:nvSpPr>
            <p:cNvPr id="16" name="TextBox 15"/>
            <p:cNvSpPr txBox="1"/>
            <p:nvPr/>
          </p:nvSpPr>
          <p:spPr>
            <a:xfrm>
              <a:off x="3048000" y="3048000"/>
              <a:ext cx="1280222" cy="395814"/>
            </a:xfrm>
            <a:prstGeom prst="rect">
              <a:avLst/>
            </a:prstGeom>
            <a:noFill/>
          </p:spPr>
          <p:txBody>
            <a:bodyPr wrap="none" rtlCol="0">
              <a:spAutoFit/>
            </a:bodyPr>
            <a:lstStyle/>
            <a:p>
              <a:r>
                <a:rPr lang="nl-NL" b="1" dirty="0" smtClean="0"/>
                <a:t>FHIR </a:t>
              </a:r>
              <a:r>
                <a:rPr lang="nl-NL" b="1" dirty="0" err="1" smtClean="0"/>
                <a:t>Parser</a:t>
              </a:r>
              <a:endParaRPr lang="nl-NL" b="1" dirty="0"/>
            </a:p>
          </p:txBody>
        </p:sp>
        <p:cxnSp>
          <p:nvCxnSpPr>
            <p:cNvPr id="18" name="Straight Arrow Connector 17"/>
            <p:cNvCxnSpPr/>
            <p:nvPr/>
          </p:nvCxnSpPr>
          <p:spPr>
            <a:xfrm>
              <a:off x="3733800" y="2438400"/>
              <a:ext cx="0" cy="5401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a:off x="3733800" y="3480487"/>
              <a:ext cx="0" cy="78671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a:off x="3733800" y="4712144"/>
              <a:ext cx="0" cy="3932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3" name="Straight Arrow Connector 22"/>
            <p:cNvCxnSpPr/>
            <p:nvPr/>
          </p:nvCxnSpPr>
          <p:spPr>
            <a:xfrm>
              <a:off x="3744074" y="5616136"/>
              <a:ext cx="0" cy="27009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
        <p:nvSpPr>
          <p:cNvPr id="5" name="Slide Number Placeholder 4"/>
          <p:cNvSpPr>
            <a:spLocks noGrp="1"/>
          </p:cNvSpPr>
          <p:nvPr>
            <p:ph type="sldNum" sz="quarter" idx="4"/>
          </p:nvPr>
        </p:nvSpPr>
        <p:spPr/>
        <p:txBody>
          <a:bodyPr/>
          <a:lstStyle/>
          <a:p>
            <a:fld id="{5CC3E5C4-3E2B-40F1-9F2B-C46CEB0C88DF}" type="slidenum">
              <a:rPr lang="en-CA" smtClean="0"/>
              <a:pPr/>
              <a:t>213</a:t>
            </a:fld>
            <a:endParaRPr lang="en-CA"/>
          </a:p>
        </p:txBody>
      </p:sp>
      <p:grpSp>
        <p:nvGrpSpPr>
          <p:cNvPr id="34" name="Group 33"/>
          <p:cNvGrpSpPr/>
          <p:nvPr/>
        </p:nvGrpSpPr>
        <p:grpSpPr>
          <a:xfrm>
            <a:off x="4800600" y="1852844"/>
            <a:ext cx="1676400" cy="4624156"/>
            <a:chOff x="4526622" y="1828800"/>
            <a:chExt cx="1676400" cy="4624156"/>
          </a:xfrm>
        </p:grpSpPr>
        <p:grpSp>
          <p:nvGrpSpPr>
            <p:cNvPr id="71" name="Group 70"/>
            <p:cNvGrpSpPr/>
            <p:nvPr/>
          </p:nvGrpSpPr>
          <p:grpSpPr>
            <a:xfrm>
              <a:off x="4526622" y="1828800"/>
              <a:ext cx="1676400" cy="4057435"/>
              <a:chOff x="2926422" y="1828800"/>
              <a:chExt cx="1676400" cy="4057435"/>
            </a:xfrm>
          </p:grpSpPr>
          <p:sp>
            <p:nvSpPr>
              <p:cNvPr id="72" name="TextBox 71"/>
              <p:cNvSpPr txBox="1"/>
              <p:nvPr/>
            </p:nvSpPr>
            <p:spPr>
              <a:xfrm>
                <a:off x="3124200" y="1828800"/>
                <a:ext cx="1204176" cy="395814"/>
              </a:xfrm>
              <a:prstGeom prst="rect">
                <a:avLst/>
              </a:prstGeom>
              <a:noFill/>
            </p:spPr>
            <p:txBody>
              <a:bodyPr wrap="none" rtlCol="0">
                <a:spAutoFit/>
              </a:bodyPr>
              <a:lstStyle/>
              <a:p>
                <a:r>
                  <a:rPr lang="nl-NL" b="1" dirty="0" smtClean="0"/>
                  <a:t>JSON/XML</a:t>
                </a:r>
                <a:endParaRPr lang="nl-NL" b="1" dirty="0"/>
              </a:p>
            </p:txBody>
          </p:sp>
          <p:sp>
            <p:nvSpPr>
              <p:cNvPr id="73" name="TextBox 72"/>
              <p:cNvSpPr txBox="1"/>
              <p:nvPr/>
            </p:nvSpPr>
            <p:spPr>
              <a:xfrm>
                <a:off x="2926422" y="4267200"/>
                <a:ext cx="1676400" cy="369332"/>
              </a:xfrm>
              <a:prstGeom prst="rect">
                <a:avLst/>
              </a:prstGeom>
              <a:noFill/>
            </p:spPr>
            <p:txBody>
              <a:bodyPr wrap="square" rtlCol="0">
                <a:spAutoFit/>
              </a:bodyPr>
              <a:lstStyle/>
              <a:p>
                <a:r>
                  <a:rPr lang="nl-NL" b="1" dirty="0" smtClean="0"/>
                  <a:t>POCO/POJO</a:t>
                </a:r>
                <a:endParaRPr lang="nl-NL" b="1" dirty="0"/>
              </a:p>
            </p:txBody>
          </p:sp>
          <p:sp>
            <p:nvSpPr>
              <p:cNvPr id="75" name="TextBox 74"/>
              <p:cNvSpPr txBox="1"/>
              <p:nvPr/>
            </p:nvSpPr>
            <p:spPr>
              <a:xfrm>
                <a:off x="3203776" y="5181600"/>
                <a:ext cx="1120820" cy="369332"/>
              </a:xfrm>
              <a:prstGeom prst="rect">
                <a:avLst/>
              </a:prstGeom>
              <a:noFill/>
            </p:spPr>
            <p:txBody>
              <a:bodyPr wrap="none" rtlCol="0">
                <a:spAutoFit/>
              </a:bodyPr>
              <a:lstStyle/>
              <a:p>
                <a:r>
                  <a:rPr lang="nl-NL" b="1" dirty="0" err="1" smtClean="0"/>
                  <a:t>Serialize</a:t>
                </a:r>
                <a:endParaRPr lang="nl-NL" b="1" dirty="0"/>
              </a:p>
            </p:txBody>
          </p:sp>
          <p:sp>
            <p:nvSpPr>
              <p:cNvPr id="76" name="TextBox 75"/>
              <p:cNvSpPr txBox="1"/>
              <p:nvPr/>
            </p:nvSpPr>
            <p:spPr>
              <a:xfrm>
                <a:off x="3048000" y="3048000"/>
                <a:ext cx="1280222" cy="395814"/>
              </a:xfrm>
              <a:prstGeom prst="rect">
                <a:avLst/>
              </a:prstGeom>
              <a:noFill/>
            </p:spPr>
            <p:txBody>
              <a:bodyPr wrap="none" rtlCol="0">
                <a:spAutoFit/>
              </a:bodyPr>
              <a:lstStyle/>
              <a:p>
                <a:r>
                  <a:rPr lang="nl-NL" b="1" dirty="0" smtClean="0"/>
                  <a:t>FHIR </a:t>
                </a:r>
                <a:r>
                  <a:rPr lang="nl-NL" b="1" dirty="0" err="1" smtClean="0"/>
                  <a:t>Parser</a:t>
                </a:r>
                <a:endParaRPr lang="nl-NL" b="1" dirty="0"/>
              </a:p>
            </p:txBody>
          </p:sp>
          <p:cxnSp>
            <p:nvCxnSpPr>
              <p:cNvPr id="77" name="Straight Arrow Connector 76"/>
              <p:cNvCxnSpPr/>
              <p:nvPr/>
            </p:nvCxnSpPr>
            <p:spPr>
              <a:xfrm>
                <a:off x="3733800" y="2438400"/>
                <a:ext cx="0" cy="5401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8" name="Straight Arrow Connector 77"/>
              <p:cNvCxnSpPr/>
              <p:nvPr/>
            </p:nvCxnSpPr>
            <p:spPr>
              <a:xfrm>
                <a:off x="3733800" y="3480487"/>
                <a:ext cx="0" cy="78671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9" name="Straight Arrow Connector 78"/>
              <p:cNvCxnSpPr/>
              <p:nvPr/>
            </p:nvCxnSpPr>
            <p:spPr>
              <a:xfrm>
                <a:off x="3733800" y="4712144"/>
                <a:ext cx="0" cy="3932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0" name="Straight Arrow Connector 79"/>
              <p:cNvCxnSpPr/>
              <p:nvPr/>
            </p:nvCxnSpPr>
            <p:spPr>
              <a:xfrm>
                <a:off x="3744074" y="5616136"/>
                <a:ext cx="0" cy="27009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
          <p:nvSpPr>
            <p:cNvPr id="81" name="TextBox 80"/>
            <p:cNvSpPr txBox="1"/>
            <p:nvPr/>
          </p:nvSpPr>
          <p:spPr>
            <a:xfrm>
              <a:off x="4757370" y="5806625"/>
              <a:ext cx="1208151" cy="646331"/>
            </a:xfrm>
            <a:prstGeom prst="rect">
              <a:avLst/>
            </a:prstGeom>
            <a:noFill/>
          </p:spPr>
          <p:txBody>
            <a:bodyPr wrap="none" rtlCol="0">
              <a:spAutoFit/>
            </a:bodyPr>
            <a:lstStyle/>
            <a:p>
              <a:pPr algn="ctr"/>
              <a:r>
                <a:rPr lang="nl-NL" b="1" dirty="0" err="1" smtClean="0"/>
                <a:t>NoSql</a:t>
              </a:r>
              <a:r>
                <a:rPr lang="nl-NL" b="1" dirty="0"/>
                <a:t/>
              </a:r>
              <a:br>
                <a:rPr lang="nl-NL" b="1" dirty="0"/>
              </a:br>
              <a:r>
                <a:rPr lang="nl-NL" b="1" dirty="0" smtClean="0"/>
                <a:t>(</a:t>
              </a:r>
              <a:r>
                <a:rPr lang="nl-NL" b="1" dirty="0" err="1" smtClean="0"/>
                <a:t>Xml</a:t>
              </a:r>
              <a:r>
                <a:rPr lang="nl-NL" b="1" dirty="0" smtClean="0"/>
                <a:t>/</a:t>
              </a:r>
              <a:r>
                <a:rPr lang="nl-NL" b="1" dirty="0" err="1" smtClean="0"/>
                <a:t>Json</a:t>
              </a:r>
              <a:r>
                <a:rPr lang="nl-NL" b="1" dirty="0" smtClean="0"/>
                <a:t>)</a:t>
              </a:r>
              <a:endParaRPr lang="nl-NL" b="1" dirty="0"/>
            </a:p>
          </p:txBody>
        </p:sp>
      </p:grpSp>
      <p:grpSp>
        <p:nvGrpSpPr>
          <p:cNvPr id="107" name="Group 106"/>
          <p:cNvGrpSpPr/>
          <p:nvPr/>
        </p:nvGrpSpPr>
        <p:grpSpPr>
          <a:xfrm>
            <a:off x="6858000" y="1828800"/>
            <a:ext cx="1676400" cy="4520462"/>
            <a:chOff x="2926422" y="1828800"/>
            <a:chExt cx="1676400" cy="4520462"/>
          </a:xfrm>
        </p:grpSpPr>
        <p:sp>
          <p:nvSpPr>
            <p:cNvPr id="108" name="TextBox 107"/>
            <p:cNvSpPr txBox="1"/>
            <p:nvPr/>
          </p:nvSpPr>
          <p:spPr>
            <a:xfrm>
              <a:off x="3124200" y="1828800"/>
              <a:ext cx="1204176" cy="395814"/>
            </a:xfrm>
            <a:prstGeom prst="rect">
              <a:avLst/>
            </a:prstGeom>
            <a:noFill/>
          </p:spPr>
          <p:txBody>
            <a:bodyPr wrap="none" rtlCol="0">
              <a:spAutoFit/>
            </a:bodyPr>
            <a:lstStyle/>
            <a:p>
              <a:r>
                <a:rPr lang="nl-NL" b="1" dirty="0" smtClean="0"/>
                <a:t>JSON/XML</a:t>
              </a:r>
              <a:endParaRPr lang="nl-NL" b="1" dirty="0"/>
            </a:p>
          </p:txBody>
        </p:sp>
        <p:sp>
          <p:nvSpPr>
            <p:cNvPr id="109" name="TextBox 108"/>
            <p:cNvSpPr txBox="1"/>
            <p:nvPr/>
          </p:nvSpPr>
          <p:spPr>
            <a:xfrm>
              <a:off x="2926422" y="4267200"/>
              <a:ext cx="1676400" cy="369332"/>
            </a:xfrm>
            <a:prstGeom prst="rect">
              <a:avLst/>
            </a:prstGeom>
            <a:noFill/>
          </p:spPr>
          <p:txBody>
            <a:bodyPr wrap="square" rtlCol="0">
              <a:spAutoFit/>
            </a:bodyPr>
            <a:lstStyle/>
            <a:p>
              <a:r>
                <a:rPr lang="nl-NL" b="1" dirty="0" smtClean="0"/>
                <a:t>POCO/POJO</a:t>
              </a:r>
              <a:endParaRPr lang="nl-NL" b="1" dirty="0"/>
            </a:p>
          </p:txBody>
        </p:sp>
        <p:sp>
          <p:nvSpPr>
            <p:cNvPr id="110" name="TextBox 109"/>
            <p:cNvSpPr txBox="1"/>
            <p:nvPr/>
          </p:nvSpPr>
          <p:spPr>
            <a:xfrm>
              <a:off x="3354148" y="5953448"/>
              <a:ext cx="771365" cy="395814"/>
            </a:xfrm>
            <a:prstGeom prst="rect">
              <a:avLst/>
            </a:prstGeom>
            <a:noFill/>
          </p:spPr>
          <p:txBody>
            <a:bodyPr wrap="none" rtlCol="0">
              <a:spAutoFit/>
            </a:bodyPr>
            <a:lstStyle/>
            <a:p>
              <a:r>
                <a:rPr lang="nl-NL" b="1" dirty="0" smtClean="0"/>
                <a:t>DBMS</a:t>
              </a:r>
              <a:endParaRPr lang="nl-NL" b="1" dirty="0"/>
            </a:p>
          </p:txBody>
        </p:sp>
        <p:sp>
          <p:nvSpPr>
            <p:cNvPr id="111" name="TextBox 110"/>
            <p:cNvSpPr txBox="1"/>
            <p:nvPr/>
          </p:nvSpPr>
          <p:spPr>
            <a:xfrm>
              <a:off x="3231222" y="5181600"/>
              <a:ext cx="1120820" cy="369332"/>
            </a:xfrm>
            <a:prstGeom prst="rect">
              <a:avLst/>
            </a:prstGeom>
            <a:noFill/>
          </p:spPr>
          <p:txBody>
            <a:bodyPr wrap="none" rtlCol="0">
              <a:spAutoFit/>
            </a:bodyPr>
            <a:lstStyle/>
            <a:p>
              <a:r>
                <a:rPr lang="nl-NL" b="1" dirty="0" err="1" smtClean="0"/>
                <a:t>Serialize</a:t>
              </a:r>
              <a:endParaRPr lang="nl-NL" b="1" dirty="0"/>
            </a:p>
          </p:txBody>
        </p:sp>
        <p:sp>
          <p:nvSpPr>
            <p:cNvPr id="112" name="TextBox 111"/>
            <p:cNvSpPr txBox="1"/>
            <p:nvPr/>
          </p:nvSpPr>
          <p:spPr>
            <a:xfrm>
              <a:off x="3048000" y="3048000"/>
              <a:ext cx="1280222" cy="395814"/>
            </a:xfrm>
            <a:prstGeom prst="rect">
              <a:avLst/>
            </a:prstGeom>
            <a:noFill/>
          </p:spPr>
          <p:txBody>
            <a:bodyPr wrap="none" rtlCol="0">
              <a:spAutoFit/>
            </a:bodyPr>
            <a:lstStyle/>
            <a:p>
              <a:r>
                <a:rPr lang="nl-NL" b="1" dirty="0" smtClean="0"/>
                <a:t>FHIR </a:t>
              </a:r>
              <a:r>
                <a:rPr lang="nl-NL" b="1" dirty="0" err="1" smtClean="0"/>
                <a:t>Parser</a:t>
              </a:r>
              <a:endParaRPr lang="nl-NL" b="1" dirty="0"/>
            </a:p>
          </p:txBody>
        </p:sp>
        <p:cxnSp>
          <p:nvCxnSpPr>
            <p:cNvPr id="113" name="Straight Arrow Connector 112"/>
            <p:cNvCxnSpPr/>
            <p:nvPr/>
          </p:nvCxnSpPr>
          <p:spPr>
            <a:xfrm>
              <a:off x="3733800" y="2438400"/>
              <a:ext cx="0" cy="5401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4" name="Straight Arrow Connector 113"/>
            <p:cNvCxnSpPr/>
            <p:nvPr/>
          </p:nvCxnSpPr>
          <p:spPr>
            <a:xfrm>
              <a:off x="3733800" y="3480487"/>
              <a:ext cx="0" cy="78671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5" name="Straight Arrow Connector 114"/>
            <p:cNvCxnSpPr/>
            <p:nvPr/>
          </p:nvCxnSpPr>
          <p:spPr>
            <a:xfrm>
              <a:off x="3733800" y="4712144"/>
              <a:ext cx="0" cy="3932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6" name="Straight Arrow Connector 115"/>
            <p:cNvCxnSpPr/>
            <p:nvPr/>
          </p:nvCxnSpPr>
          <p:spPr>
            <a:xfrm>
              <a:off x="3744074" y="5616136"/>
              <a:ext cx="0" cy="27009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 xmlns:p14="http://schemas.microsoft.com/office/powerpoint/2010/main" val="3498435521"/>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Briefest intro to JSON</a:t>
            </a:r>
            <a:endParaRPr lang="en-US" dirty="0"/>
          </a:p>
        </p:txBody>
      </p:sp>
      <p:sp>
        <p:nvSpPr>
          <p:cNvPr id="3" name="Content Placeholder 2"/>
          <p:cNvSpPr>
            <a:spLocks noGrp="1"/>
          </p:cNvSpPr>
          <p:nvPr>
            <p:ph idx="1"/>
          </p:nvPr>
        </p:nvSpPr>
        <p:spPr/>
        <p:txBody>
          <a:bodyPr/>
          <a:lstStyle/>
          <a:p>
            <a:r>
              <a:rPr lang="en-US" dirty="0" smtClean="0"/>
              <a:t>JSON (“JavaScript Object Notation”): it’s JavaScript, not markup!</a:t>
            </a:r>
          </a:p>
          <a:p>
            <a:pPr marL="719138" lvl="2" indent="0" defTabSz="801688">
              <a:buNone/>
            </a:pPr>
            <a:r>
              <a:rPr lang="en-US" sz="1600" dirty="0" smtClean="0">
                <a:latin typeface="Courier New" pitchFamily="49" charset="0"/>
                <a:cs typeface="Courier New" pitchFamily="49" charset="0"/>
              </a:rPr>
              <a:t>{ </a:t>
            </a:r>
            <a:br>
              <a:rPr lang="en-US" sz="1600" dirty="0" smtClean="0">
                <a:latin typeface="Courier New" pitchFamily="49" charset="0"/>
                <a:cs typeface="Courier New" pitchFamily="49" charset="0"/>
              </a:rPr>
            </a:br>
            <a:r>
              <a:rPr lang="en-US" sz="1600" dirty="0" smtClean="0">
                <a:latin typeface="Courier New" pitchFamily="49" charset="0"/>
                <a:cs typeface="Courier New" pitchFamily="49" charset="0"/>
              </a:rPr>
              <a:t>  “Country" : {</a:t>
            </a:r>
            <a:br>
              <a:rPr lang="en-US" sz="1600" dirty="0" smtClean="0">
                <a:latin typeface="Courier New" pitchFamily="49" charset="0"/>
                <a:cs typeface="Courier New" pitchFamily="49" charset="0"/>
              </a:rPr>
            </a:br>
            <a:r>
              <a:rPr lang="en-US" sz="1600" dirty="0" smtClean="0">
                <a:latin typeface="Courier New" pitchFamily="49" charset="0"/>
                <a:cs typeface="Courier New" pitchFamily="49" charset="0"/>
              </a:rPr>
              <a:t>    “name" : “the Netherlands",</a:t>
            </a:r>
            <a:br>
              <a:rPr lang="en-US" sz="1600" dirty="0" smtClean="0">
                <a:latin typeface="Courier New" pitchFamily="49" charset="0"/>
                <a:cs typeface="Courier New" pitchFamily="49" charset="0"/>
              </a:rPr>
            </a:br>
            <a:r>
              <a:rPr lang="en-US" sz="1600" dirty="0" smtClean="0">
                <a:latin typeface="Courier New" pitchFamily="49" charset="0"/>
                <a:cs typeface="Courier New" pitchFamily="49" charset="0"/>
              </a:rPr>
              <a:t>    “population" : 16696000,</a:t>
            </a:r>
          </a:p>
          <a:p>
            <a:pPr marL="719138" lvl="2" indent="0" defTabSz="801688">
              <a:buNone/>
            </a:pPr>
            <a:r>
              <a:rPr lang="en-US" sz="1600" dirty="0">
                <a:latin typeface="Courier New" pitchFamily="49" charset="0"/>
                <a:cs typeface="Courier New" pitchFamily="49" charset="0"/>
              </a:rPr>
              <a:t>	 </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popDensity</a:t>
            </a:r>
            <a:r>
              <a:rPr lang="en-US" sz="1600" dirty="0" smtClean="0">
                <a:latin typeface="Courier New" pitchFamily="49" charset="0"/>
                <a:cs typeface="Courier New" pitchFamily="49" charset="0"/>
              </a:rPr>
              <a:t>” : 447.9 </a:t>
            </a:r>
          </a:p>
          <a:p>
            <a:pPr marL="719138" lvl="2" indent="0" defTabSz="801688">
              <a:buNone/>
            </a:pPr>
            <a:r>
              <a:rPr lang="en-US" sz="1600" dirty="0" smtClean="0">
                <a:latin typeface="Courier New" pitchFamily="49" charset="0"/>
                <a:cs typeface="Courier New" pitchFamily="49" charset="0"/>
              </a:rPr>
              <a:t>  }</a:t>
            </a:r>
          </a:p>
          <a:p>
            <a:pPr marL="719138" lvl="2" indent="0" defTabSz="801688">
              <a:buNone/>
            </a:pPr>
            <a:r>
              <a:rPr lang="en-US" sz="1600" dirty="0" smtClean="0">
                <a:latin typeface="Courier New" pitchFamily="49" charset="0"/>
                <a:cs typeface="Courier New" pitchFamily="49" charset="0"/>
              </a:rPr>
              <a:t>}</a:t>
            </a:r>
          </a:p>
          <a:p>
            <a:r>
              <a:rPr lang="en-US" sz="2300" dirty="0" err="1" smtClean="0">
                <a:latin typeface="Courier New" pitchFamily="49" charset="0"/>
                <a:cs typeface="Courier New" pitchFamily="49" charset="0"/>
              </a:rPr>
              <a:t>var</a:t>
            </a:r>
            <a:r>
              <a:rPr lang="en-US" sz="2300" dirty="0" smtClean="0">
                <a:latin typeface="Courier New" pitchFamily="49" charset="0"/>
                <a:cs typeface="Courier New" pitchFamily="49" charset="0"/>
              </a:rPr>
              <a:t> report = </a:t>
            </a:r>
            <a:r>
              <a:rPr lang="en-US" sz="2300" dirty="0" err="1" smtClean="0">
                <a:latin typeface="Courier New" pitchFamily="49" charset="0"/>
                <a:cs typeface="Courier New" pitchFamily="49" charset="0"/>
              </a:rPr>
              <a:t>eval</a:t>
            </a:r>
            <a:r>
              <a:rPr lang="en-US" sz="2300" dirty="0" smtClean="0">
                <a:latin typeface="Courier New" pitchFamily="49" charset="0"/>
                <a:cs typeface="Courier New" pitchFamily="49" charset="0"/>
              </a:rPr>
              <a:t>(“({…})”);</a:t>
            </a:r>
            <a:br>
              <a:rPr lang="en-US" sz="2300" dirty="0" smtClean="0">
                <a:latin typeface="Courier New" pitchFamily="49" charset="0"/>
                <a:cs typeface="Courier New" pitchFamily="49" charset="0"/>
              </a:rPr>
            </a:br>
            <a:r>
              <a:rPr lang="en-US" sz="2300" dirty="0" smtClean="0">
                <a:latin typeface="Courier New" pitchFamily="49" charset="0"/>
                <a:cs typeface="Courier New" pitchFamily="49" charset="0"/>
              </a:rPr>
              <a:t>alert(</a:t>
            </a:r>
            <a:r>
              <a:rPr lang="en-US" sz="2300" dirty="0" err="1" smtClean="0">
                <a:latin typeface="Courier New" pitchFamily="49" charset="0"/>
                <a:cs typeface="Courier New" pitchFamily="49" charset="0"/>
              </a:rPr>
              <a:t>report.LabReport.status</a:t>
            </a:r>
            <a:r>
              <a:rPr lang="en-US" sz="2300" dirty="0" smtClean="0">
                <a:latin typeface="Courier New" pitchFamily="49" charset="0"/>
                <a:cs typeface="Courier New" pitchFamily="49" charset="0"/>
              </a:rPr>
              <a:t>);</a:t>
            </a:r>
          </a:p>
          <a:p>
            <a:r>
              <a:rPr lang="en-US" dirty="0" smtClean="0"/>
              <a:t>Very easy parsing for JavaScript clients. But actually, use </a:t>
            </a:r>
            <a:r>
              <a:rPr lang="en-US" dirty="0" err="1" smtClean="0"/>
              <a:t>JSON.parse</a:t>
            </a:r>
            <a:r>
              <a:rPr lang="en-US" dirty="0" smtClean="0"/>
              <a:t>() instead ;-)</a:t>
            </a:r>
          </a:p>
          <a:p>
            <a:endParaRPr lang="en-US" dirty="0" smtClean="0"/>
          </a:p>
        </p:txBody>
      </p:sp>
      <p:sp>
        <p:nvSpPr>
          <p:cNvPr id="5" name="Slide Number Placeholder 4"/>
          <p:cNvSpPr>
            <a:spLocks noGrp="1"/>
          </p:cNvSpPr>
          <p:nvPr>
            <p:ph type="sldNum" sz="quarter" idx="4"/>
          </p:nvPr>
        </p:nvSpPr>
        <p:spPr/>
        <p:txBody>
          <a:bodyPr/>
          <a:lstStyle/>
          <a:p>
            <a:fld id="{2CD36790-EF9F-4521-A783-189BE19EEE4B}" type="slidenum">
              <a:rPr lang="en-US" smtClean="0"/>
              <a:pPr/>
              <a:t>214</a:t>
            </a:fld>
            <a:endParaRPr lang="en-US"/>
          </a:p>
        </p:txBody>
      </p:sp>
    </p:spTree>
    <p:extLst>
      <p:ext uri="{BB962C8B-B14F-4D97-AF65-F5344CB8AC3E}">
        <p14:creationId xmlns="" xmlns:p14="http://schemas.microsoft.com/office/powerpoint/2010/main" val="3632481461"/>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Xml and JSON are different</a:t>
            </a:r>
            <a:endParaRPr lang="en-US" dirty="0"/>
          </a:p>
        </p:txBody>
      </p:sp>
      <p:sp>
        <p:nvSpPr>
          <p:cNvPr id="6" name="Text Placeholder 5"/>
          <p:cNvSpPr>
            <a:spLocks noGrp="1"/>
          </p:cNvSpPr>
          <p:nvPr>
            <p:ph type="body" idx="1"/>
          </p:nvPr>
        </p:nvSpPr>
        <p:spPr/>
        <p:txBody>
          <a:bodyPr/>
          <a:lstStyle/>
          <a:p>
            <a:r>
              <a:rPr lang="en-US" dirty="0" smtClean="0"/>
              <a:t>Xml</a:t>
            </a:r>
            <a:endParaRPr lang="en-US" dirty="0"/>
          </a:p>
        </p:txBody>
      </p:sp>
      <p:sp>
        <p:nvSpPr>
          <p:cNvPr id="7" name="Content Placeholder 6"/>
          <p:cNvSpPr>
            <a:spLocks noGrp="1"/>
          </p:cNvSpPr>
          <p:nvPr>
            <p:ph sz="half" idx="2"/>
          </p:nvPr>
        </p:nvSpPr>
        <p:spPr/>
        <p:txBody>
          <a:bodyPr/>
          <a:lstStyle/>
          <a:p>
            <a:pPr marL="0" indent="0">
              <a:buNone/>
            </a:pPr>
            <a:r>
              <a:rPr lang="en-US" sz="2000" dirty="0" smtClean="0">
                <a:latin typeface="Courier New" pitchFamily="49" charset="0"/>
                <a:cs typeface="Courier New" pitchFamily="49" charset="0"/>
              </a:rPr>
              <a:t>&lt;XXX </a:t>
            </a:r>
            <a:r>
              <a:rPr lang="en-US" sz="2000" dirty="0" err="1" smtClean="0">
                <a:latin typeface="Courier New" pitchFamily="49" charset="0"/>
                <a:cs typeface="Courier New" pitchFamily="49" charset="0"/>
              </a:rPr>
              <a:t>xmlns</a:t>
            </a:r>
            <a:r>
              <a:rPr lang="en-US" sz="2000" dirty="0" smtClean="0">
                <a:latin typeface="Courier New" pitchFamily="49" charset="0"/>
                <a:cs typeface="Courier New" pitchFamily="49" charset="0"/>
              </a:rPr>
              <a:t>=“</a:t>
            </a:r>
            <a:r>
              <a:rPr lang="en-US" sz="2000" dirty="0" err="1" smtClean="0">
                <a:latin typeface="Courier New" pitchFamily="49" charset="0"/>
                <a:cs typeface="Courier New" pitchFamily="49" charset="0"/>
              </a:rPr>
              <a:t>urn:foo</a:t>
            </a:r>
            <a:r>
              <a:rPr lang="en-US" sz="2000" dirty="0" smtClean="0">
                <a:latin typeface="Courier New" pitchFamily="49" charset="0"/>
                <a:cs typeface="Courier New" pitchFamily="49" charset="0"/>
              </a:rPr>
              <a:t>”&gt;</a:t>
            </a:r>
          </a:p>
          <a:p>
            <a:pPr marL="0" indent="0">
              <a:buNone/>
            </a:pPr>
            <a:r>
              <a:rPr lang="en-US" sz="2000" dirty="0" smtClean="0">
                <a:latin typeface="Courier New" pitchFamily="49" charset="0"/>
                <a:cs typeface="Courier New" pitchFamily="49" charset="0"/>
              </a:rPr>
              <a:t>    &lt;B a=“c” /&gt;</a:t>
            </a:r>
          </a:p>
          <a:p>
            <a:pPr marL="0" indent="0">
              <a:buNone/>
            </a:pPr>
            <a:r>
              <a:rPr lang="en-US" sz="2000" dirty="0" smtClean="0">
                <a:latin typeface="Courier New" pitchFamily="49" charset="0"/>
                <a:cs typeface="Courier New" pitchFamily="49" charset="0"/>
              </a:rPr>
              <a:t>    &lt;C&gt;One&lt;/C&gt;</a:t>
            </a:r>
          </a:p>
          <a:p>
            <a:pPr marL="0" indent="0">
              <a:buNone/>
            </a:pPr>
            <a:r>
              <a:rPr lang="en-US" sz="2000" dirty="0" smtClean="0">
                <a:latin typeface="Courier New" pitchFamily="49" charset="0"/>
                <a:cs typeface="Courier New" pitchFamily="49" charset="0"/>
              </a:rPr>
              <a:t>    &lt;C&gt;Two&lt;/C&gt;</a:t>
            </a:r>
          </a:p>
          <a:p>
            <a:pPr marL="0" indent="0">
              <a:buNone/>
            </a:pPr>
            <a:r>
              <a:rPr lang="en-US" sz="2000" dirty="0" smtClean="0">
                <a:latin typeface="Courier New" pitchFamily="49" charset="0"/>
                <a:cs typeface="Courier New" pitchFamily="49" charset="0"/>
              </a:rPr>
              <a:t>    &lt;D&gt;One&lt;/D&gt;</a:t>
            </a:r>
          </a:p>
          <a:p>
            <a:pPr marL="0" indent="0">
              <a:buNone/>
            </a:pPr>
            <a:r>
              <a:rPr lang="en-US" sz="2000" dirty="0" smtClean="0">
                <a:latin typeface="Courier New" pitchFamily="49" charset="0"/>
                <a:cs typeface="Courier New" pitchFamily="49" charset="0"/>
              </a:rPr>
              <a:t>    &lt;div&gt;Not &lt;b&gt;so&lt;/b&gt;</a:t>
            </a:r>
            <a:br>
              <a:rPr lang="en-US" sz="2000" dirty="0" smtClean="0">
                <a:latin typeface="Courier New" pitchFamily="49" charset="0"/>
                <a:cs typeface="Courier New" pitchFamily="49" charset="0"/>
              </a:rPr>
            </a:br>
            <a:r>
              <a:rPr lang="en-US" sz="2000" dirty="0" smtClean="0">
                <a:latin typeface="Courier New" pitchFamily="49" charset="0"/>
                <a:cs typeface="Courier New" pitchFamily="49" charset="0"/>
              </a:rPr>
              <a:t>    easy&lt;/div&gt;</a:t>
            </a:r>
          </a:p>
          <a:p>
            <a:pPr marL="0" indent="0">
              <a:buNone/>
            </a:pPr>
            <a:r>
              <a:rPr lang="en-US" sz="2000" dirty="0" smtClean="0">
                <a:latin typeface="Courier New" pitchFamily="49" charset="0"/>
                <a:cs typeface="Courier New" pitchFamily="49" charset="0"/>
              </a:rPr>
              <a:t>&lt;/XXX&gt;</a:t>
            </a:r>
          </a:p>
        </p:txBody>
      </p:sp>
      <p:sp>
        <p:nvSpPr>
          <p:cNvPr id="8" name="Text Placeholder 7"/>
          <p:cNvSpPr>
            <a:spLocks noGrp="1"/>
          </p:cNvSpPr>
          <p:nvPr>
            <p:ph type="body" sz="quarter" idx="3"/>
          </p:nvPr>
        </p:nvSpPr>
        <p:spPr/>
        <p:txBody>
          <a:bodyPr/>
          <a:lstStyle/>
          <a:p>
            <a:r>
              <a:rPr lang="en-US" dirty="0" smtClean="0"/>
              <a:t>JSON</a:t>
            </a:r>
            <a:endParaRPr lang="en-US" dirty="0"/>
          </a:p>
        </p:txBody>
      </p:sp>
      <p:sp>
        <p:nvSpPr>
          <p:cNvPr id="9" name="Content Placeholder 8"/>
          <p:cNvSpPr>
            <a:spLocks noGrp="1"/>
          </p:cNvSpPr>
          <p:nvPr>
            <p:ph sz="quarter" idx="4"/>
          </p:nvPr>
        </p:nvSpPr>
        <p:spPr/>
        <p:txBody>
          <a:bodyPr/>
          <a:lstStyle/>
          <a:p>
            <a:pPr marL="0" indent="0">
              <a:buNone/>
            </a:pPr>
            <a:r>
              <a:rPr lang="en-US" sz="2000" dirty="0" smtClean="0">
                <a:latin typeface="Courier New" pitchFamily="49" charset="0"/>
                <a:cs typeface="Courier New" pitchFamily="49" charset="0"/>
              </a:rPr>
              <a:t>{ “B”: { “a” : “c” },</a:t>
            </a:r>
          </a:p>
          <a:p>
            <a:pPr marL="0" indent="0">
              <a:buNone/>
            </a:pPr>
            <a:r>
              <a:rPr lang="en-US" sz="2000" dirty="0" smtClean="0">
                <a:latin typeface="Courier New" pitchFamily="49" charset="0"/>
                <a:cs typeface="Courier New" pitchFamily="49" charset="0"/>
              </a:rPr>
              <a:t>  “C”: [ “One”, “Two” ],</a:t>
            </a:r>
          </a:p>
          <a:p>
            <a:pPr marL="0" indent="0">
              <a:buNone/>
            </a:pPr>
            <a:r>
              <a:rPr lang="en-US" sz="2000" dirty="0" smtClean="0">
                <a:latin typeface="Courier New" pitchFamily="49" charset="0"/>
                <a:cs typeface="Courier New" pitchFamily="49" charset="0"/>
              </a:rPr>
              <a:t>  “D” : “One”,</a:t>
            </a:r>
          </a:p>
          <a:p>
            <a:pPr marL="0" indent="0">
              <a:buNone/>
            </a:pPr>
            <a:r>
              <a:rPr lang="en-US" sz="2000" dirty="0" smtClean="0">
                <a:latin typeface="Courier New" pitchFamily="49" charset="0"/>
                <a:cs typeface="Courier New" pitchFamily="49" charset="0"/>
              </a:rPr>
              <a:t>  “div” : {</a:t>
            </a:r>
          </a:p>
          <a:p>
            <a:pPr marL="0" indent="0">
              <a:buNone/>
            </a:pPr>
            <a:r>
              <a:rPr lang="en-US" sz="2000" dirty="0" smtClean="0">
                <a:latin typeface="Courier New" pitchFamily="49" charset="0"/>
                <a:cs typeface="Courier New" pitchFamily="49" charset="0"/>
              </a:rPr>
              <a:t>    “</a:t>
            </a:r>
            <a:r>
              <a:rPr lang="en-US" sz="2000" dirty="0" err="1" smtClean="0">
                <a:latin typeface="Courier New" pitchFamily="49" charset="0"/>
                <a:cs typeface="Courier New" pitchFamily="49" charset="0"/>
              </a:rPr>
              <a:t>text-before”:“Not</a:t>
            </a:r>
            <a:r>
              <a:rPr lang="en-US" sz="2000" dirty="0" smtClean="0">
                <a:latin typeface="Courier New" pitchFamily="49" charset="0"/>
                <a:cs typeface="Courier New" pitchFamily="49" charset="0"/>
              </a:rPr>
              <a:t> ”,</a:t>
            </a:r>
          </a:p>
          <a:p>
            <a:pPr marL="0" indent="0">
              <a:buNone/>
            </a:pPr>
            <a:r>
              <a:rPr lang="en-US" sz="2000" dirty="0" smtClean="0">
                <a:latin typeface="Courier New" pitchFamily="49" charset="0"/>
                <a:cs typeface="Courier New" pitchFamily="49" charset="0"/>
              </a:rPr>
              <a:t>    b:“so”,</a:t>
            </a:r>
          </a:p>
          <a:p>
            <a:pPr marL="0" indent="0">
              <a:buNone/>
            </a:pPr>
            <a:r>
              <a:rPr lang="en-US" sz="2000" dirty="0" smtClean="0">
                <a:latin typeface="Courier New" pitchFamily="49" charset="0"/>
                <a:cs typeface="Courier New" pitchFamily="49" charset="0"/>
              </a:rPr>
              <a:t>    “</a:t>
            </a:r>
            <a:r>
              <a:rPr lang="en-US" sz="2000" dirty="0" err="1" smtClean="0">
                <a:latin typeface="Courier New" pitchFamily="49" charset="0"/>
                <a:cs typeface="Courier New" pitchFamily="49" charset="0"/>
              </a:rPr>
              <a:t>tekst</a:t>
            </a:r>
            <a:r>
              <a:rPr lang="en-US" sz="2000" dirty="0" smtClean="0">
                <a:latin typeface="Courier New" pitchFamily="49" charset="0"/>
                <a:cs typeface="Courier New" pitchFamily="49" charset="0"/>
              </a:rPr>
              <a:t>-</a:t>
            </a:r>
            <a:r>
              <a:rPr lang="en-US" sz="2000" dirty="0" err="1" smtClean="0">
                <a:latin typeface="Courier New" pitchFamily="49" charset="0"/>
                <a:cs typeface="Courier New" pitchFamily="49" charset="0"/>
              </a:rPr>
              <a:t>after”:“easy</a:t>
            </a:r>
            <a:r>
              <a:rPr lang="en-US" sz="2000" dirty="0" smtClean="0">
                <a:latin typeface="Courier New" pitchFamily="49" charset="0"/>
                <a:cs typeface="Courier New" pitchFamily="49" charset="0"/>
              </a:rPr>
              <a:t>”}</a:t>
            </a:r>
          </a:p>
          <a:p>
            <a:pPr marL="0" indent="0">
              <a:buNone/>
            </a:pPr>
            <a:r>
              <a:rPr lang="en-US" sz="2000" dirty="0" smtClean="0">
                <a:latin typeface="Courier New" pitchFamily="49" charset="0"/>
                <a:cs typeface="Courier New" pitchFamily="49" charset="0"/>
              </a:rPr>
              <a:t>}</a:t>
            </a:r>
          </a:p>
        </p:txBody>
      </p:sp>
      <p:sp>
        <p:nvSpPr>
          <p:cNvPr id="5" name="Slide Number Placeholder 4"/>
          <p:cNvSpPr>
            <a:spLocks noGrp="1"/>
          </p:cNvSpPr>
          <p:nvPr>
            <p:ph type="sldNum" sz="quarter" idx="4294967295"/>
          </p:nvPr>
        </p:nvSpPr>
        <p:spPr>
          <a:xfrm>
            <a:off x="8610600" y="6534150"/>
            <a:ext cx="533400" cy="476250"/>
          </a:xfrm>
          <a:prstGeom prst="rect">
            <a:avLst/>
          </a:prstGeom>
        </p:spPr>
        <p:txBody>
          <a:bodyPr/>
          <a:lstStyle/>
          <a:p>
            <a:fld id="{2CD36790-EF9F-4521-A783-189BE19EEE4B}" type="slidenum">
              <a:rPr lang="en-US" smtClean="0"/>
              <a:pPr/>
              <a:t>215</a:t>
            </a:fld>
            <a:endParaRPr lang="en-US"/>
          </a:p>
        </p:txBody>
      </p:sp>
      <p:sp>
        <p:nvSpPr>
          <p:cNvPr id="10" name="TextBox 9"/>
          <p:cNvSpPr txBox="1"/>
          <p:nvPr/>
        </p:nvSpPr>
        <p:spPr>
          <a:xfrm>
            <a:off x="609600" y="5410200"/>
            <a:ext cx="3810000" cy="923330"/>
          </a:xfrm>
          <a:prstGeom prst="rect">
            <a:avLst/>
          </a:prstGeom>
          <a:noFill/>
        </p:spPr>
        <p:txBody>
          <a:bodyPr wrap="square" rtlCol="0">
            <a:spAutoFit/>
          </a:bodyPr>
          <a:lstStyle/>
          <a:p>
            <a:pPr marL="285750" indent="-285750">
              <a:buFont typeface="Arial" pitchFamily="34" charset="0"/>
              <a:buChar char="•"/>
            </a:pPr>
            <a:r>
              <a:rPr lang="en-US" dirty="0" smtClean="0"/>
              <a:t>How to retain namespaces?</a:t>
            </a:r>
          </a:p>
          <a:p>
            <a:pPr marL="285750" indent="-285750">
              <a:buFont typeface="Arial" pitchFamily="34" charset="0"/>
              <a:buChar char="•"/>
            </a:pPr>
            <a:r>
              <a:rPr lang="en-US" dirty="0" smtClean="0"/>
              <a:t>How do you identify attributes?</a:t>
            </a:r>
          </a:p>
          <a:p>
            <a:pPr marL="285750" indent="-285750">
              <a:buFont typeface="Arial" pitchFamily="34" charset="0"/>
              <a:buChar char="•"/>
            </a:pPr>
            <a:r>
              <a:rPr lang="en-US" dirty="0" smtClean="0"/>
              <a:t>Bridge difference in data types?</a:t>
            </a:r>
            <a:endParaRPr lang="en-US" dirty="0"/>
          </a:p>
        </p:txBody>
      </p:sp>
      <p:sp>
        <p:nvSpPr>
          <p:cNvPr id="11" name="TextBox 10"/>
          <p:cNvSpPr txBox="1"/>
          <p:nvPr/>
        </p:nvSpPr>
        <p:spPr>
          <a:xfrm>
            <a:off x="4648200" y="5410200"/>
            <a:ext cx="3657600" cy="923330"/>
          </a:xfrm>
          <a:prstGeom prst="rect">
            <a:avLst/>
          </a:prstGeom>
          <a:noFill/>
        </p:spPr>
        <p:txBody>
          <a:bodyPr wrap="square" rtlCol="0">
            <a:spAutoFit/>
          </a:bodyPr>
          <a:lstStyle/>
          <a:p>
            <a:pPr marL="285750" indent="-285750">
              <a:buFont typeface="Arial" pitchFamily="34" charset="0"/>
              <a:buChar char="•"/>
            </a:pPr>
            <a:r>
              <a:rPr lang="en-US" dirty="0" smtClean="0"/>
              <a:t>Distinguish single elements from lists with one element?</a:t>
            </a:r>
          </a:p>
          <a:p>
            <a:pPr marL="285750" indent="-285750">
              <a:buFont typeface="Arial" pitchFamily="34" charset="0"/>
              <a:buChar char="•"/>
            </a:pPr>
            <a:r>
              <a:rPr lang="en-US" dirty="0" smtClean="0"/>
              <a:t>Mixed content?</a:t>
            </a:r>
          </a:p>
        </p:txBody>
      </p:sp>
    </p:spTree>
    <p:extLst>
      <p:ext uri="{BB962C8B-B14F-4D97-AF65-F5344CB8AC3E}">
        <p14:creationId xmlns="" xmlns:p14="http://schemas.microsoft.com/office/powerpoint/2010/main" val="2296787996"/>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769165" y="1665766"/>
            <a:ext cx="4070035" cy="473503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00050" y="2057400"/>
            <a:ext cx="4121338" cy="402609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6" name="Title 5"/>
          <p:cNvSpPr>
            <a:spLocks noGrp="1"/>
          </p:cNvSpPr>
          <p:nvPr>
            <p:ph type="title"/>
          </p:nvPr>
        </p:nvSpPr>
        <p:spPr/>
        <p:txBody>
          <a:bodyPr/>
          <a:lstStyle/>
          <a:p>
            <a:r>
              <a:rPr lang="en-US" dirty="0" smtClean="0"/>
              <a:t>Xml and </a:t>
            </a:r>
            <a:r>
              <a:rPr lang="en-US" dirty="0" err="1" smtClean="0"/>
              <a:t>Json</a:t>
            </a:r>
            <a:r>
              <a:rPr lang="en-US" dirty="0" smtClean="0"/>
              <a:t> in FHIR</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216</a:t>
            </a:fld>
            <a:endParaRPr lang="en-US"/>
          </a:p>
        </p:txBody>
      </p:sp>
      <p:sp>
        <p:nvSpPr>
          <p:cNvPr id="10" name="TextBox 9"/>
          <p:cNvSpPr txBox="1"/>
          <p:nvPr/>
        </p:nvSpPr>
        <p:spPr>
          <a:xfrm>
            <a:off x="1822529" y="1715033"/>
            <a:ext cx="2749471" cy="369332"/>
          </a:xfrm>
          <a:prstGeom prst="rect">
            <a:avLst/>
          </a:prstGeom>
          <a:noFill/>
        </p:spPr>
        <p:txBody>
          <a:bodyPr wrap="none" rtlCol="0">
            <a:spAutoFit/>
          </a:bodyPr>
          <a:lstStyle/>
          <a:p>
            <a:r>
              <a:rPr lang="en-US" dirty="0" err="1" smtClean="0"/>
              <a:t>relationship.coding</a:t>
            </a:r>
            <a:r>
              <a:rPr lang="en-US" dirty="0" smtClean="0"/>
              <a:t> is 0..*</a:t>
            </a:r>
            <a:endParaRPr lang="en-US" dirty="0"/>
          </a:p>
        </p:txBody>
      </p:sp>
      <p:cxnSp>
        <p:nvCxnSpPr>
          <p:cNvPr id="12" name="Straight Arrow Connector 11"/>
          <p:cNvCxnSpPr>
            <a:stCxn id="10" idx="2"/>
          </p:cNvCxnSpPr>
          <p:nvPr/>
        </p:nvCxnSpPr>
        <p:spPr bwMode="auto">
          <a:xfrm flipH="1">
            <a:off x="1600202" y="2084365"/>
            <a:ext cx="1597063" cy="506435"/>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0" idx="2"/>
          </p:cNvCxnSpPr>
          <p:nvPr/>
        </p:nvCxnSpPr>
        <p:spPr bwMode="auto">
          <a:xfrm>
            <a:off x="3197265" y="2084365"/>
            <a:ext cx="1908135" cy="253217"/>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3197265" y="3510645"/>
            <a:ext cx="1159292" cy="369332"/>
          </a:xfrm>
          <a:prstGeom prst="rect">
            <a:avLst/>
          </a:prstGeom>
          <a:noFill/>
        </p:spPr>
        <p:txBody>
          <a:bodyPr wrap="none" rtlCol="0">
            <a:spAutoFit/>
          </a:bodyPr>
          <a:lstStyle/>
          <a:p>
            <a:r>
              <a:rPr lang="en-US" dirty="0"/>
              <a:t>primitives</a:t>
            </a:r>
            <a:endParaRPr lang="en-US" dirty="0">
              <a:solidFill>
                <a:srgbClr val="FF0000"/>
              </a:solidFill>
            </a:endParaRPr>
          </a:p>
        </p:txBody>
      </p:sp>
      <p:cxnSp>
        <p:nvCxnSpPr>
          <p:cNvPr id="19" name="Straight Arrow Connector 18"/>
          <p:cNvCxnSpPr>
            <a:stCxn id="18" idx="1"/>
          </p:cNvCxnSpPr>
          <p:nvPr/>
        </p:nvCxnSpPr>
        <p:spPr bwMode="auto">
          <a:xfrm flipH="1">
            <a:off x="2590800" y="3695311"/>
            <a:ext cx="606465" cy="495689"/>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8" idx="3"/>
          </p:cNvCxnSpPr>
          <p:nvPr/>
        </p:nvCxnSpPr>
        <p:spPr bwMode="auto">
          <a:xfrm>
            <a:off x="4356557" y="3695311"/>
            <a:ext cx="748843" cy="184666"/>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1251449104"/>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Handling both</a:t>
            </a:r>
            <a:endParaRPr lang="en-US" dirty="0"/>
          </a:p>
        </p:txBody>
      </p:sp>
      <p:sp>
        <p:nvSpPr>
          <p:cNvPr id="7" name="Content Placeholder 6"/>
          <p:cNvSpPr>
            <a:spLocks noGrp="1"/>
          </p:cNvSpPr>
          <p:nvPr>
            <p:ph idx="1"/>
          </p:nvPr>
        </p:nvSpPr>
        <p:spPr/>
        <p:txBody>
          <a:bodyPr/>
          <a:lstStyle/>
          <a:p>
            <a:r>
              <a:rPr lang="en-US" dirty="0" smtClean="0"/>
              <a:t>You need “meta” knowledge of the definition to distinguish lists / attributes</a:t>
            </a:r>
          </a:p>
          <a:p>
            <a:r>
              <a:rPr lang="en-US" dirty="0" smtClean="0"/>
              <a:t>The Java/C# API’s can easily interconvert</a:t>
            </a:r>
          </a:p>
          <a:p>
            <a:r>
              <a:rPr lang="en-US" dirty="0" smtClean="0"/>
              <a:t>Digital Signatures (in json?) are a problem when converting </a:t>
            </a:r>
            <a:r>
              <a:rPr lang="en-US" dirty="0" smtClean="0">
                <a:sym typeface="Wingdings"/>
              </a:rPr>
              <a:t></a:t>
            </a:r>
            <a:r>
              <a:rPr lang="en-US" dirty="0" smtClean="0"/>
              <a:t> store the original</a:t>
            </a:r>
          </a:p>
          <a:p>
            <a:r>
              <a:rPr lang="en-US" dirty="0" smtClean="0"/>
              <a:t>JAXB / </a:t>
            </a:r>
            <a:r>
              <a:rPr lang="en-US" dirty="0" err="1" smtClean="0"/>
              <a:t>XmlSerializer</a:t>
            </a:r>
            <a:r>
              <a:rPr lang="en-US" dirty="0" smtClean="0"/>
              <a:t> / </a:t>
            </a:r>
            <a:r>
              <a:rPr lang="en-US" dirty="0" err="1" smtClean="0"/>
              <a:t>DataContract</a:t>
            </a:r>
            <a:r>
              <a:rPr lang="en-US" dirty="0" smtClean="0"/>
              <a:t> would need extensive customization / additional @annotation / [attributes]. </a:t>
            </a:r>
            <a:r>
              <a:rPr lang="en-US" i="1" dirty="0" smtClean="0"/>
              <a:t>Contact us!</a:t>
            </a:r>
            <a:endParaRPr lang="en-US" i="1"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217</a:t>
            </a:fld>
            <a:endParaRPr lang="en-CA"/>
          </a:p>
        </p:txBody>
      </p:sp>
    </p:spTree>
    <p:extLst>
      <p:ext uri="{BB962C8B-B14F-4D97-AF65-F5344CB8AC3E}">
        <p14:creationId xmlns="" xmlns:p14="http://schemas.microsoft.com/office/powerpoint/2010/main" val="4200289980"/>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6991672" cy="1152128"/>
          </a:xfrm>
        </p:spPr>
        <p:txBody>
          <a:bodyPr/>
          <a:lstStyle/>
          <a:p>
            <a:r>
              <a:rPr lang="en-US" dirty="0" smtClean="0"/>
              <a:t>Document-oriented store</a:t>
            </a:r>
            <a:endParaRPr lang="en-US" dirty="0"/>
          </a:p>
        </p:txBody>
      </p:sp>
      <p:sp>
        <p:nvSpPr>
          <p:cNvPr id="7" name="Content Placeholder 6"/>
          <p:cNvSpPr>
            <a:spLocks noGrp="1"/>
          </p:cNvSpPr>
          <p:nvPr>
            <p:ph idx="1"/>
          </p:nvPr>
        </p:nvSpPr>
        <p:spPr>
          <a:xfrm>
            <a:off x="381000" y="1828800"/>
            <a:ext cx="8382000" cy="1524000"/>
          </a:xfrm>
        </p:spPr>
        <p:txBody>
          <a:bodyPr/>
          <a:lstStyle/>
          <a:p>
            <a:r>
              <a:rPr lang="en-US" dirty="0" smtClean="0"/>
              <a:t>A document-oriented store can store Resources as a “whole” document.</a:t>
            </a:r>
          </a:p>
          <a:p>
            <a:r>
              <a:rPr lang="en-US" dirty="0" smtClean="0"/>
              <a:t>E.g. </a:t>
            </a:r>
            <a:r>
              <a:rPr lang="en-US" dirty="0" err="1" smtClean="0"/>
              <a:t>MongoDb</a:t>
            </a:r>
            <a:r>
              <a:rPr lang="en-US" dirty="0" smtClean="0"/>
              <a:t> stores documents in JSON:</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218</a:t>
            </a:fld>
            <a:endParaRPr lang="en-CA"/>
          </a:p>
        </p:txBody>
      </p:sp>
      <p:sp>
        <p:nvSpPr>
          <p:cNvPr id="4" name="Rectangle 3"/>
          <p:cNvSpPr/>
          <p:nvPr/>
        </p:nvSpPr>
        <p:spPr>
          <a:xfrm>
            <a:off x="1752600" y="3787676"/>
            <a:ext cx="5562600" cy="230832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t>post = {   author: “mike”, </a:t>
            </a:r>
          </a:p>
          <a:p>
            <a:r>
              <a:rPr lang="en-US" dirty="0"/>
              <a:t>	</a:t>
            </a:r>
            <a:r>
              <a:rPr lang="en-US" dirty="0" smtClean="0"/>
              <a:t> text: “my blog post...”, </a:t>
            </a:r>
          </a:p>
          <a:p>
            <a:r>
              <a:rPr lang="en-US" dirty="0"/>
              <a:t>	</a:t>
            </a:r>
            <a:r>
              <a:rPr lang="en-US" dirty="0" smtClean="0"/>
              <a:t> tags: [“</a:t>
            </a:r>
            <a:r>
              <a:rPr lang="en-US" dirty="0" err="1"/>
              <a:t>mongodb</a:t>
            </a:r>
            <a:r>
              <a:rPr lang="en-US" dirty="0" smtClean="0"/>
              <a:t>”,“</a:t>
            </a:r>
            <a:r>
              <a:rPr lang="en-US" dirty="0"/>
              <a:t>intro</a:t>
            </a:r>
            <a:r>
              <a:rPr lang="en-US" dirty="0" smtClean="0"/>
              <a:t>”]    };</a:t>
            </a:r>
          </a:p>
          <a:p>
            <a:endParaRPr lang="en-US" dirty="0"/>
          </a:p>
          <a:p>
            <a:r>
              <a:rPr lang="en-US" dirty="0" err="1" smtClean="0"/>
              <a:t>db.posts.save</a:t>
            </a:r>
            <a:r>
              <a:rPr lang="en-US" dirty="0" smtClean="0"/>
              <a:t>( post );</a:t>
            </a:r>
          </a:p>
          <a:p>
            <a:endParaRPr lang="en-US" dirty="0"/>
          </a:p>
          <a:p>
            <a:r>
              <a:rPr lang="en-US" dirty="0" err="1" smtClean="0"/>
              <a:t>db.posts.find</a:t>
            </a:r>
            <a:r>
              <a:rPr lang="en-US" dirty="0" smtClean="0"/>
              <a:t>( { author: “mike” } );</a:t>
            </a:r>
          </a:p>
          <a:p>
            <a:r>
              <a:rPr lang="en-US" dirty="0" err="1" smtClean="0"/>
              <a:t>db.posts.find</a:t>
            </a:r>
            <a:r>
              <a:rPr lang="en-US" dirty="0" smtClean="0"/>
              <a:t>().</a:t>
            </a:r>
            <a:r>
              <a:rPr lang="en-US" dirty="0"/>
              <a:t>sort({</a:t>
            </a:r>
            <a:r>
              <a:rPr lang="en-US" dirty="0" smtClean="0"/>
              <a:t>date: -1}).</a:t>
            </a:r>
            <a:r>
              <a:rPr lang="en-US" dirty="0"/>
              <a:t>limit(10</a:t>
            </a:r>
            <a:r>
              <a:rPr lang="en-US" dirty="0" smtClean="0"/>
              <a:t>);</a:t>
            </a:r>
            <a:endParaRPr lang="en-US" dirty="0"/>
          </a:p>
        </p:txBody>
      </p:sp>
    </p:spTree>
    <p:extLst>
      <p:ext uri="{BB962C8B-B14F-4D97-AF65-F5344CB8AC3E}">
        <p14:creationId xmlns="" xmlns:p14="http://schemas.microsoft.com/office/powerpoint/2010/main" val="1598411617"/>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219</a:t>
            </a:fld>
            <a:endParaRPr lang="en-CA"/>
          </a:p>
        </p:txBody>
      </p:sp>
      <p:sp>
        <p:nvSpPr>
          <p:cNvPr id="6" name="Content Placeholder 5"/>
          <p:cNvSpPr>
            <a:spLocks noGrp="1"/>
          </p:cNvSpPr>
          <p:nvPr>
            <p:ph idx="1"/>
          </p:nvPr>
        </p:nvSpPr>
        <p:spPr/>
        <p:txBody>
          <a:bodyPr/>
          <a:lstStyle/>
          <a:p>
            <a:endParaRPr lang="nl-NL"/>
          </a:p>
        </p:txBody>
      </p:sp>
      <p:pic>
        <p:nvPicPr>
          <p:cNvPr id="1026" name="Picture 2" descr="http://ofirm.files.wordpress.com/2013/01/scalability-cap-theorem1.png?w=584&amp;h=45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50736" y="533400"/>
            <a:ext cx="7580888" cy="58674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2851565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V2 and FHIR</a:t>
            </a:r>
            <a:endParaRPr lang="en-US" dirty="0"/>
          </a:p>
        </p:txBody>
      </p:sp>
      <p:sp>
        <p:nvSpPr>
          <p:cNvPr id="5" name="Text Placeholder 4"/>
          <p:cNvSpPr>
            <a:spLocks noGrp="1"/>
          </p:cNvSpPr>
          <p:nvPr>
            <p:ph type="body" idx="1"/>
          </p:nvPr>
        </p:nvSpPr>
        <p:spPr/>
        <p:txBody>
          <a:bodyPr/>
          <a:lstStyle/>
          <a:p>
            <a:r>
              <a:rPr lang="en-US" dirty="0" smtClean="0"/>
              <a:t>Similarities</a:t>
            </a:r>
            <a:endParaRPr lang="en-US" dirty="0"/>
          </a:p>
        </p:txBody>
      </p:sp>
      <p:sp>
        <p:nvSpPr>
          <p:cNvPr id="6" name="Content Placeholder 5"/>
          <p:cNvSpPr>
            <a:spLocks noGrp="1"/>
          </p:cNvSpPr>
          <p:nvPr>
            <p:ph sz="half" idx="2"/>
          </p:nvPr>
        </p:nvSpPr>
        <p:spPr/>
        <p:txBody>
          <a:bodyPr/>
          <a:lstStyle/>
          <a:p>
            <a:r>
              <a:rPr lang="en-US" dirty="0" smtClean="0"/>
              <a:t>Built around re-usable “chunks” of data</a:t>
            </a:r>
          </a:p>
          <a:p>
            <a:r>
              <a:rPr lang="en-US" dirty="0" smtClean="0"/>
              <a:t>Strong forward/backward compatibility rules</a:t>
            </a:r>
          </a:p>
          <a:p>
            <a:r>
              <a:rPr lang="en-US" dirty="0" smtClean="0"/>
              <a:t>Extensibility mechanism</a:t>
            </a:r>
            <a:endParaRPr lang="en-US" dirty="0"/>
          </a:p>
        </p:txBody>
      </p:sp>
      <p:sp>
        <p:nvSpPr>
          <p:cNvPr id="7" name="Text Placeholder 6"/>
          <p:cNvSpPr>
            <a:spLocks noGrp="1"/>
          </p:cNvSpPr>
          <p:nvPr>
            <p:ph type="body" sz="quarter" idx="3"/>
          </p:nvPr>
        </p:nvSpPr>
        <p:spPr/>
        <p:txBody>
          <a:bodyPr/>
          <a:lstStyle/>
          <a:p>
            <a:r>
              <a:rPr lang="en-US" dirty="0" smtClean="0"/>
              <a:t>FHIR Differences</a:t>
            </a:r>
            <a:endParaRPr lang="en-US" dirty="0"/>
          </a:p>
        </p:txBody>
      </p:sp>
      <p:sp>
        <p:nvSpPr>
          <p:cNvPr id="8" name="Content Placeholder 7"/>
          <p:cNvSpPr>
            <a:spLocks noGrp="1"/>
          </p:cNvSpPr>
          <p:nvPr>
            <p:ph sz="quarter" idx="4"/>
          </p:nvPr>
        </p:nvSpPr>
        <p:spPr/>
        <p:txBody>
          <a:bodyPr/>
          <a:lstStyle/>
          <a:p>
            <a:r>
              <a:rPr lang="en-US" dirty="0" smtClean="0"/>
              <a:t>Each chunk (resource) is independently addressable</a:t>
            </a:r>
          </a:p>
          <a:p>
            <a:r>
              <a:rPr lang="en-US" dirty="0" smtClean="0"/>
              <a:t>More than messages</a:t>
            </a:r>
          </a:p>
          <a:p>
            <a:r>
              <a:rPr lang="en-US" dirty="0" smtClean="0"/>
              <a:t>Human readable required</a:t>
            </a:r>
          </a:p>
          <a:p>
            <a:r>
              <a:rPr lang="en-US" dirty="0" smtClean="0"/>
              <a:t>Extensions don’t collide, are discoverable</a:t>
            </a:r>
          </a:p>
          <a:p>
            <a:r>
              <a:rPr lang="en-US" dirty="0" smtClean="0"/>
              <a:t>Modern tools/skills</a:t>
            </a:r>
          </a:p>
          <a:p>
            <a:r>
              <a:rPr lang="en-US" dirty="0" smtClean="0"/>
              <a:t>Instances easy to read</a:t>
            </a:r>
          </a:p>
          <a:p>
            <a:r>
              <a:rPr lang="en-US" dirty="0" smtClean="0"/>
              <a:t>Lighter spec</a:t>
            </a:r>
            <a:endParaRPr lang="en-US" dirty="0"/>
          </a:p>
        </p:txBody>
      </p:sp>
    </p:spTree>
    <p:extLst>
      <p:ext uri="{BB962C8B-B14F-4D97-AF65-F5344CB8AC3E}">
        <p14:creationId xmlns="" xmlns:p14="http://schemas.microsoft.com/office/powerpoint/2010/main" val="393544838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uiExpand="1" build="p"/>
      <p:bldP spid="7" grpId="0" build="p"/>
      <p:bldP spid="8" grpId="0" uiExpand="1" build="p"/>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a:t>
            </a:r>
            <a:r>
              <a:rPr lang="en-US" dirty="0" err="1" smtClean="0"/>
              <a:t>sql</a:t>
            </a:r>
            <a:r>
              <a:rPr lang="en-US" dirty="0" smtClean="0"/>
              <a:t>) transactions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220</a:t>
            </a:fld>
            <a:endParaRPr lang="en-CA"/>
          </a:p>
        </p:txBody>
      </p:sp>
      <p:pic>
        <p:nvPicPr>
          <p:cNvPr id="5" name="Picture 3"/>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a:stretch/>
        </p:blipFill>
        <p:spPr bwMode="auto">
          <a:xfrm>
            <a:off x="666507" y="1772072"/>
            <a:ext cx="7791693" cy="2723728"/>
          </a:xfrm>
          <a:prstGeom prst="rect">
            <a:avLst/>
          </a:prstGeom>
          <a:ln/>
          <a:extLst/>
        </p:spPr>
        <p:style>
          <a:lnRef idx="3">
            <a:schemeClr val="lt1"/>
          </a:lnRef>
          <a:fillRef idx="1">
            <a:schemeClr val="accent3"/>
          </a:fillRef>
          <a:effectRef idx="1">
            <a:schemeClr val="accent3"/>
          </a:effectRef>
          <a:fontRef idx="minor">
            <a:schemeClr val="lt1"/>
          </a:fontRef>
        </p:style>
      </p:pic>
      <p:pic>
        <p:nvPicPr>
          <p:cNvPr id="6"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05488" y="4859288"/>
            <a:ext cx="8411843" cy="1008112"/>
          </a:xfrm>
          <a:prstGeom prst="rect">
            <a:avLst/>
          </a:prstGeom>
          <a:ln/>
          <a:extLst/>
        </p:spPr>
        <p:style>
          <a:lnRef idx="3">
            <a:schemeClr val="lt1"/>
          </a:lnRef>
          <a:fillRef idx="1">
            <a:schemeClr val="accent3"/>
          </a:fillRef>
          <a:effectRef idx="1">
            <a:schemeClr val="accent3"/>
          </a:effectRef>
          <a:fontRef idx="minor">
            <a:schemeClr val="lt1"/>
          </a:fontRef>
        </p:style>
      </p:pic>
    </p:spTree>
    <p:extLst>
      <p:ext uri="{BB962C8B-B14F-4D97-AF65-F5344CB8AC3E}">
        <p14:creationId xmlns="" xmlns:p14="http://schemas.microsoft.com/office/powerpoint/2010/main" val="467674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6839272" cy="1152128"/>
          </a:xfrm>
        </p:spPr>
        <p:txBody>
          <a:bodyPr/>
          <a:lstStyle/>
          <a:p>
            <a:r>
              <a:rPr lang="en-US" dirty="0" smtClean="0"/>
              <a:t>Batch: needs transactions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221</a:t>
            </a:fld>
            <a:endParaRPr lang="en-CA"/>
          </a:p>
        </p:txBody>
      </p:sp>
      <p:sp>
        <p:nvSpPr>
          <p:cNvPr id="5" name="Rectangle 1"/>
          <p:cNvSpPr>
            <a:spLocks noChangeArrowheads="1"/>
          </p:cNvSpPr>
          <p:nvPr/>
        </p:nvSpPr>
        <p:spPr bwMode="auto">
          <a:xfrm>
            <a:off x="685800" y="1905000"/>
            <a:ext cx="7772400" cy="2250916"/>
          </a:xfrm>
          <a:prstGeom prst="rect">
            <a:avLst/>
          </a:prstGeom>
          <a:solidFill>
            <a:schemeClr val="accent3"/>
          </a:solidFill>
          <a:ln>
            <a:noFill/>
          </a:ln>
          <a:effectLst/>
        </p:spPr>
        <p:txBody>
          <a:bodyPr vert="horz" wrap="square" lIns="0" tIns="0" rIns="0" bIns="65067" numCol="1" anchor="ctr"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altLang="nl-NL" sz="2800" b="0" i="0" u="none" strike="noStrike" cap="none" normalizeH="0" baseline="0" dirty="0" smtClean="0">
                <a:ln>
                  <a:noFill/>
                </a:ln>
                <a:solidFill>
                  <a:srgbClr val="000000"/>
                </a:solidFill>
                <a:effectLst/>
                <a:latin typeface="Arial" pitchFamily="34" charset="0"/>
                <a:ea typeface="Helvetica Neue"/>
                <a:cs typeface="Arial" pitchFamily="34" charset="0"/>
              </a:rPr>
              <a:t>Transaction</a:t>
            </a:r>
          </a:p>
          <a:p>
            <a:pPr marL="0" marR="0" lvl="0" indent="0" algn="l" defTabSz="914400" rtl="0" eaLnBrk="1" fontAlgn="base" latinLnBrk="0" hangingPunct="1">
              <a:lnSpc>
                <a:spcPct val="100000"/>
              </a:lnSpc>
              <a:spcBef>
                <a:spcPct val="0"/>
              </a:spcBef>
              <a:spcAft>
                <a:spcPct val="0"/>
              </a:spcAft>
              <a:buClrTx/>
              <a:buSzTx/>
              <a:buFontTx/>
              <a:buNone/>
              <a:tabLst/>
            </a:pPr>
            <a:endParaRPr lang="nl-NL" altLang="nl-NL" sz="1400" dirty="0">
              <a:solidFill>
                <a:srgbClr val="000000"/>
              </a:solidFill>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The transaction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interaction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1" i="0" u="none" strike="noStrike" cap="none" normalizeH="0" baseline="0" dirty="0" err="1" smtClean="0">
                <a:ln>
                  <a:noFill/>
                </a:ln>
                <a:solidFill>
                  <a:srgbClr val="333333"/>
                </a:solidFill>
                <a:effectLst/>
                <a:latin typeface="Verdana" pitchFamily="34" charset="0"/>
                <a:cs typeface="Arial" pitchFamily="34" charset="0"/>
              </a:rPr>
              <a:t>submits</a:t>
            </a:r>
            <a:r>
              <a:rPr kumimoji="0" lang="nl-NL" altLang="nl-NL" sz="2000" b="1" i="0" u="none" strike="noStrike" cap="none" normalizeH="0" baseline="0" dirty="0" smtClean="0">
                <a:ln>
                  <a:noFill/>
                </a:ln>
                <a:solidFill>
                  <a:srgbClr val="333333"/>
                </a:solidFill>
                <a:effectLst/>
                <a:latin typeface="Verdana" pitchFamily="34" charset="0"/>
                <a:cs typeface="Arial" pitchFamily="34" charset="0"/>
              </a:rPr>
              <a:t> a set of resources</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to</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be</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updated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created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or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deleted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on the server.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This</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interaction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allows</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multiple resources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to</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be</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updated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created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1" i="0" u="none" strike="noStrike" cap="none" normalizeH="0" baseline="0" dirty="0" smtClean="0">
                <a:ln>
                  <a:noFill/>
                </a:ln>
                <a:solidFill>
                  <a:srgbClr val="333333"/>
                </a:solidFill>
                <a:effectLst/>
                <a:latin typeface="Verdana" pitchFamily="34" charset="0"/>
                <a:cs typeface="Arial" pitchFamily="34" charset="0"/>
              </a:rPr>
              <a:t>in a single transaction.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The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interaction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is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performed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by</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an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HTTP POST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command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as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shown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a:t>
            </a:r>
            <a:endParaRPr kumimoji="0" lang="nl-NL" altLang="nl-NL" sz="2000" b="0" i="0" u="none" strike="noStrike" cap="none" normalizeH="0" baseline="0" dirty="0" smtClean="0">
              <a:ln>
                <a:noFill/>
              </a:ln>
              <a:solidFill>
                <a:srgbClr val="333333"/>
              </a:solidFill>
              <a:effectLst/>
              <a:latin typeface="Arial Unicode MS" pitchFamily="34" charset="-128"/>
              <a:ea typeface="Monaco"/>
              <a:cs typeface="Arial" pitchFamily="34" charset="0"/>
            </a:endParaRPr>
          </a:p>
        </p:txBody>
      </p:sp>
      <p:pic>
        <p:nvPicPr>
          <p:cNvPr id="5122" name="Picture 2" descr="http://www.hl7.org/implement/standards/fhir/target.png">
            <a:hlinkClick r:id="rId2" tooltip="link to here"/>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282700" y="-182563"/>
            <a:ext cx="152400" cy="152400"/>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Box 5"/>
          <p:cNvSpPr txBox="1"/>
          <p:nvPr/>
        </p:nvSpPr>
        <p:spPr>
          <a:xfrm>
            <a:off x="1282320" y="4343400"/>
            <a:ext cx="5423280" cy="923330"/>
          </a:xfrm>
          <a:prstGeom prst="rect">
            <a:avLst/>
          </a:prstGeom>
          <a:solidFill>
            <a:schemeClr val="bg1">
              <a:lumMod val="95000"/>
            </a:schemeClr>
          </a:solidFill>
          <a:ln>
            <a:solidFill>
              <a:schemeClr val="bg2"/>
            </a:solidFill>
          </a:ln>
        </p:spPr>
        <p:txBody>
          <a:bodyPr wrap="none" rtlCol="0">
            <a:spAutoFit/>
          </a:bodyPr>
          <a:lstStyle/>
          <a:p>
            <a:pPr lvl="0"/>
            <a:endParaRPr lang="nl-NL" altLang="nl-NL" dirty="0" smtClean="0">
              <a:solidFill>
                <a:srgbClr val="333333"/>
              </a:solidFill>
              <a:latin typeface="Courier New" panose="02070309020205020404" pitchFamily="49" charset="0"/>
              <a:ea typeface="Monaco"/>
              <a:cs typeface="Courier New" panose="02070309020205020404" pitchFamily="49" charset="0"/>
            </a:endParaRPr>
          </a:p>
          <a:p>
            <a:pPr lvl="0"/>
            <a:r>
              <a:rPr lang="nl-NL" altLang="nl-NL" dirty="0" smtClean="0">
                <a:solidFill>
                  <a:srgbClr val="333333"/>
                </a:solidFill>
                <a:latin typeface="Courier New" panose="02070309020205020404" pitchFamily="49" charset="0"/>
                <a:ea typeface="Monaco"/>
                <a:cs typeface="Courier New" panose="02070309020205020404" pitchFamily="49" charset="0"/>
              </a:rPr>
              <a:t>POST </a:t>
            </a:r>
            <a:r>
              <a:rPr lang="nl-NL" altLang="nl-NL" dirty="0">
                <a:solidFill>
                  <a:srgbClr val="333333"/>
                </a:solidFill>
                <a:latin typeface="Courier New" panose="02070309020205020404" pitchFamily="49" charset="0"/>
                <a:ea typeface="Monaco"/>
                <a:cs typeface="Courier New" panose="02070309020205020404" pitchFamily="49" charset="0"/>
              </a:rPr>
              <a:t>[service-</a:t>
            </a:r>
            <a:r>
              <a:rPr lang="nl-NL" altLang="nl-NL" dirty="0" err="1">
                <a:solidFill>
                  <a:srgbClr val="333333"/>
                </a:solidFill>
                <a:latin typeface="Courier New" panose="02070309020205020404" pitchFamily="49" charset="0"/>
                <a:ea typeface="Monaco"/>
                <a:cs typeface="Courier New" panose="02070309020205020404" pitchFamily="49" charset="0"/>
              </a:rPr>
              <a:t>url</a:t>
            </a:r>
            <a:r>
              <a:rPr lang="nl-NL" altLang="nl-NL" dirty="0">
                <a:solidFill>
                  <a:srgbClr val="333333"/>
                </a:solidFill>
                <a:latin typeface="Courier New" panose="02070309020205020404" pitchFamily="49" charset="0"/>
                <a:ea typeface="Monaco"/>
                <a:cs typeface="Courier New" panose="02070309020205020404" pitchFamily="49" charset="0"/>
              </a:rPr>
              <a:t>] (?_format=</a:t>
            </a:r>
            <a:r>
              <a:rPr lang="nl-NL" altLang="nl-NL" dirty="0" err="1">
                <a:solidFill>
                  <a:srgbClr val="333333"/>
                </a:solidFill>
                <a:latin typeface="Courier New" panose="02070309020205020404" pitchFamily="49" charset="0"/>
                <a:ea typeface="Monaco"/>
                <a:cs typeface="Courier New" panose="02070309020205020404" pitchFamily="49" charset="0"/>
              </a:rPr>
              <a:t>mimeType</a:t>
            </a:r>
            <a:r>
              <a:rPr lang="nl-NL" altLang="nl-NL" dirty="0" smtClean="0">
                <a:solidFill>
                  <a:srgbClr val="333333"/>
                </a:solidFill>
                <a:latin typeface="Courier New" panose="02070309020205020404" pitchFamily="49" charset="0"/>
                <a:ea typeface="Monaco"/>
                <a:cs typeface="Courier New" panose="02070309020205020404" pitchFamily="49" charset="0"/>
              </a:rPr>
              <a:t>)</a:t>
            </a:r>
          </a:p>
          <a:p>
            <a:pPr lvl="0"/>
            <a:r>
              <a:rPr lang="nl-NL" altLang="nl-NL" dirty="0" smtClean="0">
                <a:solidFill>
                  <a:srgbClr val="333333"/>
                </a:solidFill>
                <a:latin typeface="Courier New" panose="02070309020205020404" pitchFamily="49" charset="0"/>
                <a:ea typeface="Monaco"/>
                <a:cs typeface="Courier New" panose="02070309020205020404" pitchFamily="49" charset="0"/>
              </a:rPr>
              <a:t> </a:t>
            </a:r>
            <a:endParaRPr lang="nl-NL" altLang="nl-NL" dirty="0">
              <a:latin typeface="Courier New" panose="02070309020205020404" pitchFamily="49" charset="0"/>
              <a:cs typeface="Courier New" panose="02070309020205020404" pitchFamily="49" charset="0"/>
            </a:endParaRPr>
          </a:p>
        </p:txBody>
      </p:sp>
      <p:sp>
        <p:nvSpPr>
          <p:cNvPr id="7" name="TextBox 6"/>
          <p:cNvSpPr txBox="1"/>
          <p:nvPr/>
        </p:nvSpPr>
        <p:spPr>
          <a:xfrm>
            <a:off x="581237" y="5543490"/>
            <a:ext cx="7495963" cy="400110"/>
          </a:xfrm>
          <a:prstGeom prst="rect">
            <a:avLst/>
          </a:prstGeom>
          <a:noFill/>
        </p:spPr>
        <p:txBody>
          <a:bodyPr wrap="none" rtlCol="0">
            <a:spAutoFit/>
          </a:bodyPr>
          <a:lstStyle/>
          <a:p>
            <a:pPr lvl="0"/>
            <a:r>
              <a:rPr lang="nl-NL" altLang="nl-NL" sz="2000" dirty="0">
                <a:solidFill>
                  <a:srgbClr val="333333"/>
                </a:solidFill>
                <a:latin typeface="Verdana" pitchFamily="34" charset="0"/>
                <a:ea typeface="Helvetica Neue"/>
                <a:cs typeface="Arial" pitchFamily="34" charset="0"/>
              </a:rPr>
              <a:t>The content of the post </a:t>
            </a:r>
            <a:r>
              <a:rPr lang="nl-NL" altLang="nl-NL" sz="2000" dirty="0" err="1">
                <a:solidFill>
                  <a:srgbClr val="333333"/>
                </a:solidFill>
                <a:latin typeface="Verdana" pitchFamily="34" charset="0"/>
                <a:ea typeface="Helvetica Neue"/>
                <a:cs typeface="Arial" pitchFamily="34" charset="0"/>
              </a:rPr>
              <a:t>submission</a:t>
            </a:r>
            <a:r>
              <a:rPr lang="nl-NL" altLang="nl-NL" sz="2000" dirty="0">
                <a:solidFill>
                  <a:srgbClr val="333333"/>
                </a:solidFill>
                <a:latin typeface="Verdana" pitchFamily="34" charset="0"/>
                <a:ea typeface="Helvetica Neue"/>
                <a:cs typeface="Arial" pitchFamily="34" charset="0"/>
              </a:rPr>
              <a:t> is a resource </a:t>
            </a:r>
            <a:r>
              <a:rPr lang="nl-NL" altLang="nl-NL" sz="2000" dirty="0" err="1">
                <a:solidFill>
                  <a:srgbClr val="333333"/>
                </a:solidFill>
                <a:latin typeface="Verdana" pitchFamily="34" charset="0"/>
                <a:ea typeface="Helvetica Neue"/>
                <a:cs typeface="Arial" pitchFamily="34" charset="0"/>
              </a:rPr>
              <a:t>bundle</a:t>
            </a:r>
            <a:r>
              <a:rPr lang="nl-NL" altLang="nl-NL" sz="2000" dirty="0" smtClean="0">
                <a:solidFill>
                  <a:srgbClr val="333333"/>
                </a:solidFill>
                <a:latin typeface="Verdana" pitchFamily="34" charset="0"/>
                <a:ea typeface="Helvetica Neue"/>
                <a:cs typeface="Arial" pitchFamily="34" charset="0"/>
              </a:rPr>
              <a:t>.</a:t>
            </a:r>
            <a:endParaRPr lang="nl-NL" altLang="nl-NL" sz="2000" dirty="0">
              <a:solidFill>
                <a:srgbClr val="428BCA"/>
              </a:solidFill>
              <a:ea typeface="Helvetica Neue"/>
              <a:cs typeface="Arial" pitchFamily="34" charset="0"/>
            </a:endParaRPr>
          </a:p>
        </p:txBody>
      </p:sp>
    </p:spTree>
    <p:extLst>
      <p:ext uri="{BB962C8B-B14F-4D97-AF65-F5344CB8AC3E}">
        <p14:creationId xmlns="" xmlns:p14="http://schemas.microsoft.com/office/powerpoint/2010/main" val="3800436593"/>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bwMode="auto">
          <a:xfrm>
            <a:off x="1934936" y="4495800"/>
            <a:ext cx="2196080" cy="1600200"/>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t>Amazon S3</a:t>
            </a:r>
            <a:endParaRPr kumimoji="0" lang="nl-NL" sz="1800" b="1"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Storing resources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222</a:t>
            </a:fld>
            <a:endParaRPr lang="en-CA"/>
          </a:p>
        </p:txBody>
      </p:sp>
      <p:sp>
        <p:nvSpPr>
          <p:cNvPr id="6" name="Rectangle 5"/>
          <p:cNvSpPr/>
          <p:nvPr/>
        </p:nvSpPr>
        <p:spPr bwMode="auto">
          <a:xfrm>
            <a:off x="1020536" y="1752600"/>
            <a:ext cx="3257821" cy="457200"/>
          </a:xfrm>
          <a:prstGeom prst="rect">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solidFill>
                  <a:schemeClr val="bg1"/>
                </a:solidFill>
              </a:rPr>
              <a:t>FHIR POCO Model</a:t>
            </a:r>
            <a:endParaRPr kumimoji="0" lang="nl-NL" sz="1800" b="0" i="0" u="none" strike="noStrike" cap="none" normalizeH="0" baseline="0" dirty="0" smtClean="0">
              <a:ln>
                <a:noFill/>
              </a:ln>
              <a:solidFill>
                <a:schemeClr val="bg1"/>
              </a:solidFill>
              <a:effectLst/>
            </a:endParaRPr>
          </a:p>
        </p:txBody>
      </p:sp>
      <p:sp>
        <p:nvSpPr>
          <p:cNvPr id="7" name="Rectangle 6"/>
          <p:cNvSpPr/>
          <p:nvPr/>
        </p:nvSpPr>
        <p:spPr bwMode="auto">
          <a:xfrm>
            <a:off x="457200" y="2476499"/>
            <a:ext cx="4884965" cy="1600200"/>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t>Mongo</a:t>
            </a:r>
            <a:endParaRPr kumimoji="0" lang="nl-NL" sz="1800" b="1" i="0" u="none" strike="noStrike" cap="none" normalizeH="0" baseline="0" dirty="0" smtClean="0">
              <a:ln>
                <a:noFill/>
              </a:ln>
              <a:solidFill>
                <a:schemeClr val="tx1"/>
              </a:solidFill>
              <a:effectLst/>
              <a:latin typeface="Arial" charset="0"/>
            </a:endParaRPr>
          </a:p>
        </p:txBody>
      </p:sp>
      <p:sp>
        <p:nvSpPr>
          <p:cNvPr id="9" name="Can 8"/>
          <p:cNvSpPr/>
          <p:nvPr/>
        </p:nvSpPr>
        <p:spPr bwMode="auto">
          <a:xfrm>
            <a:off x="715736" y="2933699"/>
            <a:ext cx="1393372" cy="6858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Patient</a:t>
            </a:r>
            <a:endParaRPr kumimoji="0" lang="nl-NL" sz="1800" b="0" i="0" u="none" strike="noStrike" cap="none" normalizeH="0" baseline="0" dirty="0" smtClean="0">
              <a:ln>
                <a:noFill/>
              </a:ln>
              <a:solidFill>
                <a:schemeClr val="bg1"/>
              </a:solidFill>
              <a:effectLst/>
              <a:latin typeface="Arial" charset="0"/>
            </a:endParaRPr>
          </a:p>
        </p:txBody>
      </p:sp>
      <p:sp>
        <p:nvSpPr>
          <p:cNvPr id="10" name="Can 9"/>
          <p:cNvSpPr/>
          <p:nvPr/>
        </p:nvSpPr>
        <p:spPr bwMode="auto">
          <a:xfrm>
            <a:off x="3992336" y="2971800"/>
            <a:ext cx="1393372" cy="6858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700" b="0" i="0" u="none" strike="noStrike" cap="none" normalizeH="0" baseline="0" dirty="0" smtClean="0">
                <a:ln>
                  <a:noFill/>
                </a:ln>
                <a:solidFill>
                  <a:schemeClr val="bg1"/>
                </a:solidFill>
                <a:effectLst/>
                <a:latin typeface="Arial" charset="0"/>
              </a:rPr>
              <a:t>Observation</a:t>
            </a:r>
            <a:endParaRPr kumimoji="0" lang="nl-NL" sz="1700" b="0" i="0" u="none" strike="noStrike" cap="none" normalizeH="0" baseline="0" dirty="0" smtClean="0">
              <a:ln>
                <a:noFill/>
              </a:ln>
              <a:solidFill>
                <a:schemeClr val="bg1"/>
              </a:solidFill>
              <a:effectLst/>
              <a:latin typeface="Arial" charset="0"/>
            </a:endParaRPr>
          </a:p>
        </p:txBody>
      </p:sp>
      <p:sp>
        <p:nvSpPr>
          <p:cNvPr id="11" name="Can 10"/>
          <p:cNvSpPr/>
          <p:nvPr/>
        </p:nvSpPr>
        <p:spPr bwMode="auto">
          <a:xfrm>
            <a:off x="2370364" y="2971800"/>
            <a:ext cx="1393372" cy="6858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Binary</a:t>
            </a:r>
            <a:endParaRPr kumimoji="0" lang="nl-NL" sz="1800" b="0" i="0" u="none" strike="noStrike" cap="none" normalizeH="0" baseline="0" dirty="0" smtClean="0">
              <a:ln>
                <a:noFill/>
              </a:ln>
              <a:solidFill>
                <a:schemeClr val="bg1"/>
              </a:solidFill>
              <a:effectLst/>
              <a:latin typeface="Arial" charset="0"/>
            </a:endParaRPr>
          </a:p>
        </p:txBody>
      </p:sp>
      <p:sp>
        <p:nvSpPr>
          <p:cNvPr id="13" name="Right Arrow 12"/>
          <p:cNvSpPr/>
          <p:nvPr/>
        </p:nvSpPr>
        <p:spPr bwMode="auto">
          <a:xfrm rot="5400000">
            <a:off x="2649712" y="2400300"/>
            <a:ext cx="914400" cy="381000"/>
          </a:xfrm>
          <a:prstGeom prst="rightArrow">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14" name="Right Arrow 13"/>
          <p:cNvSpPr/>
          <p:nvPr/>
        </p:nvSpPr>
        <p:spPr bwMode="auto">
          <a:xfrm rot="3919003">
            <a:off x="3822958" y="2361879"/>
            <a:ext cx="914400" cy="381000"/>
          </a:xfrm>
          <a:prstGeom prst="rightArrow">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16" name="Right Arrow 15"/>
          <p:cNvSpPr/>
          <p:nvPr/>
        </p:nvSpPr>
        <p:spPr bwMode="auto">
          <a:xfrm rot="5803415">
            <a:off x="1095483" y="2440049"/>
            <a:ext cx="949222" cy="381000"/>
          </a:xfrm>
          <a:prstGeom prst="rightArrow">
            <a:avLst>
              <a:gd name="adj1" fmla="val 59627"/>
              <a:gd name="adj2" fmla="val 50000"/>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17" name="Can 16"/>
          <p:cNvSpPr/>
          <p:nvPr/>
        </p:nvSpPr>
        <p:spPr bwMode="auto">
          <a:xfrm>
            <a:off x="5837243" y="1826446"/>
            <a:ext cx="2773357" cy="434575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dirty="0" smtClean="0">
              <a:ln>
                <a:noFill/>
              </a:ln>
              <a:solidFill>
                <a:schemeClr val="bg1"/>
              </a:solidFill>
              <a:effectLst/>
              <a:latin typeface="Arial" charset="0"/>
            </a:endParaRPr>
          </a:p>
        </p:txBody>
      </p:sp>
      <p:cxnSp>
        <p:nvCxnSpPr>
          <p:cNvPr id="20" name="Straight Connector 19"/>
          <p:cNvCxnSpPr/>
          <p:nvPr/>
        </p:nvCxnSpPr>
        <p:spPr bwMode="auto">
          <a:xfrm>
            <a:off x="4223659" y="3608616"/>
            <a:ext cx="2825051" cy="81098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9" name="Right Arrow 28"/>
          <p:cNvSpPr/>
          <p:nvPr/>
        </p:nvSpPr>
        <p:spPr bwMode="auto">
          <a:xfrm rot="5400000">
            <a:off x="2858476" y="4122546"/>
            <a:ext cx="1310892" cy="381000"/>
          </a:xfrm>
          <a:prstGeom prst="rightArrow">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33" name="Can 32"/>
          <p:cNvSpPr/>
          <p:nvPr/>
        </p:nvSpPr>
        <p:spPr bwMode="auto">
          <a:xfrm>
            <a:off x="2239736" y="5257800"/>
            <a:ext cx="1393372" cy="6858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Binary</a:t>
            </a:r>
            <a:endParaRPr kumimoji="0" lang="nl-NL" sz="1800" b="0" i="0" u="none" strike="noStrike" cap="none" normalizeH="0" baseline="0" dirty="0" smtClean="0">
              <a:ln>
                <a:noFill/>
              </a:ln>
              <a:solidFill>
                <a:schemeClr val="bg1"/>
              </a:solidFill>
              <a:effectLst/>
              <a:latin typeface="Arial" charset="0"/>
            </a:endParaRPr>
          </a:p>
        </p:txBody>
      </p:sp>
      <p:grpSp>
        <p:nvGrpSpPr>
          <p:cNvPr id="3" name="Group 2"/>
          <p:cNvGrpSpPr/>
          <p:nvPr/>
        </p:nvGrpSpPr>
        <p:grpSpPr>
          <a:xfrm>
            <a:off x="6169965" y="2590800"/>
            <a:ext cx="2212035" cy="3352800"/>
            <a:chOff x="6093765" y="2514600"/>
            <a:chExt cx="2212035" cy="3352800"/>
          </a:xfrm>
        </p:grpSpPr>
        <p:sp>
          <p:nvSpPr>
            <p:cNvPr id="24" name="Rectangle 23"/>
            <p:cNvSpPr/>
            <p:nvPr/>
          </p:nvSpPr>
          <p:spPr bwMode="auto">
            <a:xfrm>
              <a:off x="6093765" y="2514600"/>
              <a:ext cx="2212035" cy="33528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en-US" dirty="0"/>
            </a:p>
          </p:txBody>
        </p:sp>
        <p:sp>
          <p:nvSpPr>
            <p:cNvPr id="25" name="Rectangle 24"/>
            <p:cNvSpPr/>
            <p:nvPr/>
          </p:nvSpPr>
          <p:spPr bwMode="auto">
            <a:xfrm>
              <a:off x="6296630" y="5083962"/>
              <a:ext cx="1856770" cy="707238"/>
            </a:xfrm>
            <a:prstGeom prst="rect">
              <a:avLst/>
            </a:prstGeom>
            <a:noFill/>
            <a:ln w="38100">
              <a:solidFill>
                <a:schemeClr val="bg1"/>
              </a:solidFill>
              <a:prstDash val="sysDot"/>
            </a:ln>
            <a:extLst/>
          </p:spPr>
          <p:txBody>
            <a:bodyPr wrap="square" rtlCol="0" anchor="ctr">
              <a:noAutofit/>
            </a:bodyPr>
            <a:lstStyle/>
            <a:p>
              <a:pPr algn="ctr"/>
              <a:r>
                <a:rPr lang="en-US" dirty="0">
                  <a:solidFill>
                    <a:schemeClr val="bg1"/>
                  </a:solidFill>
                  <a:latin typeface="Arial" charset="0"/>
                </a:rPr>
                <a:t>Original</a:t>
              </a:r>
            </a:p>
            <a:p>
              <a:pPr algn="ctr"/>
              <a:r>
                <a:rPr lang="en-US" dirty="0">
                  <a:solidFill>
                    <a:schemeClr val="bg1"/>
                  </a:solidFill>
                  <a:latin typeface="Arial" charset="0"/>
                </a:rPr>
                <a:t>(</a:t>
              </a:r>
              <a:r>
                <a:rPr lang="en-US" dirty="0" err="1">
                  <a:solidFill>
                    <a:schemeClr val="bg1"/>
                  </a:solidFill>
                  <a:latin typeface="Arial" charset="0"/>
                </a:rPr>
                <a:t>json</a:t>
              </a:r>
              <a:r>
                <a:rPr lang="en-US" dirty="0">
                  <a:solidFill>
                    <a:schemeClr val="bg1"/>
                  </a:solidFill>
                  <a:latin typeface="Arial" charset="0"/>
                </a:rPr>
                <a:t> or xml)</a:t>
              </a:r>
            </a:p>
          </p:txBody>
        </p:sp>
        <p:sp>
          <p:nvSpPr>
            <p:cNvPr id="27" name="TextBox 26"/>
            <p:cNvSpPr txBox="1"/>
            <p:nvPr/>
          </p:nvSpPr>
          <p:spPr>
            <a:xfrm>
              <a:off x="6274857" y="4397011"/>
              <a:ext cx="1878543" cy="555989"/>
            </a:xfrm>
            <a:prstGeom prst="rect">
              <a:avLst/>
            </a:prstGeom>
            <a:noFill/>
            <a:ln w="38100">
              <a:solidFill>
                <a:schemeClr val="bg1"/>
              </a:solidFill>
              <a:prstDash val="sysDot"/>
            </a:ln>
          </p:spPr>
          <p:txBody>
            <a:bodyPr wrap="square" rtlCol="0" anchor="ctr">
              <a:noAutofit/>
            </a:bodyPr>
            <a:lstStyle/>
            <a:p>
              <a:pPr algn="ctr"/>
              <a:r>
                <a:rPr lang="en-US" dirty="0" smtClean="0">
                  <a:solidFill>
                    <a:schemeClr val="bg1"/>
                  </a:solidFill>
                </a:rPr>
                <a:t>Metadata</a:t>
              </a:r>
              <a:endParaRPr lang="nl-NL" dirty="0">
                <a:solidFill>
                  <a:schemeClr val="bg1"/>
                </a:solidFill>
              </a:endParaRPr>
            </a:p>
          </p:txBody>
        </p:sp>
        <p:sp>
          <p:nvSpPr>
            <p:cNvPr id="26" name="Rectangle 25"/>
            <p:cNvSpPr/>
            <p:nvPr/>
          </p:nvSpPr>
          <p:spPr bwMode="auto">
            <a:xfrm>
              <a:off x="6272516" y="2743200"/>
              <a:ext cx="1880884" cy="1447800"/>
            </a:xfrm>
            <a:prstGeom prst="rect">
              <a:avLst/>
            </a:prstGeom>
            <a:noFill/>
            <a:ln w="38100">
              <a:solidFill>
                <a:schemeClr val="bg1"/>
              </a:solidFill>
              <a:prstDash val="solid"/>
            </a:ln>
            <a:extLst/>
          </p:spPr>
          <p:txBody>
            <a:bodyPr wrap="square" rtlCol="0" anchor="t">
              <a:noAutofit/>
            </a:bodyPr>
            <a:lstStyle/>
            <a:p>
              <a:pPr algn="ctr"/>
              <a:r>
                <a:rPr lang="en-US" sz="2000" b="1" dirty="0">
                  <a:solidFill>
                    <a:schemeClr val="bg1"/>
                  </a:solidFill>
                </a:rPr>
                <a:t>Atom Entry</a:t>
              </a:r>
            </a:p>
            <a:p>
              <a:pPr algn="ctr"/>
              <a:r>
                <a:rPr lang="en-US" dirty="0">
                  <a:solidFill>
                    <a:schemeClr val="bg1"/>
                  </a:solidFill>
                </a:rPr>
                <a:t>(stored </a:t>
              </a:r>
              <a:r>
                <a:rPr lang="en-US" dirty="0" err="1">
                  <a:solidFill>
                    <a:schemeClr val="bg1"/>
                  </a:solidFill>
                </a:rPr>
                <a:t>json</a:t>
              </a:r>
              <a:r>
                <a:rPr lang="en-US" dirty="0" smtClean="0">
                  <a:solidFill>
                    <a:schemeClr val="bg1"/>
                  </a:solidFill>
                </a:rPr>
                <a:t>)</a:t>
              </a:r>
            </a:p>
            <a:p>
              <a:pPr algn="ctr"/>
              <a:endParaRPr lang="en-US" dirty="0">
                <a:solidFill>
                  <a:schemeClr val="bg1"/>
                </a:solidFill>
              </a:endParaRPr>
            </a:p>
            <a:p>
              <a:pPr algn="ctr"/>
              <a:r>
                <a:rPr lang="en-US" dirty="0" smtClean="0">
                  <a:solidFill>
                    <a:schemeClr val="bg1"/>
                  </a:solidFill>
                </a:rPr>
                <a:t>Resource</a:t>
              </a:r>
              <a:endParaRPr lang="en-US" dirty="0">
                <a:solidFill>
                  <a:schemeClr val="bg1"/>
                </a:solidFill>
              </a:endParaRPr>
            </a:p>
          </p:txBody>
        </p:sp>
      </p:grpSp>
    </p:spTree>
    <p:extLst>
      <p:ext uri="{BB962C8B-B14F-4D97-AF65-F5344CB8AC3E}">
        <p14:creationId xmlns="" xmlns:p14="http://schemas.microsoft.com/office/powerpoint/2010/main" val="2844904451"/>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RDBMS: BLOB + Index</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223</a:t>
            </a:fld>
            <a:endParaRPr lang="en-CA"/>
          </a:p>
        </p:txBody>
      </p:sp>
      <p:graphicFrame>
        <p:nvGraphicFramePr>
          <p:cNvPr id="6" name="Table 5"/>
          <p:cNvGraphicFramePr>
            <a:graphicFrameLocks noGrp="1"/>
          </p:cNvGraphicFramePr>
          <p:nvPr>
            <p:extLst>
              <p:ext uri="{D42A27DB-BD31-4B8C-83A1-F6EECF244321}">
                <p14:modId xmlns="" xmlns:p14="http://schemas.microsoft.com/office/powerpoint/2010/main" val="435842501"/>
              </p:ext>
            </p:extLst>
          </p:nvPr>
        </p:nvGraphicFramePr>
        <p:xfrm>
          <a:off x="762000" y="1905000"/>
          <a:ext cx="6553200" cy="1143000"/>
        </p:xfrm>
        <a:graphic>
          <a:graphicData uri="http://schemas.openxmlformats.org/drawingml/2006/table">
            <a:tbl>
              <a:tblPr/>
              <a:tblGrid>
                <a:gridCol w="419651"/>
                <a:gridCol w="1347306"/>
                <a:gridCol w="1236870"/>
                <a:gridCol w="1415773"/>
                <a:gridCol w="2133600"/>
              </a:tblGrid>
              <a:tr h="285750">
                <a:tc>
                  <a:txBody>
                    <a:bodyPr/>
                    <a:lstStyle/>
                    <a:p>
                      <a:pPr algn="ctr" fontAlgn="b"/>
                      <a:r>
                        <a:rPr lang="nl-NL" sz="1600" b="0" i="0" u="none" strike="noStrike" dirty="0" err="1">
                          <a:solidFill>
                            <a:srgbClr val="FFFFFF"/>
                          </a:solidFill>
                          <a:effectLst/>
                          <a:latin typeface="Arial"/>
                        </a:rPr>
                        <a:t>Id</a:t>
                      </a:r>
                      <a:endParaRPr lang="nl-NL" sz="1600" b="0" i="0" u="none" strike="noStrike" dirty="0">
                        <a:solidFill>
                          <a:srgbClr val="FFFFFF"/>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538DD5"/>
                    </a:solidFill>
                  </a:tcPr>
                </a:tc>
                <a:tc>
                  <a:txBody>
                    <a:bodyPr/>
                    <a:lstStyle/>
                    <a:p>
                      <a:pPr algn="ctr" fontAlgn="b"/>
                      <a:r>
                        <a:rPr lang="nl-NL" sz="1600" b="0" i="0" u="none" strike="noStrike" dirty="0" err="1">
                          <a:solidFill>
                            <a:srgbClr val="FFFFFF"/>
                          </a:solidFill>
                          <a:effectLst/>
                          <a:latin typeface="Arial"/>
                        </a:rPr>
                        <a:t>ResourceId</a:t>
                      </a:r>
                      <a:endParaRPr lang="nl-NL" sz="1600" b="0" i="0" u="none" strike="noStrike" dirty="0">
                        <a:solidFill>
                          <a:srgbClr val="FFFFFF"/>
                        </a:solidFill>
                        <a:effectLst/>
                        <a:latin typeface="Arial"/>
                      </a:endParaRP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solidFill>
                      <a:srgbClr val="538DD5"/>
                    </a:solidFill>
                  </a:tcPr>
                </a:tc>
                <a:tc>
                  <a:txBody>
                    <a:bodyPr/>
                    <a:lstStyle/>
                    <a:p>
                      <a:pPr algn="ctr" fontAlgn="b"/>
                      <a:r>
                        <a:rPr lang="nl-NL" sz="1600" b="0" i="0" u="none" strike="noStrike" dirty="0" err="1">
                          <a:solidFill>
                            <a:srgbClr val="FFFFFF"/>
                          </a:solidFill>
                          <a:effectLst/>
                          <a:latin typeface="Arial"/>
                        </a:rPr>
                        <a:t>VersionId</a:t>
                      </a:r>
                      <a:endParaRPr lang="nl-NL" sz="1600" b="0" i="0" u="none" strike="noStrike" dirty="0">
                        <a:solidFill>
                          <a:srgbClr val="FFFFFF"/>
                        </a:solidFill>
                        <a:effectLst/>
                        <a:latin typeface="Arial"/>
                      </a:endParaRP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solidFill>
                      <a:srgbClr val="538DD5"/>
                    </a:solidFill>
                  </a:tcPr>
                </a:tc>
                <a:tc>
                  <a:txBody>
                    <a:bodyPr/>
                    <a:lstStyle/>
                    <a:p>
                      <a:pPr algn="ctr" fontAlgn="b"/>
                      <a:r>
                        <a:rPr lang="nl-NL" sz="1600" b="0" i="0" u="none" strike="noStrike" dirty="0" err="1">
                          <a:solidFill>
                            <a:srgbClr val="FFFFFF"/>
                          </a:solidFill>
                          <a:effectLst/>
                          <a:latin typeface="Arial"/>
                        </a:rPr>
                        <a:t>LastUpdate</a:t>
                      </a:r>
                      <a:endParaRPr lang="nl-NL" sz="1600" b="0" i="0" u="none" strike="noStrike" dirty="0">
                        <a:solidFill>
                          <a:srgbClr val="FFFFFF"/>
                        </a:solidFill>
                        <a:effectLst/>
                        <a:latin typeface="Arial"/>
                      </a:endParaRP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solidFill>
                      <a:srgbClr val="538DD5"/>
                    </a:solidFill>
                  </a:tcPr>
                </a:tc>
                <a:tc>
                  <a:txBody>
                    <a:bodyPr/>
                    <a:lstStyle/>
                    <a:p>
                      <a:pPr algn="l" fontAlgn="b"/>
                      <a:r>
                        <a:rPr lang="nl-NL" sz="1600" b="0" i="0" u="none" strike="noStrike" dirty="0">
                          <a:solidFill>
                            <a:srgbClr val="FFFFFF"/>
                          </a:solidFill>
                          <a:effectLst/>
                          <a:latin typeface="Arial"/>
                        </a:rPr>
                        <a:t>Contents</a:t>
                      </a: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538DD5"/>
                    </a:solidFill>
                  </a:tcPr>
                </a:tc>
              </a:tr>
              <a:tr h="285750">
                <a:tc>
                  <a:txBody>
                    <a:bodyPr/>
                    <a:lstStyle/>
                    <a:p>
                      <a:pPr algn="ctr" fontAlgn="b"/>
                      <a:r>
                        <a:rPr lang="nl-NL" sz="1600" b="0" i="0" u="none" strike="noStrike" dirty="0">
                          <a:solidFill>
                            <a:srgbClr val="000000"/>
                          </a:solidFill>
                          <a:effectLst/>
                          <a:latin typeface="Arial"/>
                        </a:rPr>
                        <a:t>1</a:t>
                      </a:r>
                    </a:p>
                  </a:txBody>
                  <a:tcPr marL="7620" marR="7620" marT="7620" marB="0" anchor="b">
                    <a:lnL w="12700" cap="flat" cmpd="sng" algn="ctr">
                      <a:solidFill>
                        <a:schemeClr val="tx1"/>
                      </a:solidFill>
                      <a:prstDash val="solid"/>
                      <a:round/>
                      <a:headEnd type="none" w="med" len="med"/>
                      <a:tailEnd type="none" w="med" len="med"/>
                    </a:lnL>
                    <a:lnR>
                      <a:noFill/>
                    </a:lnR>
                    <a:lnT>
                      <a:noFill/>
                    </a:lnT>
                    <a:lnB>
                      <a:noFill/>
                    </a:lnB>
                    <a:solidFill>
                      <a:srgbClr val="DCE6F1"/>
                    </a:solidFill>
                  </a:tcPr>
                </a:tc>
                <a:tc>
                  <a:txBody>
                    <a:bodyPr/>
                    <a:lstStyle/>
                    <a:p>
                      <a:pPr algn="ctr" fontAlgn="b"/>
                      <a:r>
                        <a:rPr lang="nl-NL" sz="1600" b="0" i="0" u="none" strike="noStrike" dirty="0">
                          <a:solidFill>
                            <a:srgbClr val="000000"/>
                          </a:solidFill>
                          <a:effectLst/>
                          <a:latin typeface="Arial"/>
                        </a:rPr>
                        <a:t>1</a:t>
                      </a:r>
                    </a:p>
                  </a:txBody>
                  <a:tcPr marL="7620" marR="7620" marT="7620" marB="0" anchor="b">
                    <a:lnL>
                      <a:noFill/>
                    </a:lnL>
                    <a:lnR>
                      <a:noFill/>
                    </a:lnR>
                    <a:lnT>
                      <a:noFill/>
                    </a:lnT>
                    <a:lnB>
                      <a:noFill/>
                    </a:lnB>
                    <a:solidFill>
                      <a:srgbClr val="DCE6F1"/>
                    </a:solidFill>
                  </a:tcPr>
                </a:tc>
                <a:tc>
                  <a:txBody>
                    <a:bodyPr/>
                    <a:lstStyle/>
                    <a:p>
                      <a:pPr algn="ctr" fontAlgn="b"/>
                      <a:r>
                        <a:rPr lang="nl-NL" sz="1600" b="0" i="0" u="none" strike="noStrike" dirty="0">
                          <a:solidFill>
                            <a:srgbClr val="000000"/>
                          </a:solidFill>
                          <a:effectLst/>
                          <a:latin typeface="Arial"/>
                        </a:rPr>
                        <a:t>1</a:t>
                      </a:r>
                    </a:p>
                  </a:txBody>
                  <a:tcPr marL="7620" marR="7620" marT="7620" marB="0" anchor="b">
                    <a:lnL>
                      <a:noFill/>
                    </a:lnL>
                    <a:lnR>
                      <a:noFill/>
                    </a:lnR>
                    <a:lnT>
                      <a:noFill/>
                    </a:lnT>
                    <a:lnB>
                      <a:noFill/>
                    </a:lnB>
                    <a:solidFill>
                      <a:srgbClr val="DCE6F1"/>
                    </a:solidFill>
                  </a:tcPr>
                </a:tc>
                <a:tc>
                  <a:txBody>
                    <a:bodyPr/>
                    <a:lstStyle/>
                    <a:p>
                      <a:pPr algn="ctr" fontAlgn="b"/>
                      <a:r>
                        <a:rPr lang="nl-NL" sz="1600" b="0" i="0" u="none" strike="noStrike" dirty="0" smtClean="0">
                          <a:solidFill>
                            <a:srgbClr val="000000"/>
                          </a:solidFill>
                          <a:effectLst/>
                          <a:latin typeface="Arial"/>
                        </a:rPr>
                        <a:t>2012-12-19</a:t>
                      </a:r>
                      <a:endParaRPr lang="nl-NL" sz="1600" b="0" i="0" u="none" strike="noStrike" dirty="0">
                        <a:solidFill>
                          <a:srgbClr val="000000"/>
                        </a:solidFill>
                        <a:effectLst/>
                        <a:latin typeface="Arial"/>
                      </a:endParaRPr>
                    </a:p>
                  </a:txBody>
                  <a:tcPr marL="7620" marR="7620" marT="7620" marB="0" anchor="b">
                    <a:lnL>
                      <a:noFill/>
                    </a:lnL>
                    <a:lnR>
                      <a:noFill/>
                    </a:lnR>
                    <a:lnT>
                      <a:noFill/>
                    </a:lnT>
                    <a:lnB>
                      <a:noFill/>
                    </a:lnB>
                    <a:solidFill>
                      <a:srgbClr val="DCE6F1"/>
                    </a:solidFill>
                  </a:tcPr>
                </a:tc>
                <a:tc>
                  <a:txBody>
                    <a:bodyPr/>
                    <a:lstStyle/>
                    <a:p>
                      <a:pPr algn="l" fontAlgn="b"/>
                      <a:r>
                        <a:rPr lang="nl-NL" sz="1600" b="0" i="0" u="none" strike="noStrike" dirty="0">
                          <a:solidFill>
                            <a:srgbClr val="000000"/>
                          </a:solidFill>
                          <a:effectLst/>
                          <a:latin typeface="Courier New" pitchFamily="49" charset="0"/>
                          <a:cs typeface="Courier New" pitchFamily="49" charset="0"/>
                        </a:rPr>
                        <a:t>&lt;</a:t>
                      </a:r>
                      <a:r>
                        <a:rPr lang="nl-NL" sz="1600" b="0" i="0" u="none" strike="noStrike" dirty="0" err="1" smtClean="0">
                          <a:solidFill>
                            <a:srgbClr val="000000"/>
                          </a:solidFill>
                          <a:effectLst/>
                          <a:latin typeface="Courier New" pitchFamily="49" charset="0"/>
                          <a:cs typeface="Courier New" pitchFamily="49" charset="0"/>
                        </a:rPr>
                        <a:t>Patient</a:t>
                      </a:r>
                      <a:r>
                        <a:rPr lang="nl-NL" sz="1600" b="0" i="0" u="none" strike="noStrike" dirty="0" smtClean="0">
                          <a:solidFill>
                            <a:srgbClr val="000000"/>
                          </a:solidFill>
                          <a:effectLst/>
                          <a:latin typeface="Courier New" pitchFamily="49" charset="0"/>
                          <a:cs typeface="Courier New" pitchFamily="49" charset="0"/>
                        </a:rPr>
                        <a:t> …&gt;</a:t>
                      </a:r>
                      <a:endParaRPr lang="nl-NL" sz="1600" b="0" i="0" u="none" strike="noStrike" dirty="0">
                        <a:solidFill>
                          <a:srgbClr val="000000"/>
                        </a:solidFill>
                        <a:effectLst/>
                        <a:latin typeface="Courier New" pitchFamily="49" charset="0"/>
                        <a:cs typeface="Courier New" pitchFamily="49" charset="0"/>
                      </a:endParaRPr>
                    </a:p>
                  </a:txBody>
                  <a:tcPr marL="7620" marR="7620" marT="7620" marB="0" anchor="b">
                    <a:lnL>
                      <a:noFill/>
                    </a:lnL>
                    <a:lnR w="12700" cap="flat" cmpd="sng" algn="ctr">
                      <a:solidFill>
                        <a:schemeClr val="tx1"/>
                      </a:solidFill>
                      <a:prstDash val="solid"/>
                      <a:round/>
                      <a:headEnd type="none" w="med" len="med"/>
                      <a:tailEnd type="none" w="med" len="med"/>
                    </a:lnR>
                    <a:lnT>
                      <a:noFill/>
                    </a:lnT>
                    <a:lnB>
                      <a:noFill/>
                    </a:lnB>
                    <a:solidFill>
                      <a:srgbClr val="DCE6F1"/>
                    </a:solidFill>
                  </a:tcPr>
                </a:tc>
              </a:tr>
              <a:tr h="285750">
                <a:tc>
                  <a:txBody>
                    <a:bodyPr/>
                    <a:lstStyle/>
                    <a:p>
                      <a:pPr algn="ctr" fontAlgn="b"/>
                      <a:r>
                        <a:rPr lang="nl-NL" sz="1600" b="0" i="0" u="none" strike="noStrike" dirty="0">
                          <a:solidFill>
                            <a:srgbClr val="000000"/>
                          </a:solidFill>
                          <a:effectLst/>
                          <a:latin typeface="Arial"/>
                        </a:rPr>
                        <a:t>2</a:t>
                      </a:r>
                    </a:p>
                  </a:txBody>
                  <a:tcPr marL="7620" marR="7620" marT="7620" marB="0" anchor="b">
                    <a:lnL w="12700" cap="flat" cmpd="sng" algn="ctr">
                      <a:solidFill>
                        <a:schemeClr val="tx1"/>
                      </a:solidFill>
                      <a:prstDash val="solid"/>
                      <a:round/>
                      <a:headEnd type="none" w="med" len="med"/>
                      <a:tailEnd type="none" w="med" len="med"/>
                    </a:lnL>
                    <a:lnR>
                      <a:noFill/>
                    </a:lnR>
                    <a:lnT>
                      <a:noFill/>
                    </a:lnT>
                    <a:lnB>
                      <a:noFill/>
                    </a:lnB>
                    <a:solidFill>
                      <a:srgbClr val="DCE6F1"/>
                    </a:solidFill>
                  </a:tcPr>
                </a:tc>
                <a:tc>
                  <a:txBody>
                    <a:bodyPr/>
                    <a:lstStyle/>
                    <a:p>
                      <a:pPr algn="ctr" fontAlgn="b"/>
                      <a:r>
                        <a:rPr lang="nl-NL" sz="1600" b="0" i="0" u="none" strike="noStrike" dirty="0">
                          <a:solidFill>
                            <a:srgbClr val="000000"/>
                          </a:solidFill>
                          <a:effectLst/>
                          <a:latin typeface="Arial"/>
                        </a:rPr>
                        <a:t>1</a:t>
                      </a:r>
                    </a:p>
                  </a:txBody>
                  <a:tcPr marL="7620" marR="7620" marT="7620" marB="0" anchor="b">
                    <a:lnL>
                      <a:noFill/>
                    </a:lnL>
                    <a:lnR>
                      <a:noFill/>
                    </a:lnR>
                    <a:lnT>
                      <a:noFill/>
                    </a:lnT>
                    <a:lnB>
                      <a:noFill/>
                    </a:lnB>
                    <a:solidFill>
                      <a:srgbClr val="DCE6F1"/>
                    </a:solidFill>
                  </a:tcPr>
                </a:tc>
                <a:tc>
                  <a:txBody>
                    <a:bodyPr/>
                    <a:lstStyle/>
                    <a:p>
                      <a:pPr algn="ctr" fontAlgn="b"/>
                      <a:r>
                        <a:rPr lang="nl-NL" sz="1600" b="0" i="0" u="none" strike="noStrike" dirty="0">
                          <a:solidFill>
                            <a:srgbClr val="000000"/>
                          </a:solidFill>
                          <a:effectLst/>
                          <a:latin typeface="Arial"/>
                        </a:rPr>
                        <a:t>2</a:t>
                      </a:r>
                    </a:p>
                  </a:txBody>
                  <a:tcPr marL="7620" marR="7620" marT="7620" marB="0" anchor="b">
                    <a:lnL>
                      <a:noFill/>
                    </a:lnL>
                    <a:lnR>
                      <a:noFill/>
                    </a:lnR>
                    <a:lnT>
                      <a:noFill/>
                    </a:lnT>
                    <a:lnB>
                      <a:noFill/>
                    </a:lnB>
                    <a:solidFill>
                      <a:srgbClr val="DCE6F1"/>
                    </a:solidFill>
                  </a:tcPr>
                </a:tc>
                <a:tc>
                  <a:txBody>
                    <a:bodyPr/>
                    <a:lstStyle/>
                    <a:p>
                      <a:pPr algn="ctr" fontAlgn="b"/>
                      <a:r>
                        <a:rPr lang="nl-NL" sz="1600" b="0" i="0" u="none" strike="noStrike" dirty="0" smtClean="0">
                          <a:solidFill>
                            <a:srgbClr val="000000"/>
                          </a:solidFill>
                          <a:effectLst/>
                          <a:latin typeface="Arial"/>
                        </a:rPr>
                        <a:t>2012-12-20</a:t>
                      </a:r>
                      <a:endParaRPr lang="nl-NL" sz="1600" b="0" i="0" u="none" strike="noStrike" dirty="0">
                        <a:solidFill>
                          <a:srgbClr val="000000"/>
                        </a:solidFill>
                        <a:effectLst/>
                        <a:latin typeface="Arial"/>
                      </a:endParaRPr>
                    </a:p>
                  </a:txBody>
                  <a:tcPr marL="7620" marR="7620" marT="7620" marB="0" anchor="b">
                    <a:lnL>
                      <a:noFill/>
                    </a:lnL>
                    <a:lnR>
                      <a:noFill/>
                    </a:lnR>
                    <a:lnT>
                      <a:noFill/>
                    </a:lnT>
                    <a:lnB>
                      <a:noFill/>
                    </a:lnB>
                    <a:solidFill>
                      <a:srgbClr val="DCE6F1"/>
                    </a:solidFill>
                  </a:tcPr>
                </a:tc>
                <a:tc>
                  <a:txBody>
                    <a:bodyPr/>
                    <a:lstStyle/>
                    <a:p>
                      <a:pPr algn="l" fontAlgn="b"/>
                      <a:r>
                        <a:rPr lang="nl-NL" sz="1600" b="0" i="0" u="none" strike="noStrike" dirty="0" smtClean="0">
                          <a:solidFill>
                            <a:srgbClr val="000000"/>
                          </a:solidFill>
                          <a:effectLst/>
                          <a:latin typeface="Courier New" pitchFamily="49" charset="0"/>
                          <a:cs typeface="Courier New" pitchFamily="49" charset="0"/>
                        </a:rPr>
                        <a:t>&lt;</a:t>
                      </a:r>
                      <a:r>
                        <a:rPr lang="nl-NL" sz="1600" b="0" i="0" u="none" strike="noStrike" dirty="0" err="1" smtClean="0">
                          <a:solidFill>
                            <a:srgbClr val="000000"/>
                          </a:solidFill>
                          <a:effectLst/>
                          <a:latin typeface="Courier New" pitchFamily="49" charset="0"/>
                          <a:cs typeface="Courier New" pitchFamily="49" charset="0"/>
                        </a:rPr>
                        <a:t>Patient</a:t>
                      </a:r>
                      <a:r>
                        <a:rPr lang="nl-NL" sz="1600" b="0" i="0" u="none" strike="noStrike" dirty="0" smtClean="0">
                          <a:solidFill>
                            <a:srgbClr val="000000"/>
                          </a:solidFill>
                          <a:effectLst/>
                          <a:latin typeface="Courier New" pitchFamily="49" charset="0"/>
                          <a:cs typeface="Courier New" pitchFamily="49" charset="0"/>
                        </a:rPr>
                        <a:t> …&gt;</a:t>
                      </a:r>
                      <a:endParaRPr lang="nl-NL" sz="1600" b="0" i="0" u="none" strike="noStrike" dirty="0">
                        <a:solidFill>
                          <a:srgbClr val="000000"/>
                        </a:solidFill>
                        <a:effectLst/>
                        <a:latin typeface="Courier New" pitchFamily="49" charset="0"/>
                        <a:cs typeface="Courier New" pitchFamily="49" charset="0"/>
                      </a:endParaRPr>
                    </a:p>
                  </a:txBody>
                  <a:tcPr marL="7620" marR="7620" marT="7620" marB="0" anchor="b">
                    <a:lnL>
                      <a:noFill/>
                    </a:lnL>
                    <a:lnR w="12700" cap="flat" cmpd="sng" algn="ctr">
                      <a:solidFill>
                        <a:schemeClr val="tx1"/>
                      </a:solidFill>
                      <a:prstDash val="solid"/>
                      <a:round/>
                      <a:headEnd type="none" w="med" len="med"/>
                      <a:tailEnd type="none" w="med" len="med"/>
                    </a:lnR>
                    <a:lnT>
                      <a:noFill/>
                    </a:lnT>
                    <a:lnB>
                      <a:noFill/>
                    </a:lnB>
                    <a:solidFill>
                      <a:srgbClr val="DCE6F1"/>
                    </a:solidFill>
                  </a:tcPr>
                </a:tc>
              </a:tr>
              <a:tr h="285750">
                <a:tc>
                  <a:txBody>
                    <a:bodyPr/>
                    <a:lstStyle/>
                    <a:p>
                      <a:pPr algn="ctr" fontAlgn="b"/>
                      <a:r>
                        <a:rPr lang="nl-NL" sz="1600" b="0" i="0" u="none" strike="noStrike" dirty="0">
                          <a:solidFill>
                            <a:srgbClr val="000000"/>
                          </a:solidFill>
                          <a:effectLst/>
                          <a:latin typeface="Arial"/>
                        </a:rPr>
                        <a:t>3</a:t>
                      </a:r>
                    </a:p>
                  </a:txBody>
                  <a:tcPr marL="7620" marR="7620" marT="7620"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nl-NL" sz="1600" b="0" i="0" u="none" strike="noStrike" dirty="0">
                          <a:solidFill>
                            <a:srgbClr val="000000"/>
                          </a:solidFill>
                          <a:effectLst/>
                          <a:latin typeface="Arial"/>
                        </a:rPr>
                        <a:t>2</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nl-NL" sz="1600" b="0" i="0" u="none" strike="noStrike" dirty="0">
                          <a:solidFill>
                            <a:srgbClr val="000000"/>
                          </a:solidFill>
                          <a:effectLst/>
                          <a:latin typeface="Arial"/>
                        </a:rPr>
                        <a:t>1</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nl-NL" sz="1600" b="0" i="0" u="none" strike="noStrike" dirty="0" smtClean="0">
                          <a:solidFill>
                            <a:srgbClr val="000000"/>
                          </a:solidFill>
                          <a:effectLst/>
                          <a:latin typeface="Arial"/>
                        </a:rPr>
                        <a:t>2012-12-20</a:t>
                      </a:r>
                      <a:endParaRPr lang="nl-NL" sz="1600" b="0" i="0" u="none" strike="noStrike" dirty="0">
                        <a:solidFill>
                          <a:srgbClr val="000000"/>
                        </a:solidFill>
                        <a:effectLst/>
                        <a:latin typeface="Arial"/>
                      </a:endParaRP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DCE6F1"/>
                    </a:solidFill>
                  </a:tcPr>
                </a:tc>
                <a:tc>
                  <a:txBody>
                    <a:bodyPr/>
                    <a:lstStyle/>
                    <a:p>
                      <a:pPr algn="l" fontAlgn="b"/>
                      <a:r>
                        <a:rPr lang="nl-NL" sz="1600" b="0" i="0" u="none" strike="noStrike" dirty="0" smtClean="0">
                          <a:solidFill>
                            <a:srgbClr val="000000"/>
                          </a:solidFill>
                          <a:effectLst/>
                          <a:latin typeface="Courier New" pitchFamily="49" charset="0"/>
                          <a:cs typeface="Courier New" pitchFamily="49" charset="0"/>
                        </a:rPr>
                        <a:t>&lt;</a:t>
                      </a:r>
                      <a:r>
                        <a:rPr lang="nl-NL" sz="1600" b="0" i="0" u="none" strike="noStrike" dirty="0" err="1" smtClean="0">
                          <a:solidFill>
                            <a:srgbClr val="000000"/>
                          </a:solidFill>
                          <a:effectLst/>
                          <a:latin typeface="Courier New" pitchFamily="49" charset="0"/>
                          <a:cs typeface="Courier New" pitchFamily="49" charset="0"/>
                        </a:rPr>
                        <a:t>Observation</a:t>
                      </a:r>
                      <a:r>
                        <a:rPr lang="nl-NL" sz="1600" b="0" i="0" u="none" strike="noStrike" dirty="0" smtClean="0">
                          <a:solidFill>
                            <a:srgbClr val="000000"/>
                          </a:solidFill>
                          <a:effectLst/>
                          <a:latin typeface="Courier New" pitchFamily="49" charset="0"/>
                          <a:cs typeface="Courier New" pitchFamily="49" charset="0"/>
                        </a:rPr>
                        <a:t> …&gt;</a:t>
                      </a:r>
                      <a:endParaRPr lang="nl-NL" sz="1600" b="0" i="0" u="none" strike="noStrike" dirty="0">
                        <a:solidFill>
                          <a:srgbClr val="000000"/>
                        </a:solidFill>
                        <a:effectLst/>
                        <a:latin typeface="Courier New" pitchFamily="49" charset="0"/>
                        <a:cs typeface="Courier New" pitchFamily="49" charset="0"/>
                      </a:endParaRPr>
                    </a:p>
                  </a:txBody>
                  <a:tcPr marL="7620" marR="7620" marT="7620"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rgbClr val="DCE6F1"/>
                    </a:solidFill>
                  </a:tcPr>
                </a:tc>
              </a:tr>
            </a:tbl>
          </a:graphicData>
        </a:graphic>
      </p:graphicFrame>
      <p:graphicFrame>
        <p:nvGraphicFramePr>
          <p:cNvPr id="7" name="Table 6"/>
          <p:cNvGraphicFramePr>
            <a:graphicFrameLocks noGrp="1"/>
          </p:cNvGraphicFramePr>
          <p:nvPr>
            <p:extLst>
              <p:ext uri="{D42A27DB-BD31-4B8C-83A1-F6EECF244321}">
                <p14:modId xmlns="" xmlns:p14="http://schemas.microsoft.com/office/powerpoint/2010/main" val="4061764834"/>
              </p:ext>
            </p:extLst>
          </p:nvPr>
        </p:nvGraphicFramePr>
        <p:xfrm>
          <a:off x="762000" y="3352800"/>
          <a:ext cx="5029200" cy="1143000"/>
        </p:xfrm>
        <a:graphic>
          <a:graphicData uri="http://schemas.openxmlformats.org/drawingml/2006/table">
            <a:tbl>
              <a:tblPr/>
              <a:tblGrid>
                <a:gridCol w="497680"/>
                <a:gridCol w="1597820"/>
                <a:gridCol w="1466850"/>
                <a:gridCol w="1466850"/>
              </a:tblGrid>
              <a:tr h="285750">
                <a:tc>
                  <a:txBody>
                    <a:bodyPr/>
                    <a:lstStyle/>
                    <a:p>
                      <a:pPr algn="ctr" fontAlgn="b"/>
                      <a:r>
                        <a:rPr lang="nl-NL" sz="1600" b="0" i="0" u="none" strike="noStrike" dirty="0" err="1" smtClean="0">
                          <a:solidFill>
                            <a:srgbClr val="FFFFFF"/>
                          </a:solidFill>
                          <a:effectLst/>
                          <a:latin typeface="Arial"/>
                        </a:rPr>
                        <a:t>Id</a:t>
                      </a:r>
                      <a:endParaRPr lang="nl-NL" sz="1600" b="0" i="0" u="none" strike="noStrike" dirty="0">
                        <a:solidFill>
                          <a:srgbClr val="FFFFFF"/>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538DD5"/>
                    </a:solidFill>
                  </a:tcPr>
                </a:tc>
                <a:tc>
                  <a:txBody>
                    <a:bodyPr/>
                    <a:lstStyle/>
                    <a:p>
                      <a:pPr algn="ctr" fontAlgn="b"/>
                      <a:r>
                        <a:rPr lang="en-US" sz="1600" b="0" i="0" u="none" strike="noStrike" dirty="0" err="1" smtClean="0">
                          <a:solidFill>
                            <a:srgbClr val="FFFFFF"/>
                          </a:solidFill>
                          <a:effectLst/>
                          <a:latin typeface="Arial"/>
                        </a:rPr>
                        <a:t>Param</a:t>
                      </a:r>
                      <a:endParaRPr lang="nl-NL" sz="1600" b="0" i="0" u="none" strike="noStrike" dirty="0">
                        <a:solidFill>
                          <a:srgbClr val="FFFFFF"/>
                        </a:solidFill>
                        <a:effectLst/>
                        <a:latin typeface="Arial"/>
                      </a:endParaRP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538DD5"/>
                    </a:solidFill>
                  </a:tcPr>
                </a:tc>
                <a:tc>
                  <a:txBody>
                    <a:bodyPr/>
                    <a:lstStyle/>
                    <a:p>
                      <a:pPr algn="ctr" fontAlgn="b"/>
                      <a:r>
                        <a:rPr lang="en-US" sz="1600" b="0" i="0" u="none" strike="noStrike" dirty="0" smtClean="0">
                          <a:solidFill>
                            <a:srgbClr val="FFFFFF"/>
                          </a:solidFill>
                          <a:effectLst/>
                          <a:latin typeface="Arial"/>
                        </a:rPr>
                        <a:t>Value</a:t>
                      </a:r>
                      <a:endParaRPr lang="nl-NL" sz="1600" b="0" i="0" u="none" strike="noStrike" dirty="0">
                        <a:solidFill>
                          <a:srgbClr val="FFFFFF"/>
                        </a:solidFill>
                        <a:effectLst/>
                        <a:latin typeface="Arial"/>
                      </a:endParaRPr>
                    </a:p>
                  </a:txBody>
                  <a:tcPr marL="7620" marR="7620" marT="7620" marB="0" anchor="b">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538DD5"/>
                    </a:solidFill>
                  </a:tcPr>
                </a:tc>
                <a:tc>
                  <a:txBody>
                    <a:bodyPr/>
                    <a:lstStyle/>
                    <a:p>
                      <a:pPr algn="ctr" fontAlgn="b"/>
                      <a:r>
                        <a:rPr lang="en-US" sz="1600" b="0" i="0" u="none" strike="noStrike" dirty="0" smtClean="0">
                          <a:solidFill>
                            <a:srgbClr val="FFFFFF"/>
                          </a:solidFill>
                          <a:effectLst/>
                          <a:latin typeface="Arial"/>
                        </a:rPr>
                        <a:t>System</a:t>
                      </a:r>
                      <a:endParaRPr lang="nl-NL" sz="1600" b="0" i="0" u="none" strike="noStrike" dirty="0">
                        <a:solidFill>
                          <a:srgbClr val="FFFFFF"/>
                        </a:solidFill>
                        <a:effectLst/>
                        <a:latin typeface="Arial"/>
                      </a:endParaRP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538DD5"/>
                    </a:solidFill>
                  </a:tcPr>
                </a:tc>
              </a:tr>
              <a:tr h="285750">
                <a:tc>
                  <a:txBody>
                    <a:bodyPr/>
                    <a:lstStyle/>
                    <a:p>
                      <a:pPr algn="ctr" fontAlgn="b"/>
                      <a:r>
                        <a:rPr lang="nl-NL" sz="1600" b="0" i="0" u="none" strike="noStrike" dirty="0" smtClean="0">
                          <a:solidFill>
                            <a:srgbClr val="000000"/>
                          </a:solidFill>
                          <a:effectLst/>
                          <a:latin typeface="Arial"/>
                        </a:rPr>
                        <a:t>2</a:t>
                      </a:r>
                      <a:endParaRPr lang="nl-NL" sz="1600" b="0" i="0" u="none" strike="noStrike" dirty="0">
                        <a:solidFill>
                          <a:srgbClr val="000000"/>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DCE6F1"/>
                    </a:solidFill>
                  </a:tcPr>
                </a:tc>
                <a:tc>
                  <a:txBody>
                    <a:bodyPr/>
                    <a:lstStyle/>
                    <a:p>
                      <a:pPr algn="ctr" fontAlgn="b"/>
                      <a:r>
                        <a:rPr lang="nl-NL" sz="1600" b="0" i="0" u="none" strike="noStrike" dirty="0" err="1" smtClean="0">
                          <a:solidFill>
                            <a:srgbClr val="000000"/>
                          </a:solidFill>
                          <a:effectLst/>
                          <a:latin typeface="Arial"/>
                        </a:rPr>
                        <a:t>Patient.Name</a:t>
                      </a:r>
                      <a:endParaRPr lang="nl-NL" sz="1600" b="0" i="0" u="none" strike="noStrike" dirty="0">
                        <a:solidFill>
                          <a:srgbClr val="000000"/>
                        </a:solidFill>
                        <a:effectLst/>
                        <a:latin typeface="Arial"/>
                      </a:endParaRPr>
                    </a:p>
                  </a:txBody>
                  <a:tcPr marL="7620" marR="7620" marT="7620" marB="0" anchor="b">
                    <a:lnL>
                      <a:noFill/>
                    </a:lnL>
                    <a:lnR>
                      <a:noFill/>
                    </a:lnR>
                    <a:lnT>
                      <a:noFill/>
                    </a:lnT>
                    <a:lnB>
                      <a:noFill/>
                    </a:lnB>
                    <a:lnTlToBr w="12700" cmpd="sng">
                      <a:noFill/>
                      <a:prstDash val="solid"/>
                    </a:lnTlToBr>
                    <a:lnBlToTr w="12700" cmpd="sng">
                      <a:noFill/>
                      <a:prstDash val="solid"/>
                    </a:lnBlToTr>
                    <a:solidFill>
                      <a:srgbClr val="DCE6F1"/>
                    </a:solidFill>
                  </a:tcPr>
                </a:tc>
                <a:tc>
                  <a:txBody>
                    <a:bodyPr/>
                    <a:lstStyle/>
                    <a:p>
                      <a:pPr algn="ctr" fontAlgn="b"/>
                      <a:r>
                        <a:rPr lang="nl-NL" sz="1600" b="0" i="0" u="none" strike="noStrike" kern="1200" dirty="0" smtClean="0">
                          <a:solidFill>
                            <a:srgbClr val="000000"/>
                          </a:solidFill>
                          <a:effectLst/>
                          <a:latin typeface="Arial"/>
                          <a:ea typeface="+mn-ea"/>
                          <a:cs typeface="+mn-cs"/>
                        </a:rPr>
                        <a:t>“Ewout”</a:t>
                      </a:r>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DCE6F1"/>
                    </a:solidFill>
                  </a:tcPr>
                </a:tc>
                <a:tc>
                  <a:txBody>
                    <a:bodyPr/>
                    <a:lstStyle/>
                    <a:p>
                      <a:pPr algn="ctr" fontAlgn="b"/>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DCE6F1"/>
                    </a:solidFill>
                  </a:tcPr>
                </a:tc>
              </a:tr>
              <a:tr h="285750">
                <a:tc>
                  <a:txBody>
                    <a:bodyPr/>
                    <a:lstStyle/>
                    <a:p>
                      <a:pPr algn="ctr" fontAlgn="b"/>
                      <a:r>
                        <a:rPr lang="en-US" sz="1600" b="0" i="0" u="none" strike="noStrike" dirty="0" smtClean="0">
                          <a:solidFill>
                            <a:srgbClr val="000000"/>
                          </a:solidFill>
                          <a:effectLst/>
                          <a:latin typeface="Arial"/>
                        </a:rPr>
                        <a:t>2</a:t>
                      </a:r>
                      <a:endParaRPr lang="nl-NL" sz="1600" b="0" i="0" u="none" strike="noStrike" dirty="0">
                        <a:solidFill>
                          <a:srgbClr val="000000"/>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nl-NL" sz="1600" b="0" i="0" u="none" strike="noStrike" dirty="0" err="1" smtClean="0">
                          <a:solidFill>
                            <a:srgbClr val="000000"/>
                          </a:solidFill>
                          <a:effectLst/>
                          <a:latin typeface="Arial"/>
                        </a:rPr>
                        <a:t>Patient.DoB</a:t>
                      </a:r>
                      <a:endParaRPr lang="nl-NL" sz="1600" b="0" i="0" u="none" strike="noStrike" dirty="0">
                        <a:solidFill>
                          <a:srgbClr val="000000"/>
                        </a:solidFill>
                        <a:effectLst/>
                        <a:latin typeface="Arial"/>
                      </a:endParaRPr>
                    </a:p>
                  </a:txBody>
                  <a:tcPr marL="7620" marR="7620" marT="762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en-US" sz="1600" b="0" i="0" u="none" strike="noStrike" kern="1200" dirty="0" smtClean="0">
                          <a:solidFill>
                            <a:srgbClr val="000000"/>
                          </a:solidFill>
                          <a:effectLst/>
                          <a:latin typeface="Arial"/>
                          <a:ea typeface="+mn-ea"/>
                          <a:cs typeface="+mn-cs"/>
                        </a:rPr>
                        <a:t>“1972-11-30”</a:t>
                      </a:r>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E6F1"/>
                    </a:solidFill>
                  </a:tcPr>
                </a:tc>
              </a:tr>
              <a:tr h="285750">
                <a:tc>
                  <a:txBody>
                    <a:bodyPr/>
                    <a:lstStyle/>
                    <a:p>
                      <a:pPr algn="ctr" fontAlgn="b"/>
                      <a:r>
                        <a:rPr lang="en-US" sz="1600" b="0" i="0" u="none" strike="noStrike" dirty="0" smtClean="0">
                          <a:solidFill>
                            <a:srgbClr val="000000"/>
                          </a:solidFill>
                          <a:effectLst/>
                          <a:latin typeface="Arial"/>
                        </a:rPr>
                        <a:t>3</a:t>
                      </a:r>
                      <a:endParaRPr lang="nl-NL" sz="1600" b="0" i="0" u="none" strike="noStrike" dirty="0">
                        <a:solidFill>
                          <a:srgbClr val="000000"/>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en-US" sz="1600" b="0" i="0" u="none" strike="noStrike" dirty="0" err="1" smtClean="0">
                          <a:solidFill>
                            <a:srgbClr val="000000"/>
                          </a:solidFill>
                          <a:effectLst/>
                          <a:latin typeface="Arial"/>
                        </a:rPr>
                        <a:t>Obs.Code</a:t>
                      </a:r>
                      <a:endParaRPr lang="nl-NL" sz="1600" b="0" i="0" u="none" strike="noStrike" dirty="0">
                        <a:solidFill>
                          <a:srgbClr val="000000"/>
                        </a:solidFill>
                        <a:effectLst/>
                        <a:latin typeface="Arial"/>
                      </a:endParaRP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en-US" sz="1600" b="0" i="0" u="none" strike="noStrike" kern="1200" dirty="0" smtClean="0">
                          <a:solidFill>
                            <a:srgbClr val="000000"/>
                          </a:solidFill>
                          <a:effectLst/>
                          <a:latin typeface="Arial"/>
                          <a:ea typeface="+mn-ea"/>
                          <a:cs typeface="+mn-cs"/>
                        </a:rPr>
                        <a:t>“234332”</a:t>
                      </a:r>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en-US" sz="1600" b="0" i="0" u="none" strike="noStrike" kern="1200" dirty="0" smtClean="0">
                          <a:solidFill>
                            <a:srgbClr val="000000"/>
                          </a:solidFill>
                          <a:effectLst/>
                          <a:latin typeface="Arial"/>
                          <a:ea typeface="+mn-ea"/>
                          <a:cs typeface="+mn-cs"/>
                        </a:rPr>
                        <a:t>SNOMED</a:t>
                      </a:r>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r>
            </a:tbl>
          </a:graphicData>
        </a:graphic>
      </p:graphicFrame>
      <p:graphicFrame>
        <p:nvGraphicFramePr>
          <p:cNvPr id="8" name="Table 7"/>
          <p:cNvGraphicFramePr>
            <a:graphicFrameLocks noGrp="1"/>
          </p:cNvGraphicFramePr>
          <p:nvPr>
            <p:extLst>
              <p:ext uri="{D42A27DB-BD31-4B8C-83A1-F6EECF244321}">
                <p14:modId xmlns="" xmlns:p14="http://schemas.microsoft.com/office/powerpoint/2010/main" val="1140251715"/>
              </p:ext>
            </p:extLst>
          </p:nvPr>
        </p:nvGraphicFramePr>
        <p:xfrm>
          <a:off x="762000" y="4876800"/>
          <a:ext cx="2209800" cy="857250"/>
        </p:xfrm>
        <a:graphic>
          <a:graphicData uri="http://schemas.openxmlformats.org/drawingml/2006/table">
            <a:tbl>
              <a:tblPr/>
              <a:tblGrid>
                <a:gridCol w="838200"/>
                <a:gridCol w="1371600"/>
              </a:tblGrid>
              <a:tr h="285750">
                <a:tc>
                  <a:txBody>
                    <a:bodyPr/>
                    <a:lstStyle/>
                    <a:p>
                      <a:pPr algn="ctr" fontAlgn="b"/>
                      <a:r>
                        <a:rPr lang="en-US" sz="1600" b="0" i="0" u="none" strike="noStrike" dirty="0" smtClean="0">
                          <a:solidFill>
                            <a:srgbClr val="FFFFFF"/>
                          </a:solidFill>
                          <a:effectLst/>
                          <a:latin typeface="Arial"/>
                        </a:rPr>
                        <a:t>Type</a:t>
                      </a:r>
                      <a:endParaRPr lang="nl-NL" sz="1600" b="0" i="0" u="none" strike="noStrike" dirty="0">
                        <a:solidFill>
                          <a:srgbClr val="FFFFFF"/>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538DD5"/>
                    </a:solidFill>
                  </a:tcPr>
                </a:tc>
                <a:tc>
                  <a:txBody>
                    <a:bodyPr/>
                    <a:lstStyle/>
                    <a:p>
                      <a:pPr algn="ctr" fontAlgn="b"/>
                      <a:r>
                        <a:rPr lang="nl-NL" sz="1600" b="0" i="0" u="none" strike="noStrike" dirty="0" err="1" smtClean="0">
                          <a:solidFill>
                            <a:srgbClr val="FFFFFF"/>
                          </a:solidFill>
                          <a:effectLst/>
                          <a:latin typeface="Arial"/>
                        </a:rPr>
                        <a:t>VersionIdHigh</a:t>
                      </a:r>
                      <a:endParaRPr lang="nl-NL" sz="1600" b="0" i="0" u="none" strike="noStrike" dirty="0">
                        <a:solidFill>
                          <a:srgbClr val="FFFFFF"/>
                        </a:solidFill>
                        <a:effectLst/>
                        <a:latin typeface="Arial"/>
                      </a:endParaRP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538DD5"/>
                    </a:solidFill>
                  </a:tcPr>
                </a:tc>
              </a:tr>
              <a:tr h="285750">
                <a:tc>
                  <a:txBody>
                    <a:bodyPr/>
                    <a:lstStyle/>
                    <a:p>
                      <a:pPr algn="ctr" fontAlgn="b"/>
                      <a:r>
                        <a:rPr lang="en-US" sz="1600" b="0" i="0" u="none" strike="noStrike" dirty="0" smtClean="0">
                          <a:solidFill>
                            <a:srgbClr val="000000"/>
                          </a:solidFill>
                          <a:effectLst/>
                          <a:latin typeface="Arial"/>
                        </a:rPr>
                        <a:t>Patient</a:t>
                      </a:r>
                      <a:endParaRPr lang="nl-NL" sz="1600" b="0" i="0" u="none" strike="noStrike" dirty="0">
                        <a:solidFill>
                          <a:srgbClr val="000000"/>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a:noFill/>
                    </a:lnT>
                    <a:lnB>
                      <a:noFill/>
                    </a:lnB>
                    <a:solidFill>
                      <a:srgbClr val="DCE6F1"/>
                    </a:solidFill>
                  </a:tcPr>
                </a:tc>
                <a:tc>
                  <a:txBody>
                    <a:bodyPr/>
                    <a:lstStyle/>
                    <a:p>
                      <a:pPr algn="ctr" fontAlgn="b"/>
                      <a:r>
                        <a:rPr lang="nl-NL" sz="1600" b="0" i="0" u="none" strike="noStrike" dirty="0" smtClean="0">
                          <a:solidFill>
                            <a:srgbClr val="000000"/>
                          </a:solidFill>
                          <a:effectLst/>
                          <a:latin typeface="Arial"/>
                        </a:rPr>
                        <a:t>2</a:t>
                      </a:r>
                      <a:endParaRPr lang="nl-NL" sz="1600" b="0" i="0" u="none" strike="noStrike" dirty="0">
                        <a:solidFill>
                          <a:srgbClr val="000000"/>
                        </a:solidFill>
                        <a:effectLst/>
                        <a:latin typeface="Arial"/>
                      </a:endParaRPr>
                    </a:p>
                  </a:txBody>
                  <a:tcPr marL="7620" marR="7620" marT="7620" marB="0" anchor="b">
                    <a:lnL>
                      <a:noFill/>
                    </a:lnL>
                    <a:lnR w="12700" cap="flat" cmpd="sng" algn="ctr">
                      <a:solidFill>
                        <a:schemeClr val="tx1"/>
                      </a:solidFill>
                      <a:prstDash val="solid"/>
                      <a:round/>
                      <a:headEnd type="none" w="med" len="med"/>
                      <a:tailEnd type="none" w="med" len="med"/>
                    </a:lnR>
                    <a:lnT>
                      <a:noFill/>
                    </a:lnT>
                    <a:lnB>
                      <a:noFill/>
                    </a:lnB>
                    <a:solidFill>
                      <a:srgbClr val="DCE6F1"/>
                    </a:solidFill>
                  </a:tcPr>
                </a:tc>
              </a:tr>
              <a:tr h="285750">
                <a:tc>
                  <a:txBody>
                    <a:bodyPr/>
                    <a:lstStyle/>
                    <a:p>
                      <a:pPr algn="ctr" fontAlgn="b"/>
                      <a:r>
                        <a:rPr lang="en-US" sz="1600" b="0" i="0" u="none" strike="noStrike" dirty="0" smtClean="0">
                          <a:solidFill>
                            <a:srgbClr val="000000"/>
                          </a:solidFill>
                          <a:effectLst/>
                          <a:latin typeface="Arial"/>
                        </a:rPr>
                        <a:t>Lab</a:t>
                      </a:r>
                      <a:endParaRPr lang="nl-NL" sz="1600" b="0" i="0" u="none" strike="noStrike" dirty="0">
                        <a:solidFill>
                          <a:srgbClr val="000000"/>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en-US" sz="1600" b="0" i="0" u="none" strike="noStrike" dirty="0" smtClean="0">
                          <a:solidFill>
                            <a:schemeClr val="tx1"/>
                          </a:solidFill>
                          <a:effectLst/>
                          <a:latin typeface="+mn-lt"/>
                        </a:rPr>
                        <a:t>3</a:t>
                      </a:r>
                      <a:endParaRPr lang="nl-NL" sz="1600" b="0" i="0" u="none" strike="noStrike" dirty="0">
                        <a:solidFill>
                          <a:srgbClr val="000000"/>
                        </a:solidFill>
                        <a:effectLst/>
                        <a:latin typeface="Arial"/>
                      </a:endParaRPr>
                    </a:p>
                  </a:txBody>
                  <a:tcPr marL="7620" marR="7620" marT="7620"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rgbClr val="DCE6F1"/>
                    </a:solidFill>
                  </a:tcPr>
                </a:tc>
              </a:tr>
            </a:tbl>
          </a:graphicData>
        </a:graphic>
      </p:graphicFrame>
      <p:cxnSp>
        <p:nvCxnSpPr>
          <p:cNvPr id="10" name="Straight Arrow Connector 9"/>
          <p:cNvCxnSpPr/>
          <p:nvPr/>
        </p:nvCxnSpPr>
        <p:spPr bwMode="auto">
          <a:xfrm flipH="1" flipV="1">
            <a:off x="5638800" y="4343400"/>
            <a:ext cx="381000" cy="6858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12" name="Cloud 11"/>
          <p:cNvSpPr/>
          <p:nvPr/>
        </p:nvSpPr>
        <p:spPr bwMode="auto">
          <a:xfrm>
            <a:off x="5181600" y="4876800"/>
            <a:ext cx="2590800" cy="1219200"/>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Need to index only latest version!</a:t>
            </a:r>
          </a:p>
        </p:txBody>
      </p:sp>
      <p:cxnSp>
        <p:nvCxnSpPr>
          <p:cNvPr id="14" name="Straight Arrow Connector 13"/>
          <p:cNvCxnSpPr/>
          <p:nvPr/>
        </p:nvCxnSpPr>
        <p:spPr bwMode="auto">
          <a:xfrm flipH="1" flipV="1">
            <a:off x="7010400" y="2592512"/>
            <a:ext cx="266700" cy="912688"/>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15" name="Cloud 14"/>
          <p:cNvSpPr/>
          <p:nvPr/>
        </p:nvSpPr>
        <p:spPr bwMode="auto">
          <a:xfrm>
            <a:off x="6172200" y="3274888"/>
            <a:ext cx="2781300" cy="1373312"/>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solidFill>
                  <a:schemeClr val="bg1"/>
                </a:solidFill>
              </a:rPr>
              <a:t>Separate tables for current and history?</a:t>
            </a:r>
            <a:endParaRPr kumimoji="0" lang="en-US" sz="1800" b="0" i="0" u="none" strike="noStrike" cap="none" normalizeH="0" baseline="0" dirty="0" smtClean="0">
              <a:ln>
                <a:noFill/>
              </a:ln>
              <a:solidFill>
                <a:schemeClr val="bg1"/>
              </a:solidFill>
              <a:effectLst/>
              <a:latin typeface="Arial" charset="0"/>
            </a:endParaRPr>
          </a:p>
        </p:txBody>
      </p:sp>
    </p:spTree>
    <p:extLst>
      <p:ext uri="{BB962C8B-B14F-4D97-AF65-F5344CB8AC3E}">
        <p14:creationId xmlns="" xmlns:p14="http://schemas.microsoft.com/office/powerpoint/2010/main" val="296157538"/>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r>
              <a:rPr lang="en-US" sz="4000" b="1" dirty="0" smtClean="0"/>
              <a:t>Both implementations use a separately maintained index for search?</a:t>
            </a:r>
          </a:p>
          <a:p>
            <a:pPr marL="0" indent="0">
              <a:buNone/>
            </a:pPr>
            <a:endParaRPr lang="en-US" sz="4000" dirty="0" smtClean="0"/>
          </a:p>
          <a:p>
            <a:pPr marL="0" indent="0">
              <a:buNone/>
            </a:pPr>
            <a:r>
              <a:rPr lang="en-US" sz="4000" dirty="0" smtClean="0"/>
              <a:t>Yes, here’s why…</a:t>
            </a:r>
            <a:endParaRPr lang="en-US" sz="40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224</a:t>
            </a:fld>
            <a:endParaRPr lang="en-CA"/>
          </a:p>
        </p:txBody>
      </p:sp>
    </p:spTree>
    <p:extLst>
      <p:ext uri="{BB962C8B-B14F-4D97-AF65-F5344CB8AC3E}">
        <p14:creationId xmlns="" xmlns:p14="http://schemas.microsoft.com/office/powerpoint/2010/main" val="4089289638"/>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a:stretch/>
        </p:blipFill>
        <p:spPr bwMode="auto">
          <a:xfrm>
            <a:off x="739389" y="2190750"/>
            <a:ext cx="7305070" cy="388250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p:txBody>
          <a:bodyPr/>
          <a:lstStyle/>
          <a:p>
            <a:r>
              <a:rPr lang="en-US" dirty="0" smtClean="0"/>
              <a:t>Predictable search</a:t>
            </a:r>
            <a:endParaRPr lang="en-US" dirty="0"/>
          </a:p>
        </p:txBody>
      </p:sp>
      <p:sp>
        <p:nvSpPr>
          <p:cNvPr id="5" name="TextBox 4"/>
          <p:cNvSpPr txBox="1"/>
          <p:nvPr/>
        </p:nvSpPr>
        <p:spPr>
          <a:xfrm>
            <a:off x="620949" y="1671935"/>
            <a:ext cx="7848600" cy="461665"/>
          </a:xfrm>
          <a:prstGeom prst="rect">
            <a:avLst/>
          </a:prstGeom>
          <a:noFill/>
        </p:spPr>
        <p:txBody>
          <a:bodyPr wrap="square" rtlCol="0">
            <a:spAutoFit/>
          </a:bodyPr>
          <a:lstStyle/>
          <a:p>
            <a:r>
              <a:rPr lang="en-US" sz="2400" dirty="0">
                <a:latin typeface="+mn-lt"/>
              </a:rPr>
              <a:t>Each resource </a:t>
            </a:r>
            <a:r>
              <a:rPr lang="en-US" sz="2400" dirty="0" smtClean="0">
                <a:latin typeface="+mn-lt"/>
              </a:rPr>
              <a:t>has a </a:t>
            </a:r>
            <a:r>
              <a:rPr lang="en-US" sz="2400" u="sng" dirty="0" smtClean="0">
                <a:latin typeface="+mn-lt"/>
              </a:rPr>
              <a:t>fixed set</a:t>
            </a:r>
            <a:r>
              <a:rPr lang="en-US" sz="2400" dirty="0" smtClean="0">
                <a:latin typeface="+mn-lt"/>
              </a:rPr>
              <a:t> of search parameters:</a:t>
            </a:r>
            <a:endParaRPr lang="nl-NL" sz="2400" dirty="0">
              <a:latin typeface="+mn-lt"/>
            </a:endParaRPr>
          </a:p>
        </p:txBody>
      </p:sp>
      <p:cxnSp>
        <p:nvCxnSpPr>
          <p:cNvPr id="7" name="Straight Arrow Connector 6"/>
          <p:cNvCxnSpPr/>
          <p:nvPr/>
        </p:nvCxnSpPr>
        <p:spPr bwMode="auto">
          <a:xfrm flipH="1" flipV="1">
            <a:off x="1676400" y="5067300"/>
            <a:ext cx="609601" cy="4953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8" name="Cloud 7"/>
          <p:cNvSpPr/>
          <p:nvPr/>
        </p:nvSpPr>
        <p:spPr bwMode="auto">
          <a:xfrm>
            <a:off x="1774370" y="5339443"/>
            <a:ext cx="2079171" cy="11430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Parameter</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Type</a:t>
            </a:r>
          </a:p>
        </p:txBody>
      </p:sp>
      <p:cxnSp>
        <p:nvCxnSpPr>
          <p:cNvPr id="12" name="Straight Arrow Connector 11"/>
          <p:cNvCxnSpPr/>
          <p:nvPr/>
        </p:nvCxnSpPr>
        <p:spPr bwMode="auto">
          <a:xfrm flipV="1">
            <a:off x="6019800" y="3959557"/>
            <a:ext cx="457200" cy="155243"/>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13" name="Cloud 12"/>
          <p:cNvSpPr/>
          <p:nvPr/>
        </p:nvSpPr>
        <p:spPr bwMode="auto">
          <a:xfrm>
            <a:off x="4114800" y="3959557"/>
            <a:ext cx="2079171" cy="11430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Searched element</a:t>
            </a:r>
          </a:p>
        </p:txBody>
      </p:sp>
    </p:spTree>
    <p:extLst>
      <p:ext uri="{BB962C8B-B14F-4D97-AF65-F5344CB8AC3E}">
        <p14:creationId xmlns="" xmlns:p14="http://schemas.microsoft.com/office/powerpoint/2010/main" val="1633349133"/>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parameters</a:t>
            </a:r>
            <a:endParaRPr lang="en-US" dirty="0"/>
          </a:p>
        </p:txBody>
      </p:sp>
      <p:graphicFrame>
        <p:nvGraphicFramePr>
          <p:cNvPr id="5" name="Content Placeholder 4"/>
          <p:cNvGraphicFramePr>
            <a:graphicFrameLocks noGrp="1"/>
          </p:cNvGraphicFramePr>
          <p:nvPr>
            <p:ph idx="1"/>
            <p:extLst>
              <p:ext uri="{D42A27DB-BD31-4B8C-83A1-F6EECF244321}">
                <p14:modId xmlns="" xmlns:p14="http://schemas.microsoft.com/office/powerpoint/2010/main" val="3858670732"/>
              </p:ext>
            </p:extLst>
          </p:nvPr>
        </p:nvGraphicFramePr>
        <p:xfrm>
          <a:off x="838200" y="2075976"/>
          <a:ext cx="7620000" cy="3181824"/>
        </p:xfrm>
        <a:graphic>
          <a:graphicData uri="http://schemas.openxmlformats.org/drawingml/2006/table">
            <a:tbl>
              <a:tblPr bandRow="1">
                <a:tableStyleId>{7DF18680-E054-41AD-8BC1-D1AEF772440D}</a:tableStyleId>
              </a:tblPr>
              <a:tblGrid>
                <a:gridCol w="1465385"/>
                <a:gridCol w="6154615"/>
              </a:tblGrid>
              <a:tr h="187037">
                <a:tc>
                  <a:txBody>
                    <a:bodyPr/>
                    <a:lstStyle/>
                    <a:p>
                      <a:pPr fontAlgn="t"/>
                      <a:r>
                        <a:rPr lang="nl-NL" sz="1300" b="1" dirty="0">
                          <a:effectLst/>
                        </a:rPr>
                        <a:t>integer</a:t>
                      </a:r>
                      <a:endParaRPr lang="nl-NL" sz="1300" b="1" dirty="0">
                        <a:effectLst/>
                        <a:latin typeface="verdana"/>
                      </a:endParaRPr>
                    </a:p>
                  </a:txBody>
                  <a:tcPr marL="16232" marR="16232" marT="16232" marB="16232"/>
                </a:tc>
                <a:tc>
                  <a:txBody>
                    <a:bodyPr/>
                    <a:lstStyle/>
                    <a:p>
                      <a:pPr fontAlgn="t"/>
                      <a:r>
                        <a:rPr lang="en-US" sz="1400" dirty="0" smtClean="0"/>
                        <a:t>Search parameter must be a simple whole number.</a:t>
                      </a:r>
                      <a:endParaRPr lang="en-US" sz="1400" dirty="0"/>
                    </a:p>
                  </a:txBody>
                  <a:tcPr marL="16232" marR="16232" marT="16232" marB="16232"/>
                </a:tc>
              </a:tr>
              <a:tr h="302588">
                <a:tc>
                  <a:txBody>
                    <a:bodyPr/>
                    <a:lstStyle/>
                    <a:p>
                      <a:pPr fontAlgn="t"/>
                      <a:r>
                        <a:rPr lang="nl-NL" sz="1300" b="1" dirty="0">
                          <a:effectLst/>
                        </a:rPr>
                        <a:t>string</a:t>
                      </a:r>
                      <a:endParaRPr lang="nl-NL" sz="1300" b="1" dirty="0">
                        <a:effectLst/>
                        <a:latin typeface="verdana"/>
                      </a:endParaRPr>
                    </a:p>
                  </a:txBody>
                  <a:tcPr marL="16232" marR="16232" marT="16232" marB="16232"/>
                </a:tc>
                <a:tc>
                  <a:txBody>
                    <a:bodyPr/>
                    <a:lstStyle/>
                    <a:p>
                      <a:pPr fontAlgn="t"/>
                      <a:r>
                        <a:rPr lang="en-US" sz="1400" b="0" i="0" kern="1200" dirty="0" smtClean="0">
                          <a:solidFill>
                            <a:schemeClr val="dk1"/>
                          </a:solidFill>
                          <a:effectLst/>
                          <a:latin typeface="+mn-lt"/>
                          <a:ea typeface="+mn-ea"/>
                          <a:cs typeface="+mn-cs"/>
                        </a:rPr>
                        <a:t>Search parameter is a simple string, like a name part. </a:t>
                      </a:r>
                      <a:r>
                        <a:rPr lang="en-US" sz="1400" b="1" i="0" kern="1200" dirty="0" smtClean="0">
                          <a:solidFill>
                            <a:schemeClr val="dk1"/>
                          </a:solidFill>
                          <a:effectLst/>
                          <a:latin typeface="+mn-lt"/>
                          <a:ea typeface="+mn-ea"/>
                          <a:cs typeface="+mn-cs"/>
                        </a:rPr>
                        <a:t>Search is case-insensitive and accent-insensitive</a:t>
                      </a:r>
                      <a:r>
                        <a:rPr lang="en-US" sz="1400" b="0" i="0" kern="1200" dirty="0" smtClean="0">
                          <a:solidFill>
                            <a:schemeClr val="dk1"/>
                          </a:solidFill>
                          <a:effectLst/>
                          <a:latin typeface="+mn-lt"/>
                          <a:ea typeface="+mn-ea"/>
                          <a:cs typeface="+mn-cs"/>
                        </a:rPr>
                        <a:t>. May match just the start of a string.</a:t>
                      </a:r>
                      <a:endParaRPr lang="en-US" sz="1400" b="0" dirty="0">
                        <a:effectLst/>
                        <a:latin typeface="verdana"/>
                      </a:endParaRPr>
                    </a:p>
                  </a:txBody>
                  <a:tcPr marL="16232" marR="16232" marT="16232" marB="16232"/>
                </a:tc>
              </a:tr>
              <a:tr h="583783">
                <a:tc>
                  <a:txBody>
                    <a:bodyPr/>
                    <a:lstStyle/>
                    <a:p>
                      <a:pPr fontAlgn="t"/>
                      <a:r>
                        <a:rPr lang="nl-NL" sz="1300" b="1" dirty="0" err="1">
                          <a:effectLst/>
                        </a:rPr>
                        <a:t>text</a:t>
                      </a:r>
                      <a:endParaRPr lang="nl-NL" sz="1300" b="1" dirty="0">
                        <a:effectLst/>
                        <a:latin typeface="verdana"/>
                      </a:endParaRPr>
                    </a:p>
                  </a:txBody>
                  <a:tcPr marL="16232" marR="16232" marT="16232" marB="16232"/>
                </a:tc>
                <a:tc>
                  <a:txBody>
                    <a:bodyPr/>
                    <a:lstStyle/>
                    <a:p>
                      <a:pPr fontAlgn="t"/>
                      <a:r>
                        <a:rPr lang="en-US" sz="1400" b="0" i="0" kern="1200" dirty="0" smtClean="0">
                          <a:solidFill>
                            <a:schemeClr val="dk1"/>
                          </a:solidFill>
                          <a:effectLst/>
                          <a:latin typeface="+mn-lt"/>
                          <a:ea typeface="+mn-ea"/>
                          <a:cs typeface="+mn-cs"/>
                        </a:rPr>
                        <a:t>Search parameter is on a long string. Used for text filter type search: it functions on searches within a body of text and may contain spaces to separate words. </a:t>
                      </a:r>
                      <a:r>
                        <a:rPr lang="en-US" sz="1400" b="1" i="0" kern="1200" dirty="0" smtClean="0">
                          <a:solidFill>
                            <a:schemeClr val="dk1"/>
                          </a:solidFill>
                          <a:effectLst/>
                          <a:latin typeface="+mn-lt"/>
                          <a:ea typeface="+mn-ea"/>
                          <a:cs typeface="+mn-cs"/>
                        </a:rPr>
                        <a:t>May match even if the separate words are found out of order. </a:t>
                      </a:r>
                      <a:endParaRPr lang="en-US" sz="1400" b="1" dirty="0">
                        <a:effectLst/>
                        <a:latin typeface="verdana"/>
                      </a:endParaRPr>
                    </a:p>
                  </a:txBody>
                  <a:tcPr marL="16232" marR="16232" marT="16232" marB="16232"/>
                </a:tc>
              </a:tr>
              <a:tr h="302588">
                <a:tc>
                  <a:txBody>
                    <a:bodyPr/>
                    <a:lstStyle/>
                    <a:p>
                      <a:pPr fontAlgn="t"/>
                      <a:r>
                        <a:rPr lang="nl-NL" sz="1300" b="1" dirty="0">
                          <a:effectLst/>
                        </a:rPr>
                        <a:t>date</a:t>
                      </a:r>
                      <a:endParaRPr lang="nl-NL" sz="1300" b="1" dirty="0">
                        <a:effectLst/>
                        <a:latin typeface="verdana"/>
                      </a:endParaRPr>
                    </a:p>
                  </a:txBody>
                  <a:tcPr marL="16232" marR="16232" marT="16232" marB="16232"/>
                </a:tc>
                <a:tc>
                  <a:txBody>
                    <a:bodyPr/>
                    <a:lstStyle/>
                    <a:p>
                      <a:pPr fontAlgn="t"/>
                      <a:r>
                        <a:rPr lang="en-US" sz="1400" dirty="0" smtClean="0">
                          <a:effectLst/>
                        </a:rPr>
                        <a:t>Search for an exact match on a date</a:t>
                      </a:r>
                      <a:r>
                        <a:rPr lang="en-US" sz="1400" baseline="0" dirty="0" smtClean="0">
                          <a:effectLst/>
                        </a:rPr>
                        <a:t> (parameters look like 1956-05-27T12:34:12+04:00 or shorter)</a:t>
                      </a:r>
                    </a:p>
                  </a:txBody>
                  <a:tcPr marL="16232" marR="16232" marT="16232" marB="16232"/>
                </a:tc>
              </a:tr>
              <a:tr h="443185">
                <a:tc>
                  <a:txBody>
                    <a:bodyPr/>
                    <a:lstStyle/>
                    <a:p>
                      <a:pPr fontAlgn="t"/>
                      <a:r>
                        <a:rPr lang="nl-NL" sz="1300" b="1" dirty="0">
                          <a:effectLst/>
                        </a:rPr>
                        <a:t>token</a:t>
                      </a:r>
                      <a:endParaRPr lang="nl-NL" sz="1300" b="1" dirty="0">
                        <a:effectLst/>
                        <a:latin typeface="verdana"/>
                      </a:endParaRPr>
                    </a:p>
                  </a:txBody>
                  <a:tcPr marL="16232" marR="16232" marT="16232" marB="16232"/>
                </a:tc>
                <a:tc>
                  <a:txBody>
                    <a:bodyPr/>
                    <a:lstStyle/>
                    <a:p>
                      <a:pPr fontAlgn="t"/>
                      <a:r>
                        <a:rPr lang="en-US" sz="1400" b="0" i="0" kern="1200" dirty="0" smtClean="0">
                          <a:solidFill>
                            <a:schemeClr val="dk1"/>
                          </a:solidFill>
                          <a:effectLst/>
                          <a:latin typeface="+mn-lt"/>
                          <a:ea typeface="+mn-ea"/>
                          <a:cs typeface="+mn-cs"/>
                        </a:rPr>
                        <a:t>Search parameter on a coded element or identifier. May be used to search </a:t>
                      </a:r>
                      <a:r>
                        <a:rPr lang="en-US" sz="1400" b="1" i="0" kern="1200" dirty="0" smtClean="0">
                          <a:solidFill>
                            <a:schemeClr val="dk1"/>
                          </a:solidFill>
                          <a:effectLst/>
                          <a:latin typeface="+mn-lt"/>
                          <a:ea typeface="+mn-ea"/>
                          <a:cs typeface="+mn-cs"/>
                        </a:rPr>
                        <a:t>through the text, </a:t>
                      </a:r>
                      <a:r>
                        <a:rPr lang="en-US" sz="1400" b="1" i="0" kern="1200" dirty="0" err="1" smtClean="0">
                          <a:solidFill>
                            <a:schemeClr val="dk1"/>
                          </a:solidFill>
                          <a:effectLst/>
                          <a:latin typeface="+mn-lt"/>
                          <a:ea typeface="+mn-ea"/>
                          <a:cs typeface="+mn-cs"/>
                        </a:rPr>
                        <a:t>displayname</a:t>
                      </a:r>
                      <a:r>
                        <a:rPr lang="en-US" sz="1400" b="1" i="0" kern="1200" dirty="0" smtClean="0">
                          <a:solidFill>
                            <a:schemeClr val="dk1"/>
                          </a:solidFill>
                          <a:effectLst/>
                          <a:latin typeface="+mn-lt"/>
                          <a:ea typeface="+mn-ea"/>
                          <a:cs typeface="+mn-cs"/>
                        </a:rPr>
                        <a:t>, code and code/</a:t>
                      </a:r>
                      <a:r>
                        <a:rPr lang="en-US" sz="1400" b="1" i="0" kern="1200" dirty="0" err="1" smtClean="0">
                          <a:solidFill>
                            <a:schemeClr val="dk1"/>
                          </a:solidFill>
                          <a:effectLst/>
                          <a:latin typeface="+mn-lt"/>
                          <a:ea typeface="+mn-ea"/>
                          <a:cs typeface="+mn-cs"/>
                        </a:rPr>
                        <a:t>codesystem</a:t>
                      </a:r>
                      <a:r>
                        <a:rPr lang="en-US" sz="1400" b="0" i="0" kern="1200" dirty="0" smtClean="0">
                          <a:solidFill>
                            <a:schemeClr val="dk1"/>
                          </a:solidFill>
                          <a:effectLst/>
                          <a:latin typeface="+mn-lt"/>
                          <a:ea typeface="+mn-ea"/>
                          <a:cs typeface="+mn-cs"/>
                        </a:rPr>
                        <a:t> (for codes) and label, system and key (for identifier).</a:t>
                      </a:r>
                      <a:endParaRPr lang="en-US" sz="1400" b="0" dirty="0">
                        <a:effectLst/>
                        <a:latin typeface="verdana"/>
                      </a:endParaRPr>
                    </a:p>
                  </a:txBody>
                  <a:tcPr marL="16232" marR="16232" marT="16232" marB="16232"/>
                </a:tc>
              </a:tr>
              <a:tr h="249159">
                <a:tc>
                  <a:txBody>
                    <a:bodyPr/>
                    <a:lstStyle/>
                    <a:p>
                      <a:pPr fontAlgn="t"/>
                      <a:r>
                        <a:rPr lang="en-US" sz="1300" b="1" kern="1200" dirty="0" smtClean="0">
                          <a:solidFill>
                            <a:schemeClr val="dk1"/>
                          </a:solidFill>
                          <a:effectLst/>
                          <a:latin typeface="+mn-lt"/>
                          <a:ea typeface="+mn-ea"/>
                          <a:cs typeface="+mn-cs"/>
                        </a:rPr>
                        <a:t>reference</a:t>
                      </a:r>
                      <a:endParaRPr lang="nl-NL" sz="1300" b="1" kern="1200" dirty="0">
                        <a:solidFill>
                          <a:schemeClr val="dk1"/>
                        </a:solidFill>
                        <a:effectLst/>
                        <a:latin typeface="+mn-lt"/>
                        <a:ea typeface="+mn-ea"/>
                        <a:cs typeface="+mn-cs"/>
                      </a:endParaRPr>
                    </a:p>
                  </a:txBody>
                  <a:tcPr marL="16232" marR="16232" marT="16232" marB="16232"/>
                </a:tc>
                <a:tc>
                  <a:txBody>
                    <a:bodyPr/>
                    <a:lstStyle/>
                    <a:p>
                      <a:pPr fontAlgn="t"/>
                      <a:r>
                        <a:rPr lang="en-US" sz="1400" b="0" i="0" kern="1200" dirty="0" smtClean="0">
                          <a:solidFill>
                            <a:schemeClr val="dk1"/>
                          </a:solidFill>
                          <a:effectLst/>
                          <a:latin typeface="+mn-lt"/>
                          <a:ea typeface="+mn-ea"/>
                          <a:cs typeface="+mn-cs"/>
                        </a:rPr>
                        <a:t>A pair of resource type and resource id, separated by "/". Matches when the resource reference resolves to a resource of the given type and id.</a:t>
                      </a:r>
                      <a:endParaRPr lang="en-US" sz="1400" b="0" dirty="0">
                        <a:effectLst/>
                        <a:latin typeface="verdana"/>
                      </a:endParaRPr>
                    </a:p>
                  </a:txBody>
                  <a:tcPr marL="16232" marR="16232" marT="16232" marB="16232"/>
                </a:tc>
              </a:tr>
            </a:tbl>
          </a:graphicData>
        </a:graphic>
      </p:graphicFrame>
      <p:sp>
        <p:nvSpPr>
          <p:cNvPr id="4" name="Slide Number Placeholder 3"/>
          <p:cNvSpPr>
            <a:spLocks noGrp="1"/>
          </p:cNvSpPr>
          <p:nvPr>
            <p:ph type="sldNum" sz="quarter" idx="4"/>
          </p:nvPr>
        </p:nvSpPr>
        <p:spPr/>
        <p:txBody>
          <a:bodyPr/>
          <a:lstStyle/>
          <a:p>
            <a:fld id="{5CC3E5C4-3E2B-40F1-9F2B-C46CEB0C88DF}" type="slidenum">
              <a:rPr lang="en-CA" smtClean="0"/>
              <a:pPr/>
              <a:t>226</a:t>
            </a:fld>
            <a:endParaRPr lang="en-CA"/>
          </a:p>
        </p:txBody>
      </p:sp>
      <p:sp>
        <p:nvSpPr>
          <p:cNvPr id="3" name="TextBox 2"/>
          <p:cNvSpPr txBox="1"/>
          <p:nvPr/>
        </p:nvSpPr>
        <p:spPr>
          <a:xfrm>
            <a:off x="914400" y="5879068"/>
            <a:ext cx="4955203" cy="369332"/>
          </a:xfrm>
          <a:prstGeom prst="rect">
            <a:avLst/>
          </a:prstGeom>
          <a:noFill/>
        </p:spPr>
        <p:txBody>
          <a:bodyPr wrap="none" rtlCol="0">
            <a:spAutoFit/>
          </a:bodyPr>
          <a:lstStyle/>
          <a:p>
            <a:r>
              <a:rPr lang="en-US" b="1" i="1" dirty="0" smtClean="0"/>
              <a:t>Note: you need to escape the query-string!!</a:t>
            </a:r>
            <a:endParaRPr lang="nl-NL" b="1" i="1" dirty="0"/>
          </a:p>
        </p:txBody>
      </p:sp>
    </p:spTree>
    <p:extLst>
      <p:ext uri="{BB962C8B-B14F-4D97-AF65-F5344CB8AC3E}">
        <p14:creationId xmlns="" xmlns:p14="http://schemas.microsoft.com/office/powerpoint/2010/main" val="3919674385"/>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Partial/combined match</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227</a:t>
            </a:fld>
            <a:endParaRPr lang="en-CA"/>
          </a:p>
        </p:txBody>
      </p:sp>
      <p:graphicFrame>
        <p:nvGraphicFramePr>
          <p:cNvPr id="5" name="Table 4"/>
          <p:cNvGraphicFramePr>
            <a:graphicFrameLocks noGrp="1"/>
          </p:cNvGraphicFramePr>
          <p:nvPr>
            <p:extLst>
              <p:ext uri="{D42A27DB-BD31-4B8C-83A1-F6EECF244321}">
                <p14:modId xmlns="" xmlns:p14="http://schemas.microsoft.com/office/powerpoint/2010/main" val="4161293843"/>
              </p:ext>
            </p:extLst>
          </p:nvPr>
        </p:nvGraphicFramePr>
        <p:xfrm>
          <a:off x="685800" y="3221457"/>
          <a:ext cx="7543800" cy="1883943"/>
        </p:xfrm>
        <a:graphic>
          <a:graphicData uri="http://schemas.openxmlformats.org/drawingml/2006/table">
            <a:tbl>
              <a:tblPr bandRow="1">
                <a:tableStyleId>{22838BEF-8BB2-4498-84A7-C5851F593DF1}</a:tableStyleId>
              </a:tblPr>
              <a:tblGrid>
                <a:gridCol w="2209800"/>
                <a:gridCol w="5334000"/>
              </a:tblGrid>
              <a:tr h="258283">
                <a:tc>
                  <a:txBody>
                    <a:bodyPr/>
                    <a:lstStyle/>
                    <a:p>
                      <a:pPr fontAlgn="t"/>
                      <a:r>
                        <a:rPr lang="nl-NL" sz="1400" b="1" dirty="0">
                          <a:effectLst/>
                        </a:rPr>
                        <a:t>Name / Type</a:t>
                      </a:r>
                      <a:endParaRPr lang="nl-NL" sz="1400" b="1" dirty="0">
                        <a:effectLst/>
                        <a:latin typeface="verdana"/>
                      </a:endParaRPr>
                    </a:p>
                  </a:txBody>
                  <a:tcPr marL="10769" marR="10769" marT="10769" marB="10769"/>
                </a:tc>
                <a:tc>
                  <a:txBody>
                    <a:bodyPr/>
                    <a:lstStyle/>
                    <a:p>
                      <a:pPr fontAlgn="t"/>
                      <a:r>
                        <a:rPr lang="nl-NL" sz="1400" b="1" dirty="0" err="1">
                          <a:effectLst/>
                        </a:rPr>
                        <a:t>Description</a:t>
                      </a:r>
                      <a:endParaRPr lang="nl-NL" sz="1400" b="1" dirty="0">
                        <a:effectLst/>
                        <a:latin typeface="verdana"/>
                      </a:endParaRPr>
                    </a:p>
                  </a:txBody>
                  <a:tcPr marL="10769" marR="10769" marT="10769" marB="10769"/>
                </a:tc>
              </a:tr>
              <a:tr h="222861">
                <a:tc>
                  <a:txBody>
                    <a:bodyPr/>
                    <a:lstStyle/>
                    <a:p>
                      <a:pPr fontAlgn="t"/>
                      <a:r>
                        <a:rPr lang="nl-NL" sz="1400" dirty="0" err="1">
                          <a:effectLst/>
                        </a:rPr>
                        <a:t>address</a:t>
                      </a:r>
                      <a:r>
                        <a:rPr lang="nl-NL" sz="1400" dirty="0">
                          <a:effectLst/>
                        </a:rPr>
                        <a:t> : string</a:t>
                      </a:r>
                      <a:endParaRPr lang="nl-NL" sz="1400" b="0" dirty="0">
                        <a:effectLst/>
                        <a:latin typeface="verdana"/>
                      </a:endParaRPr>
                    </a:p>
                  </a:txBody>
                  <a:tcPr marL="10769" marR="10769" marT="10769" marB="10769"/>
                </a:tc>
                <a:tc>
                  <a:txBody>
                    <a:bodyPr/>
                    <a:lstStyle/>
                    <a:p>
                      <a:pPr fontAlgn="t"/>
                      <a:r>
                        <a:rPr lang="en-US" sz="1400" dirty="0">
                          <a:effectLst/>
                        </a:rPr>
                        <a:t>an address in </a:t>
                      </a:r>
                      <a:r>
                        <a:rPr lang="en-US" sz="1400" b="1" dirty="0">
                          <a:effectLst/>
                        </a:rPr>
                        <a:t>any kind of address/part</a:t>
                      </a:r>
                      <a:r>
                        <a:rPr lang="en-US" sz="1400" dirty="0">
                          <a:effectLst/>
                        </a:rPr>
                        <a:t> of the patient</a:t>
                      </a:r>
                      <a:endParaRPr lang="en-US" sz="1400" b="0" dirty="0">
                        <a:effectLst/>
                        <a:latin typeface="verdana"/>
                      </a:endParaRPr>
                    </a:p>
                  </a:txBody>
                  <a:tcPr marL="10769" marR="10769" marT="10769" marB="10769"/>
                </a:tc>
              </a:tr>
              <a:tr h="0">
                <a:tc>
                  <a:txBody>
                    <a:bodyPr/>
                    <a:lstStyle/>
                    <a:p>
                      <a:pPr fontAlgn="t"/>
                      <a:r>
                        <a:rPr lang="nl-NL" sz="1400" dirty="0">
                          <a:effectLst/>
                        </a:rPr>
                        <a:t>family : string</a:t>
                      </a:r>
                      <a:endParaRPr lang="nl-NL" sz="1400" b="0" dirty="0">
                        <a:effectLst/>
                        <a:latin typeface="verdana"/>
                      </a:endParaRPr>
                    </a:p>
                  </a:txBody>
                  <a:tcPr marL="10769" marR="10769" marT="10769" marB="10769"/>
                </a:tc>
                <a:tc>
                  <a:txBody>
                    <a:bodyPr/>
                    <a:lstStyle/>
                    <a:p>
                      <a:pPr fontAlgn="t"/>
                      <a:r>
                        <a:rPr lang="en-US" sz="1400" dirty="0">
                          <a:effectLst/>
                        </a:rPr>
                        <a:t>a </a:t>
                      </a:r>
                      <a:r>
                        <a:rPr lang="en-US" sz="1400" b="1" dirty="0">
                          <a:effectLst/>
                        </a:rPr>
                        <a:t>portion of the family name</a:t>
                      </a:r>
                      <a:r>
                        <a:rPr lang="en-US" sz="1400" dirty="0">
                          <a:effectLst/>
                        </a:rPr>
                        <a:t> of the patient</a:t>
                      </a:r>
                      <a:endParaRPr lang="en-US" sz="1400" b="0" dirty="0">
                        <a:effectLst/>
                        <a:latin typeface="verdana"/>
                      </a:endParaRPr>
                    </a:p>
                  </a:txBody>
                  <a:tcPr marL="10769" marR="10769" marT="10769" marB="10769"/>
                </a:tc>
              </a:tr>
              <a:tr h="237810">
                <a:tc>
                  <a:txBody>
                    <a:bodyPr/>
                    <a:lstStyle/>
                    <a:p>
                      <a:pPr fontAlgn="t"/>
                      <a:r>
                        <a:rPr lang="nl-NL" sz="1400" dirty="0" err="1">
                          <a:effectLst/>
                        </a:rPr>
                        <a:t>given</a:t>
                      </a:r>
                      <a:r>
                        <a:rPr lang="nl-NL" sz="1400" dirty="0">
                          <a:effectLst/>
                        </a:rPr>
                        <a:t> : string</a:t>
                      </a:r>
                      <a:endParaRPr lang="nl-NL" sz="1400" b="0" dirty="0">
                        <a:effectLst/>
                        <a:latin typeface="verdana"/>
                      </a:endParaRPr>
                    </a:p>
                  </a:txBody>
                  <a:tcPr marL="10769" marR="10769" marT="10769" marB="10769"/>
                </a:tc>
                <a:tc>
                  <a:txBody>
                    <a:bodyPr/>
                    <a:lstStyle/>
                    <a:p>
                      <a:pPr fontAlgn="t"/>
                      <a:r>
                        <a:rPr lang="en-US" sz="1400" dirty="0">
                          <a:effectLst/>
                        </a:rPr>
                        <a:t>a </a:t>
                      </a:r>
                      <a:r>
                        <a:rPr lang="en-US" sz="1400" b="1" dirty="0">
                          <a:effectLst/>
                        </a:rPr>
                        <a:t>portion of the given name</a:t>
                      </a:r>
                      <a:r>
                        <a:rPr lang="en-US" sz="1400" dirty="0">
                          <a:effectLst/>
                        </a:rPr>
                        <a:t> of the patient</a:t>
                      </a:r>
                      <a:endParaRPr lang="en-US" sz="1400" b="0" dirty="0">
                        <a:effectLst/>
                        <a:latin typeface="verdana"/>
                      </a:endParaRPr>
                    </a:p>
                  </a:txBody>
                  <a:tcPr marL="10769" marR="10769" marT="10769" marB="10769"/>
                </a:tc>
              </a:tr>
              <a:tr h="158912">
                <a:tc>
                  <a:txBody>
                    <a:bodyPr/>
                    <a:lstStyle/>
                    <a:p>
                      <a:pPr fontAlgn="t"/>
                      <a:r>
                        <a:rPr lang="nl-NL" sz="1400" dirty="0">
                          <a:effectLst/>
                        </a:rPr>
                        <a:t>name : string</a:t>
                      </a:r>
                      <a:endParaRPr lang="nl-NL" sz="1400" b="0" dirty="0">
                        <a:effectLst/>
                        <a:latin typeface="verdana"/>
                      </a:endParaRPr>
                    </a:p>
                  </a:txBody>
                  <a:tcPr marL="10769" marR="10769" marT="10769" marB="10769"/>
                </a:tc>
                <a:tc>
                  <a:txBody>
                    <a:bodyPr/>
                    <a:lstStyle/>
                    <a:p>
                      <a:pPr fontAlgn="t"/>
                      <a:r>
                        <a:rPr lang="en-US" sz="1400" dirty="0">
                          <a:effectLst/>
                        </a:rPr>
                        <a:t>a </a:t>
                      </a:r>
                      <a:r>
                        <a:rPr lang="en-US" sz="1400" b="1" dirty="0">
                          <a:effectLst/>
                        </a:rPr>
                        <a:t>portion of either family or given name</a:t>
                      </a:r>
                      <a:r>
                        <a:rPr lang="en-US" sz="1400" dirty="0">
                          <a:effectLst/>
                        </a:rPr>
                        <a:t> of the patient</a:t>
                      </a:r>
                      <a:endParaRPr lang="en-US" sz="1400" b="0" dirty="0">
                        <a:effectLst/>
                        <a:latin typeface="verdana"/>
                      </a:endParaRPr>
                    </a:p>
                  </a:txBody>
                  <a:tcPr marL="10769" marR="10769" marT="10769" marB="10769"/>
                </a:tc>
              </a:tr>
              <a:tr h="328959">
                <a:tc>
                  <a:txBody>
                    <a:bodyPr/>
                    <a:lstStyle/>
                    <a:p>
                      <a:pPr fontAlgn="t"/>
                      <a:r>
                        <a:rPr lang="nl-NL" sz="1400" dirty="0" err="1">
                          <a:effectLst/>
                        </a:rPr>
                        <a:t>phonetic</a:t>
                      </a:r>
                      <a:r>
                        <a:rPr lang="nl-NL" sz="1400" dirty="0">
                          <a:effectLst/>
                        </a:rPr>
                        <a:t> : string</a:t>
                      </a:r>
                      <a:endParaRPr lang="nl-NL" sz="1400" b="0" dirty="0">
                        <a:effectLst/>
                        <a:latin typeface="verdana"/>
                      </a:endParaRPr>
                    </a:p>
                  </a:txBody>
                  <a:tcPr marL="10769" marR="10769" marT="10769" marB="10769"/>
                </a:tc>
                <a:tc>
                  <a:txBody>
                    <a:bodyPr/>
                    <a:lstStyle/>
                    <a:p>
                      <a:pPr fontAlgn="t"/>
                      <a:r>
                        <a:rPr lang="en-US" sz="1400" dirty="0">
                          <a:effectLst/>
                        </a:rPr>
                        <a:t>a </a:t>
                      </a:r>
                      <a:r>
                        <a:rPr lang="en-US" sz="1400" b="1" dirty="0">
                          <a:effectLst/>
                        </a:rPr>
                        <a:t>portion of either family or given name</a:t>
                      </a:r>
                      <a:r>
                        <a:rPr lang="en-US" sz="1400" dirty="0">
                          <a:effectLst/>
                        </a:rPr>
                        <a:t> using some kind of </a:t>
                      </a:r>
                      <a:r>
                        <a:rPr lang="en-US" sz="1400" b="1" dirty="0">
                          <a:effectLst/>
                        </a:rPr>
                        <a:t>phonetic matching algorithm</a:t>
                      </a:r>
                      <a:endParaRPr lang="en-US" sz="1400" b="1" dirty="0">
                        <a:effectLst/>
                        <a:latin typeface="verdana"/>
                      </a:endParaRPr>
                    </a:p>
                  </a:txBody>
                  <a:tcPr marL="10769" marR="10769" marT="10769" marB="10769"/>
                </a:tc>
              </a:tr>
              <a:tr h="58553">
                <a:tc>
                  <a:txBody>
                    <a:bodyPr/>
                    <a:lstStyle/>
                    <a:p>
                      <a:pPr fontAlgn="t"/>
                      <a:r>
                        <a:rPr lang="nl-NL" sz="1400" dirty="0">
                          <a:effectLst/>
                        </a:rPr>
                        <a:t>telecom : string</a:t>
                      </a:r>
                      <a:endParaRPr lang="nl-NL" sz="1400" b="0" dirty="0">
                        <a:effectLst/>
                        <a:latin typeface="verdana"/>
                      </a:endParaRPr>
                    </a:p>
                  </a:txBody>
                  <a:tcPr marL="10769" marR="10769" marT="10769" marB="10769"/>
                </a:tc>
                <a:tc>
                  <a:txBody>
                    <a:bodyPr/>
                    <a:lstStyle/>
                    <a:p>
                      <a:pPr fontAlgn="t"/>
                      <a:r>
                        <a:rPr lang="en-US" sz="1400" dirty="0">
                          <a:effectLst/>
                        </a:rPr>
                        <a:t>the value </a:t>
                      </a:r>
                      <a:r>
                        <a:rPr lang="en-US" sz="1400" b="1" dirty="0">
                          <a:effectLst/>
                        </a:rPr>
                        <a:t>in any kind of telecom details</a:t>
                      </a:r>
                      <a:r>
                        <a:rPr lang="en-US" sz="1400" dirty="0">
                          <a:effectLst/>
                        </a:rPr>
                        <a:t> of the patient</a:t>
                      </a:r>
                      <a:endParaRPr lang="en-US" sz="1400" b="0" dirty="0">
                        <a:effectLst/>
                        <a:latin typeface="verdana"/>
                      </a:endParaRPr>
                    </a:p>
                  </a:txBody>
                  <a:tcPr marL="10769" marR="10769" marT="10769" marB="10769"/>
                </a:tc>
              </a:tr>
            </a:tbl>
          </a:graphicData>
        </a:graphic>
      </p:graphicFrame>
      <p:sp>
        <p:nvSpPr>
          <p:cNvPr id="6" name="TextBox 5"/>
          <p:cNvSpPr txBox="1"/>
          <p:nvPr/>
        </p:nvSpPr>
        <p:spPr>
          <a:xfrm>
            <a:off x="685800" y="2057400"/>
            <a:ext cx="7924800" cy="646331"/>
          </a:xfrm>
          <a:prstGeom prst="rect">
            <a:avLst/>
          </a:prstGeom>
          <a:noFill/>
        </p:spPr>
        <p:txBody>
          <a:bodyPr wrap="square" rtlCol="0">
            <a:spAutoFit/>
          </a:bodyPr>
          <a:lstStyle/>
          <a:p>
            <a:r>
              <a:rPr lang="en-US" dirty="0" smtClean="0"/>
              <a:t>The search parameter description shows that the match certainly isn’t always exact, and can even combine the contents of several elements:</a:t>
            </a:r>
          </a:p>
        </p:txBody>
      </p:sp>
    </p:spTree>
    <p:extLst>
      <p:ext uri="{BB962C8B-B14F-4D97-AF65-F5344CB8AC3E}">
        <p14:creationId xmlns="" xmlns:p14="http://schemas.microsoft.com/office/powerpoint/2010/main" val="1147248119"/>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Prepare your data!</a:t>
            </a:r>
            <a:endParaRPr lang="en-US" dirty="0"/>
          </a:p>
        </p:txBody>
      </p:sp>
      <p:sp>
        <p:nvSpPr>
          <p:cNvPr id="3" name="Content Placeholder 2"/>
          <p:cNvSpPr>
            <a:spLocks noGrp="1"/>
          </p:cNvSpPr>
          <p:nvPr>
            <p:ph idx="1"/>
          </p:nvPr>
        </p:nvSpPr>
        <p:spPr>
          <a:xfrm>
            <a:off x="4495800" y="1814015"/>
            <a:ext cx="4038600" cy="4480520"/>
          </a:xfrm>
        </p:spPr>
        <p:txBody>
          <a:bodyPr/>
          <a:lstStyle/>
          <a:p>
            <a:pPr marL="0" indent="0">
              <a:buNone/>
            </a:pPr>
            <a:r>
              <a:rPr lang="en-US" dirty="0"/>
              <a:t>P</a:t>
            </a:r>
            <a:r>
              <a:rPr lang="en-US" dirty="0" smtClean="0"/>
              <a:t>atient/_search?</a:t>
            </a:r>
            <a:br>
              <a:rPr lang="en-US" dirty="0" smtClean="0"/>
            </a:br>
            <a:r>
              <a:rPr lang="en-US" dirty="0" smtClean="0"/>
              <a:t>  name=</a:t>
            </a:r>
            <a:r>
              <a:rPr lang="en-US" dirty="0" err="1" smtClean="0"/>
              <a:t>johan</a:t>
            </a:r>
            <a:r>
              <a:rPr lang="en-US" dirty="0" smtClean="0"/>
              <a:t>&amp;</a:t>
            </a:r>
            <a:br>
              <a:rPr lang="en-US" dirty="0" smtClean="0"/>
            </a:br>
            <a:r>
              <a:rPr lang="en-US" dirty="0" smtClean="0"/>
              <a:t>  name=</a:t>
            </a:r>
            <a:r>
              <a:rPr lang="en-US" dirty="0" err="1" smtClean="0"/>
              <a:t>grafin</a:t>
            </a:r>
            <a:r>
              <a:rPr lang="en-US" dirty="0" smtClean="0"/>
              <a:t>&amp;</a:t>
            </a:r>
            <a:br>
              <a:rPr lang="en-US" dirty="0" smtClean="0"/>
            </a:br>
            <a:r>
              <a:rPr lang="en-US" dirty="0" smtClean="0"/>
              <a:t>  telecom=5552004</a:t>
            </a:r>
          </a:p>
          <a:p>
            <a:pPr marL="0" indent="0">
              <a:buNone/>
            </a:pPr>
            <a:endParaRPr lang="en-US" dirty="0" smtClean="0"/>
          </a:p>
          <a:p>
            <a:pPr marL="0" indent="0">
              <a:buNone/>
            </a:pPr>
            <a:r>
              <a:rPr lang="en-US" dirty="0" smtClean="0"/>
              <a:t>“Groom” – prepare for searching</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228</a:t>
            </a:fld>
            <a:endParaRPr lang="en-CA"/>
          </a:p>
        </p:txBody>
      </p:sp>
      <p:pic>
        <p:nvPicPr>
          <p:cNvPr id="1027"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09600" y="1828800"/>
            <a:ext cx="3572447" cy="434340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867276690"/>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229</a:t>
            </a:fld>
            <a:endParaRPr lang="en-CA"/>
          </a:p>
        </p:txBody>
      </p:sp>
      <p:pic>
        <p:nvPicPr>
          <p:cNvPr id="1024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90600" y="1981200"/>
            <a:ext cx="7021975" cy="297180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12196718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V3 and FHIR</a:t>
            </a:r>
            <a:endParaRPr lang="en-US" dirty="0"/>
          </a:p>
        </p:txBody>
      </p:sp>
      <p:sp>
        <p:nvSpPr>
          <p:cNvPr id="3" name="Text Placeholder 2"/>
          <p:cNvSpPr>
            <a:spLocks noGrp="1"/>
          </p:cNvSpPr>
          <p:nvPr>
            <p:ph type="body" idx="1"/>
          </p:nvPr>
        </p:nvSpPr>
        <p:spPr/>
        <p:txBody>
          <a:bodyPr/>
          <a:lstStyle/>
          <a:p>
            <a:r>
              <a:rPr lang="en-US" dirty="0" smtClean="0"/>
              <a:t>Similarities</a:t>
            </a:r>
            <a:endParaRPr lang="en-US" dirty="0"/>
          </a:p>
        </p:txBody>
      </p:sp>
      <p:sp>
        <p:nvSpPr>
          <p:cNvPr id="4" name="Content Placeholder 3"/>
          <p:cNvSpPr>
            <a:spLocks noGrp="1"/>
          </p:cNvSpPr>
          <p:nvPr>
            <p:ph sz="half" idx="2"/>
          </p:nvPr>
        </p:nvSpPr>
        <p:spPr/>
        <p:txBody>
          <a:bodyPr/>
          <a:lstStyle/>
          <a:p>
            <a:r>
              <a:rPr lang="en-US" dirty="0" smtClean="0"/>
              <a:t>Based on RIM, vocab &amp; ISO Data types foundations</a:t>
            </a:r>
          </a:p>
          <a:p>
            <a:r>
              <a:rPr lang="en-US" dirty="0" smtClean="0"/>
              <a:t>Support XML syntax</a:t>
            </a:r>
            <a:endParaRPr lang="en-US" dirty="0"/>
          </a:p>
        </p:txBody>
      </p:sp>
      <p:sp>
        <p:nvSpPr>
          <p:cNvPr id="5" name="Text Placeholder 4"/>
          <p:cNvSpPr>
            <a:spLocks noGrp="1"/>
          </p:cNvSpPr>
          <p:nvPr>
            <p:ph type="body" sz="quarter" idx="3"/>
          </p:nvPr>
        </p:nvSpPr>
        <p:spPr/>
        <p:txBody>
          <a:bodyPr/>
          <a:lstStyle/>
          <a:p>
            <a:r>
              <a:rPr lang="en-US" dirty="0" smtClean="0"/>
              <a:t>FHIR Differences</a:t>
            </a:r>
            <a:endParaRPr lang="en-US" dirty="0"/>
          </a:p>
        </p:txBody>
      </p:sp>
      <p:sp>
        <p:nvSpPr>
          <p:cNvPr id="6" name="Content Placeholder 5"/>
          <p:cNvSpPr>
            <a:spLocks noGrp="1"/>
          </p:cNvSpPr>
          <p:nvPr>
            <p:ph sz="quarter" idx="4"/>
          </p:nvPr>
        </p:nvSpPr>
        <p:spPr/>
        <p:txBody>
          <a:bodyPr/>
          <a:lstStyle/>
          <a:p>
            <a:r>
              <a:rPr lang="en-US" dirty="0" smtClean="0"/>
              <a:t>Simpler models &amp; syntax (reference model hidden)</a:t>
            </a:r>
          </a:p>
          <a:p>
            <a:r>
              <a:rPr lang="en-US" dirty="0"/>
              <a:t>Friendly names</a:t>
            </a:r>
          </a:p>
          <a:p>
            <a:r>
              <a:rPr lang="en-US" dirty="0" smtClean="0"/>
              <a:t>Extensibility with discovery</a:t>
            </a:r>
          </a:p>
          <a:p>
            <a:r>
              <a:rPr lang="en-US" dirty="0" smtClean="0"/>
              <a:t>Easy inter-version wire compatibility</a:t>
            </a:r>
          </a:p>
          <a:p>
            <a:r>
              <a:rPr lang="en-US" dirty="0" smtClean="0"/>
              <a:t>Messages, documents, etc. use same syntax</a:t>
            </a:r>
          </a:p>
          <a:p>
            <a:r>
              <a:rPr lang="en-US" dirty="0" smtClean="0"/>
              <a:t>JSON syntax too</a:t>
            </a:r>
          </a:p>
        </p:txBody>
      </p:sp>
    </p:spTree>
    <p:extLst>
      <p:ext uri="{BB962C8B-B14F-4D97-AF65-F5344CB8AC3E}">
        <p14:creationId xmlns="" xmlns:p14="http://schemas.microsoft.com/office/powerpoint/2010/main" val="297765956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p:bldP spid="5" grpId="0" build="p"/>
      <p:bldP spid="6" grpId="0" uiExpand="1" build="p"/>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a:t>
            </a:r>
            <a:endParaRPr lang="en-US" dirty="0"/>
          </a:p>
        </p:txBody>
      </p:sp>
      <p:sp>
        <p:nvSpPr>
          <p:cNvPr id="3" name="Content Placeholder 2"/>
          <p:cNvSpPr>
            <a:spLocks noGrp="1"/>
          </p:cNvSpPr>
          <p:nvPr>
            <p:ph idx="1"/>
          </p:nvPr>
        </p:nvSpPr>
        <p:spPr/>
        <p:txBody>
          <a:bodyPr/>
          <a:lstStyle/>
          <a:p>
            <a:r>
              <a:rPr lang="en-US" dirty="0" smtClean="0"/>
              <a:t>When receiving an XML resource</a:t>
            </a:r>
          </a:p>
          <a:p>
            <a:pPr lvl="1"/>
            <a:r>
              <a:rPr lang="en-US" dirty="0" smtClean="0"/>
              <a:t>1. Validate using schema</a:t>
            </a:r>
          </a:p>
          <a:p>
            <a:pPr lvl="1"/>
            <a:r>
              <a:rPr lang="en-US" dirty="0" smtClean="0"/>
              <a:t>2. Run </a:t>
            </a:r>
            <a:r>
              <a:rPr lang="en-US" dirty="0" err="1" smtClean="0"/>
              <a:t>schematrons</a:t>
            </a:r>
            <a:endParaRPr lang="en-US" dirty="0" smtClean="0"/>
          </a:p>
          <a:p>
            <a:r>
              <a:rPr lang="en-US" dirty="0" smtClean="0"/>
              <a:t>When receiving JSON </a:t>
            </a:r>
          </a:p>
          <a:p>
            <a:pPr lvl="1"/>
            <a:r>
              <a:rPr lang="en-US" dirty="0" smtClean="0"/>
              <a:t>1. Parse the JSON</a:t>
            </a:r>
          </a:p>
          <a:p>
            <a:pPr lvl="1"/>
            <a:r>
              <a:rPr lang="en-US" dirty="0" smtClean="0"/>
              <a:t>2. Serialize to XML</a:t>
            </a:r>
          </a:p>
          <a:p>
            <a:pPr lvl="1"/>
            <a:r>
              <a:rPr lang="en-US" dirty="0" smtClean="0"/>
              <a:t>3. Validate using schema</a:t>
            </a:r>
          </a:p>
          <a:p>
            <a:pPr lvl="1"/>
            <a:r>
              <a:rPr lang="en-US" dirty="0" smtClean="0"/>
              <a:t>4. Run </a:t>
            </a:r>
            <a:r>
              <a:rPr lang="en-US" dirty="0" err="1" smtClean="0"/>
              <a:t>schematrons</a:t>
            </a:r>
            <a:endParaRPr lang="en-US"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230</a:t>
            </a:fld>
            <a:endParaRPr lang="en-CA"/>
          </a:p>
        </p:txBody>
      </p:sp>
    </p:spTree>
    <p:extLst>
      <p:ext uri="{BB962C8B-B14F-4D97-AF65-F5344CB8AC3E}">
        <p14:creationId xmlns="" xmlns:p14="http://schemas.microsoft.com/office/powerpoint/2010/main" val="3532680808"/>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(Distributed) validation</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231</a:t>
            </a:fld>
            <a:endParaRPr lang="en-CA" dirty="0"/>
          </a:p>
        </p:txBody>
      </p:sp>
      <p:pic>
        <p:nvPicPr>
          <p:cNvPr id="5" name="Picture 8"/>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99592" y="1844824"/>
            <a:ext cx="1357190" cy="2261985"/>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050" name="Picture 2" descr="http://icons.iconarchive.com/icons/icons-land/vista-hardware-devices/256/Home-Server-icon.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552016" y="2214736"/>
            <a:ext cx="1790328" cy="1790328"/>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Box 5"/>
          <p:cNvSpPr txBox="1"/>
          <p:nvPr/>
        </p:nvSpPr>
        <p:spPr>
          <a:xfrm>
            <a:off x="3635896" y="1979548"/>
            <a:ext cx="1462901" cy="369332"/>
          </a:xfrm>
          <a:prstGeom prst="rect">
            <a:avLst/>
          </a:prstGeom>
          <a:noFill/>
        </p:spPr>
        <p:txBody>
          <a:bodyPr wrap="none" rtlCol="0">
            <a:spAutoFit/>
          </a:bodyPr>
          <a:lstStyle/>
          <a:p>
            <a:r>
              <a:rPr lang="en-US" dirty="0" smtClean="0"/>
              <a:t>App’s server</a:t>
            </a:r>
            <a:endParaRPr lang="nl-NL" dirty="0"/>
          </a:p>
        </p:txBody>
      </p:sp>
      <p:sp>
        <p:nvSpPr>
          <p:cNvPr id="7" name="Right Arrow 6"/>
          <p:cNvSpPr/>
          <p:nvPr/>
        </p:nvSpPr>
        <p:spPr bwMode="auto">
          <a:xfrm>
            <a:off x="2411760" y="2708920"/>
            <a:ext cx="1224136" cy="93610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Store &amp;</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Validate</a:t>
            </a:r>
            <a:endParaRPr kumimoji="0" lang="nl-NL" sz="1400" b="0" i="0" u="none" strike="noStrike" cap="none" normalizeH="0" baseline="0" dirty="0" smtClean="0">
              <a:ln>
                <a:noFill/>
              </a:ln>
              <a:solidFill>
                <a:schemeClr val="tx1"/>
              </a:solidFill>
              <a:effectLst/>
              <a:latin typeface="Arial" charset="0"/>
            </a:endParaRPr>
          </a:p>
        </p:txBody>
      </p:sp>
      <p:pic>
        <p:nvPicPr>
          <p:cNvPr id="9" name="Picture 2" descr="http://icons.iconarchive.com/icons/icons-land/vista-hardware-devices/256/Home-Server-icon.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382072" y="3294856"/>
            <a:ext cx="1790328" cy="1790328"/>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TextBox 9"/>
          <p:cNvSpPr txBox="1"/>
          <p:nvPr/>
        </p:nvSpPr>
        <p:spPr>
          <a:xfrm>
            <a:off x="5908912" y="2936366"/>
            <a:ext cx="2736647" cy="369332"/>
          </a:xfrm>
          <a:prstGeom prst="rect">
            <a:avLst/>
          </a:prstGeom>
          <a:noFill/>
        </p:spPr>
        <p:txBody>
          <a:bodyPr wrap="none" rtlCol="0">
            <a:spAutoFit/>
          </a:bodyPr>
          <a:lstStyle/>
          <a:p>
            <a:r>
              <a:rPr lang="en-US" dirty="0" smtClean="0"/>
              <a:t>Country validation server</a:t>
            </a:r>
            <a:endParaRPr lang="nl-NL" dirty="0"/>
          </a:p>
        </p:txBody>
      </p:sp>
      <p:sp>
        <p:nvSpPr>
          <p:cNvPr id="11" name="Right Arrow 10"/>
          <p:cNvSpPr/>
          <p:nvPr/>
        </p:nvSpPr>
        <p:spPr bwMode="auto">
          <a:xfrm rot="1780419">
            <a:off x="5161122" y="3488086"/>
            <a:ext cx="1224136" cy="57606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Validate</a:t>
            </a:r>
            <a:endParaRPr kumimoji="0" lang="nl-NL" sz="1400" b="0" i="0" u="none" strike="noStrike" cap="none" normalizeH="0" baseline="0" dirty="0" smtClean="0">
              <a:ln>
                <a:noFill/>
              </a:ln>
              <a:solidFill>
                <a:schemeClr val="tx1"/>
              </a:solidFill>
              <a:effectLst/>
              <a:latin typeface="Arial" charset="0"/>
            </a:endParaRPr>
          </a:p>
        </p:txBody>
      </p:sp>
      <p:sp>
        <p:nvSpPr>
          <p:cNvPr id="12" name="Rectangle 11"/>
          <p:cNvSpPr/>
          <p:nvPr/>
        </p:nvSpPr>
        <p:spPr bwMode="auto">
          <a:xfrm>
            <a:off x="3707904" y="3998797"/>
            <a:ext cx="1368152" cy="504056"/>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Profile X</a:t>
            </a:r>
            <a:endParaRPr lang="en-US" b="1" dirty="0" smtClean="0">
              <a:latin typeface="Arial" charset="0"/>
            </a:endParaRPr>
          </a:p>
        </p:txBody>
      </p:sp>
      <p:sp>
        <p:nvSpPr>
          <p:cNvPr id="13" name="Rectangle 12"/>
          <p:cNvSpPr/>
          <p:nvPr/>
        </p:nvSpPr>
        <p:spPr bwMode="auto">
          <a:xfrm>
            <a:off x="3923928" y="4365104"/>
            <a:ext cx="1368152" cy="504056"/>
          </a:xfrm>
          <a:prstGeom prst="rect">
            <a:avLst/>
          </a:prstGeom>
          <a:solidFill>
            <a:schemeClr val="accent5">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Profile Y</a:t>
            </a:r>
            <a:endParaRPr lang="en-US" b="1" dirty="0" smtClean="0">
              <a:latin typeface="Arial" charset="0"/>
            </a:endParaRPr>
          </a:p>
        </p:txBody>
      </p:sp>
      <p:sp>
        <p:nvSpPr>
          <p:cNvPr id="14" name="Rectangle 13"/>
          <p:cNvSpPr/>
          <p:nvPr/>
        </p:nvSpPr>
        <p:spPr bwMode="auto">
          <a:xfrm>
            <a:off x="6516216" y="5157192"/>
            <a:ext cx="1368152" cy="504056"/>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Profile Y</a:t>
            </a:r>
            <a:endParaRPr lang="en-US" b="1" dirty="0" smtClean="0">
              <a:latin typeface="Arial" charset="0"/>
            </a:endParaRPr>
          </a:p>
        </p:txBody>
      </p:sp>
      <p:sp>
        <p:nvSpPr>
          <p:cNvPr id="8" name="Bent-Up Arrow 7"/>
          <p:cNvSpPr/>
          <p:nvPr/>
        </p:nvSpPr>
        <p:spPr bwMode="auto">
          <a:xfrm rot="5400000">
            <a:off x="3100772" y="2523964"/>
            <a:ext cx="1512168" cy="5050432"/>
          </a:xfrm>
          <a:prstGeom prst="bentUpArrow">
            <a:avLst>
              <a:gd name="adj1" fmla="val 17490"/>
              <a:gd name="adj2" fmla="val 18824"/>
              <a:gd name="adj3" fmla="val 26073"/>
            </a:avLst>
          </a:prstGeom>
          <a:solidFill>
            <a:schemeClr val="accent5">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dirty="0" smtClean="0">
              <a:ln>
                <a:noFill/>
              </a:ln>
              <a:solidFill>
                <a:schemeClr val="tx1"/>
              </a:solidFill>
              <a:effectLst/>
              <a:latin typeface="Arial" charset="0"/>
            </a:endParaRPr>
          </a:p>
        </p:txBody>
      </p:sp>
      <p:sp>
        <p:nvSpPr>
          <p:cNvPr id="16" name="TextBox 15"/>
          <p:cNvSpPr txBox="1"/>
          <p:nvPr/>
        </p:nvSpPr>
        <p:spPr>
          <a:xfrm>
            <a:off x="3249002" y="5373216"/>
            <a:ext cx="818942" cy="307777"/>
          </a:xfrm>
          <a:prstGeom prst="rect">
            <a:avLst/>
          </a:prstGeom>
          <a:noFill/>
        </p:spPr>
        <p:txBody>
          <a:bodyPr wrap="none" rtlCol="0">
            <a:spAutoFit/>
          </a:bodyPr>
          <a:lstStyle/>
          <a:p>
            <a:r>
              <a:rPr lang="en-US" sz="1400" dirty="0">
                <a:latin typeface="Arial" charset="0"/>
              </a:rPr>
              <a:t>Validate</a:t>
            </a:r>
            <a:endParaRPr lang="nl-NL" sz="1400" dirty="0">
              <a:latin typeface="Arial" charset="0"/>
            </a:endParaRPr>
          </a:p>
        </p:txBody>
      </p:sp>
    </p:spTree>
    <p:extLst>
      <p:ext uri="{BB962C8B-B14F-4D97-AF65-F5344CB8AC3E}">
        <p14:creationId xmlns="" xmlns:p14="http://schemas.microsoft.com/office/powerpoint/2010/main" val="2301791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fade">
                                      <p:cBhvr>
                                        <p:cTn id="15" dur="500"/>
                                        <p:tgtEl>
                                          <p:spTgt spid="205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0" grpId="0"/>
      <p:bldP spid="11" grpId="0" animBg="1"/>
      <p:bldP spid="12" grpId="0" animBg="1"/>
      <p:bldP spid="13" grpId="0" animBg="1"/>
      <p:bldP spid="14" grpId="0" animBg="1"/>
      <p:bldP spid="8" grpId="0" animBg="1"/>
      <p:bldP spid="16"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Tagging a Resource</a:t>
            </a:r>
            <a:endParaRPr lang="en-US" dirty="0"/>
          </a:p>
        </p:txBody>
      </p:sp>
      <p:sp>
        <p:nvSpPr>
          <p:cNvPr id="5" name="Rectangle 4"/>
          <p:cNvSpPr/>
          <p:nvPr/>
        </p:nvSpPr>
        <p:spPr bwMode="auto">
          <a:xfrm>
            <a:off x="1043608" y="1844824"/>
            <a:ext cx="2448272" cy="3672408"/>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Patient</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smtClean="0">
                <a:latin typeface="Arial" charset="0"/>
              </a:rPr>
              <a:t>MRN </a:t>
            </a:r>
            <a:r>
              <a:rPr lang="en-US" sz="1400" dirty="0">
                <a:latin typeface="Arial" charset="0"/>
              </a:rPr>
              <a:t>22234</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rPr>
              <a:t>“</a:t>
            </a:r>
            <a:r>
              <a:rPr kumimoji="0" lang="en-US" sz="1400" i="0" u="none" strike="noStrike" cap="none" normalizeH="0" baseline="0" dirty="0" err="1" smtClean="0">
                <a:ln>
                  <a:noFill/>
                </a:ln>
                <a:solidFill>
                  <a:schemeClr val="tx1"/>
                </a:solidFill>
                <a:effectLst/>
                <a:latin typeface="Arial" charset="0"/>
              </a:rPr>
              <a:t>Ewout</a:t>
            </a:r>
            <a:r>
              <a:rPr kumimoji="0" lang="en-US" sz="1400" i="0" u="none" strike="noStrike" cap="none" normalizeH="0" baseline="0" dirty="0" smtClean="0">
                <a:ln>
                  <a:noFill/>
                </a:ln>
                <a:solidFill>
                  <a:schemeClr val="tx1"/>
                </a:solidFill>
                <a:effectLst/>
                <a:latin typeface="Arial" charset="0"/>
              </a:rPr>
              <a:t> Kramer”</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smtClean="0">
                <a:latin typeface="Arial" charset="0"/>
              </a:rPr>
              <a:t>30-11-1972</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rPr>
              <a:t>Amsterdam</a:t>
            </a: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1" i="0" u="none" strike="noStrike" cap="none" normalizeH="0" baseline="0" dirty="0" smtClean="0">
              <a:ln>
                <a:noFill/>
              </a:ln>
              <a:solidFill>
                <a:schemeClr val="tx1"/>
              </a:solidFill>
              <a:effectLst/>
              <a:latin typeface="Arial" charset="0"/>
            </a:endParaRPr>
          </a:p>
        </p:txBody>
      </p:sp>
      <p:sp>
        <p:nvSpPr>
          <p:cNvPr id="6" name="Flowchart: Card 5"/>
          <p:cNvSpPr/>
          <p:nvPr/>
        </p:nvSpPr>
        <p:spPr bwMode="auto">
          <a:xfrm>
            <a:off x="2843808" y="1853054"/>
            <a:ext cx="3600400" cy="1071889"/>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a:t>http://</a:t>
            </a:r>
            <a:r>
              <a:rPr lang="nl-NL" sz="1600" i="1" dirty="0" smtClean="0"/>
              <a:t>hl7.org/fhir/tag/security</a:t>
            </a:r>
          </a:p>
          <a:p>
            <a:pPr eaLnBrk="0" fontAlgn="base" hangingPunct="0">
              <a:spcBef>
                <a:spcPct val="0"/>
              </a:spcBef>
              <a:spcAft>
                <a:spcPct val="0"/>
              </a:spcAft>
            </a:pPr>
            <a:r>
              <a:rPr lang="nl-NL" sz="1600" dirty="0" smtClean="0"/>
              <a:t>http</a:t>
            </a:r>
            <a:r>
              <a:rPr lang="nl-NL" sz="1600" dirty="0"/>
              <a:t>://hl7.org/fhir/v3/ActCode#TABOO</a:t>
            </a:r>
            <a:endParaRPr lang="nl-NL" sz="1600" dirty="0" smtClean="0"/>
          </a:p>
          <a:p>
            <a:pPr eaLnBrk="0" fontAlgn="base" hangingPunct="0">
              <a:spcBef>
                <a:spcPct val="0"/>
              </a:spcBef>
              <a:spcAft>
                <a:spcPct val="0"/>
              </a:spcAft>
            </a:pPr>
            <a:endParaRPr kumimoji="0" lang="nl-NL" sz="1800" b="0" i="0" u="none" strike="noStrike" cap="none" normalizeH="0" baseline="0" dirty="0" smtClean="0">
              <a:ln>
                <a:noFill/>
              </a:ln>
              <a:solidFill>
                <a:schemeClr val="tx1"/>
              </a:solidFill>
              <a:effectLst/>
              <a:latin typeface="Arial" charset="0"/>
            </a:endParaRPr>
          </a:p>
        </p:txBody>
      </p:sp>
      <p:sp>
        <p:nvSpPr>
          <p:cNvPr id="8" name="Flowchart: Card 7"/>
          <p:cNvSpPr/>
          <p:nvPr/>
        </p:nvSpPr>
        <p:spPr bwMode="auto">
          <a:xfrm>
            <a:off x="2195736" y="3356992"/>
            <a:ext cx="3600400" cy="1008112"/>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a:t>http://</a:t>
            </a:r>
            <a:r>
              <a:rPr lang="nl-NL" sz="1600" i="1" dirty="0" smtClean="0"/>
              <a:t>hl7.org/fhir/tag</a:t>
            </a:r>
            <a:br>
              <a:rPr lang="nl-NL" sz="1600" i="1" dirty="0" smtClean="0"/>
            </a:br>
            <a:r>
              <a:rPr lang="nl-NL" sz="1600" dirty="0" smtClean="0"/>
              <a:t>http://example.org/fhir/Status#Test</a:t>
            </a:r>
          </a:p>
          <a:p>
            <a:pPr eaLnBrk="0" fontAlgn="base" hangingPunct="0">
              <a:spcBef>
                <a:spcPct val="0"/>
              </a:spcBef>
              <a:spcAft>
                <a:spcPct val="0"/>
              </a:spcAft>
            </a:pPr>
            <a:endParaRPr kumimoji="0" lang="nl-NL" sz="1800" b="0" i="0" u="none" strike="noStrike" cap="none" normalizeH="0" baseline="0" dirty="0" smtClean="0">
              <a:ln>
                <a:noFill/>
              </a:ln>
              <a:solidFill>
                <a:schemeClr val="tx1"/>
              </a:solidFill>
              <a:effectLst/>
              <a:latin typeface="Arial" charset="0"/>
            </a:endParaRPr>
          </a:p>
        </p:txBody>
      </p:sp>
      <p:sp>
        <p:nvSpPr>
          <p:cNvPr id="9" name="Flowchart: Card 8"/>
          <p:cNvSpPr/>
          <p:nvPr/>
        </p:nvSpPr>
        <p:spPr bwMode="auto">
          <a:xfrm>
            <a:off x="1187624" y="4653136"/>
            <a:ext cx="3600400" cy="987152"/>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a:t>http://</a:t>
            </a:r>
            <a:r>
              <a:rPr lang="nl-NL" sz="1600" i="1" dirty="0" smtClean="0"/>
              <a:t>hl7.org/fhir/tag/profile</a:t>
            </a:r>
            <a:br>
              <a:rPr lang="nl-NL" sz="1600" i="1" dirty="0" smtClean="0"/>
            </a:br>
            <a:r>
              <a:rPr lang="nl-NL" sz="1600" dirty="0" smtClean="0"/>
              <a:t>http://hl7.org/fhir/Profile/us-core</a:t>
            </a:r>
          </a:p>
          <a:p>
            <a:pPr eaLnBrk="0" fontAlgn="base" hangingPunct="0">
              <a:spcBef>
                <a:spcPct val="0"/>
              </a:spcBef>
              <a:spcAft>
                <a:spcPct val="0"/>
              </a:spcAft>
            </a:pPr>
            <a:endParaRPr kumimoji="0" lang="nl-NL" sz="1800" b="0" i="0" u="none" strike="noStrike" cap="none" normalizeH="0" baseline="0" dirty="0" smtClean="0">
              <a:ln>
                <a:noFill/>
              </a:ln>
              <a:solidFill>
                <a:schemeClr val="tx1"/>
              </a:solidFill>
              <a:effectLst/>
              <a:latin typeface="Arial" charset="0"/>
            </a:endParaRPr>
          </a:p>
        </p:txBody>
      </p:sp>
      <p:sp>
        <p:nvSpPr>
          <p:cNvPr id="11" name="Oval Callout 10"/>
          <p:cNvSpPr/>
          <p:nvPr/>
        </p:nvSpPr>
        <p:spPr bwMode="auto">
          <a:xfrm>
            <a:off x="4860032" y="4753488"/>
            <a:ext cx="4032448" cy="1527488"/>
          </a:xfrm>
          <a:prstGeom prst="wedgeEllipseCallout">
            <a:avLst>
              <a:gd name="adj1" fmla="val -61065"/>
              <a:gd name="adj2" fmla="val -3156"/>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dirty="0"/>
              <a:t>“a claim that the Resource conforms to the profile identified in the term”</a:t>
            </a:r>
            <a:endParaRPr lang="nl-NL" dirty="0"/>
          </a:p>
        </p:txBody>
      </p:sp>
    </p:spTree>
    <p:extLst>
      <p:ext uri="{BB962C8B-B14F-4D97-AF65-F5344CB8AC3E}">
        <p14:creationId xmlns="" xmlns:p14="http://schemas.microsoft.com/office/powerpoint/2010/main" val="2943260872"/>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tags?</a:t>
            </a:r>
            <a:endParaRPr lang="en-US" dirty="0"/>
          </a:p>
        </p:txBody>
      </p:sp>
      <p:sp>
        <p:nvSpPr>
          <p:cNvPr id="3" name="Content Placeholder 2"/>
          <p:cNvSpPr>
            <a:spLocks noGrp="1"/>
          </p:cNvSpPr>
          <p:nvPr>
            <p:ph idx="1"/>
          </p:nvPr>
        </p:nvSpPr>
        <p:spPr/>
        <p:txBody>
          <a:bodyPr/>
          <a:lstStyle/>
          <a:p>
            <a:r>
              <a:rPr lang="en-US" dirty="0" smtClean="0"/>
              <a:t>Tags allow assertions of information about a resource that don’t change the resource itself</a:t>
            </a:r>
          </a:p>
          <a:p>
            <a:pPr lvl="1"/>
            <a:r>
              <a:rPr lang="en-US" dirty="0" smtClean="0"/>
              <a:t>I.e. they can’t break signatures</a:t>
            </a:r>
          </a:p>
          <a:p>
            <a:pPr lvl="0"/>
            <a:r>
              <a:rPr lang="en-US" dirty="0" smtClean="0"/>
              <a:t>Appropriate for things like access controls, declaring profiles, managing workflows</a:t>
            </a:r>
          </a:p>
          <a:p>
            <a:pPr lvl="1"/>
            <a:r>
              <a:rPr lang="en-US" dirty="0" smtClean="0"/>
              <a:t>E.g. “Has this result been reviewed?”</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233</a:t>
            </a:fld>
            <a:endParaRPr lang="en-CA"/>
          </a:p>
        </p:txBody>
      </p:sp>
    </p:spTree>
    <p:extLst>
      <p:ext uri="{BB962C8B-B14F-4D97-AF65-F5344CB8AC3E}">
        <p14:creationId xmlns="" xmlns:p14="http://schemas.microsoft.com/office/powerpoint/2010/main" val="3894734287"/>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 Outcome</a:t>
            </a:r>
            <a:endParaRPr lang="en-US" dirty="0"/>
          </a:p>
        </p:txBody>
      </p:sp>
      <p:sp>
        <p:nvSpPr>
          <p:cNvPr id="3" name="Content Placeholder 2"/>
          <p:cNvSpPr>
            <a:spLocks noGrp="1"/>
          </p:cNvSpPr>
          <p:nvPr>
            <p:ph idx="1"/>
          </p:nvPr>
        </p:nvSpPr>
        <p:spPr/>
        <p:txBody>
          <a:bodyPr/>
          <a:lstStyle/>
          <a:p>
            <a:r>
              <a:rPr lang="en-US" dirty="0" smtClean="0"/>
              <a:t>When something goes wrong….return the </a:t>
            </a:r>
            <a:r>
              <a:rPr lang="en-US" dirty="0" err="1" smtClean="0"/>
              <a:t>OperationOutcome</a:t>
            </a:r>
            <a:r>
              <a:rPr lang="en-US" dirty="0" smtClean="0"/>
              <a:t> Resource!</a:t>
            </a:r>
          </a:p>
        </p:txBody>
      </p:sp>
      <p:sp>
        <p:nvSpPr>
          <p:cNvPr id="4" name="Slide Number Placeholder 3"/>
          <p:cNvSpPr>
            <a:spLocks noGrp="1"/>
          </p:cNvSpPr>
          <p:nvPr>
            <p:ph type="sldNum" sz="quarter" idx="4"/>
          </p:nvPr>
        </p:nvSpPr>
        <p:spPr/>
        <p:txBody>
          <a:bodyPr/>
          <a:lstStyle/>
          <a:p>
            <a:fld id="{5CC3E5C4-3E2B-40F1-9F2B-C46CEB0C88DF}" type="slidenum">
              <a:rPr lang="en-CA" smtClean="0"/>
              <a:pPr/>
              <a:t>234</a:t>
            </a:fld>
            <a:endParaRPr lang="en-CA"/>
          </a:p>
        </p:txBody>
      </p:sp>
      <p:pic>
        <p:nvPicPr>
          <p:cNvPr id="1126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676400" y="2971800"/>
            <a:ext cx="5450961" cy="335280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1504188490"/>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“Other” resource</a:t>
            </a:r>
            <a:endParaRPr lang="en-US" dirty="0"/>
          </a:p>
        </p:txBody>
      </p:sp>
      <p:sp>
        <p:nvSpPr>
          <p:cNvPr id="3" name="Content Placeholder 2"/>
          <p:cNvSpPr>
            <a:spLocks noGrp="1"/>
          </p:cNvSpPr>
          <p:nvPr>
            <p:ph idx="1"/>
          </p:nvPr>
        </p:nvSpPr>
        <p:spPr/>
        <p:txBody>
          <a:bodyPr/>
          <a:lstStyle/>
          <a:p>
            <a:r>
              <a:rPr lang="en-US" dirty="0" smtClean="0"/>
              <a:t>Now, what if you have the need for a completely “new” resource?</a:t>
            </a:r>
          </a:p>
          <a:p>
            <a:endParaRPr lang="en-US" dirty="0"/>
          </a:p>
          <a:p>
            <a:endParaRPr lang="en-US" dirty="0" smtClean="0"/>
          </a:p>
          <a:p>
            <a:endParaRPr lang="en-US" dirty="0"/>
          </a:p>
          <a:p>
            <a:endParaRPr lang="en-US" dirty="0" smtClean="0"/>
          </a:p>
          <a:p>
            <a:endParaRPr lang="en-US" dirty="0"/>
          </a:p>
          <a:p>
            <a:r>
              <a:rPr lang="en-US" dirty="0" smtClean="0"/>
              <a:t>…then add extensions for each element</a:t>
            </a:r>
          </a:p>
        </p:txBody>
      </p:sp>
      <p:sp>
        <p:nvSpPr>
          <p:cNvPr id="4" name="Slide Number Placeholder 3"/>
          <p:cNvSpPr>
            <a:spLocks noGrp="1"/>
          </p:cNvSpPr>
          <p:nvPr>
            <p:ph type="sldNum" sz="quarter" idx="4"/>
          </p:nvPr>
        </p:nvSpPr>
        <p:spPr/>
        <p:txBody>
          <a:bodyPr/>
          <a:lstStyle/>
          <a:p>
            <a:fld id="{5CC3E5C4-3E2B-40F1-9F2B-C46CEB0C88DF}" type="slidenum">
              <a:rPr lang="en-CA" smtClean="0"/>
              <a:pPr/>
              <a:t>235</a:t>
            </a:fld>
            <a:endParaRPr lang="en-CA" dirty="0"/>
          </a:p>
        </p:txBody>
      </p:sp>
      <p:pic>
        <p:nvPicPr>
          <p:cNvPr id="409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979710" y="2996952"/>
            <a:ext cx="4463355" cy="267801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302417779"/>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Discussion</a:t>
            </a:r>
            <a:endParaRPr lang="en-US" dirty="0"/>
          </a:p>
        </p:txBody>
      </p:sp>
      <p:sp>
        <p:nvSpPr>
          <p:cNvPr id="5" name="Content Placeholder 4"/>
          <p:cNvSpPr>
            <a:spLocks noGrp="1"/>
          </p:cNvSpPr>
          <p:nvPr>
            <p:ph idx="1"/>
          </p:nvPr>
        </p:nvSpPr>
        <p:spPr/>
        <p:txBody>
          <a:bodyPr/>
          <a:lstStyle/>
          <a:p>
            <a:pPr marL="0" indent="0" algn="ctr">
              <a:buNone/>
            </a:pPr>
            <a:endParaRPr lang="en-US" sz="3200" b="1" dirty="0" smtClean="0"/>
          </a:p>
          <a:p>
            <a:pPr marL="0" indent="0" algn="ctr">
              <a:buNone/>
            </a:pPr>
            <a:r>
              <a:rPr lang="en-US" sz="4400" b="1" dirty="0" smtClean="0"/>
              <a:t>Implementation &amp; Architecture questions?</a:t>
            </a:r>
            <a:endParaRPr lang="en-US" sz="4400" b="1" dirty="0"/>
          </a:p>
        </p:txBody>
      </p:sp>
      <p:pic>
        <p:nvPicPr>
          <p:cNvPr id="6148"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505200" y="3962400"/>
            <a:ext cx="2362200" cy="25863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884762124"/>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r>
              <a:rPr lang="en-US" dirty="0" smtClean="0"/>
              <a:t>My take-away for “</a:t>
            </a:r>
            <a:r>
              <a:rPr lang="en-US" b="1" dirty="0" smtClean="0"/>
              <a:t>FHIR Implementation Considerations</a:t>
            </a:r>
            <a:r>
              <a:rPr lang="en-US" dirty="0" smtClean="0"/>
              <a:t>” is . . .</a:t>
            </a:r>
            <a:endParaRPr lang="en-US"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237</a:t>
            </a:fld>
            <a:endParaRPr lang="en-CA"/>
          </a:p>
        </p:txBody>
      </p:sp>
      <p:pic>
        <p:nvPicPr>
          <p:cNvPr id="1229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074747247"/>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Implementing FHIR</a:t>
            </a:r>
            <a:endParaRPr lang="en-US" dirty="0"/>
          </a:p>
        </p:txBody>
      </p:sp>
      <p:sp>
        <p:nvSpPr>
          <p:cNvPr id="3" name="Text Placeholder 2"/>
          <p:cNvSpPr>
            <a:spLocks noGrp="1"/>
          </p:cNvSpPr>
          <p:nvPr>
            <p:ph type="body" idx="1"/>
          </p:nvPr>
        </p:nvSpPr>
        <p:spPr/>
        <p:txBody>
          <a:bodyPr/>
          <a:lstStyle/>
          <a:p>
            <a:endParaRPr lang="en-CA"/>
          </a:p>
        </p:txBody>
      </p:sp>
    </p:spTree>
    <p:extLst>
      <p:ext uri="{BB962C8B-B14F-4D97-AF65-F5344CB8AC3E}">
        <p14:creationId xmlns="" xmlns:p14="http://schemas.microsoft.com/office/powerpoint/2010/main" val="3149791119"/>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implementations</a:t>
            </a:r>
            <a:endParaRPr lang="en-US" dirty="0"/>
          </a:p>
        </p:txBody>
      </p:sp>
      <p:sp>
        <p:nvSpPr>
          <p:cNvPr id="3" name="Content Placeholder 2"/>
          <p:cNvSpPr>
            <a:spLocks noGrp="1"/>
          </p:cNvSpPr>
          <p:nvPr>
            <p:ph idx="1"/>
          </p:nvPr>
        </p:nvSpPr>
        <p:spPr/>
        <p:txBody>
          <a:bodyPr/>
          <a:lstStyle/>
          <a:p>
            <a:pPr marL="171450" indent="-171450">
              <a:buFontTx/>
              <a:buChar char="-"/>
            </a:pPr>
            <a:r>
              <a:rPr lang="en-US" sz="2800" dirty="0" smtClean="0"/>
              <a:t>Contents</a:t>
            </a:r>
          </a:p>
          <a:p>
            <a:pPr marL="571500" lvl="1" indent="-171450">
              <a:buFontTx/>
              <a:buChar char="-"/>
            </a:pPr>
            <a:r>
              <a:rPr lang="en-US" sz="2300" dirty="0" smtClean="0"/>
              <a:t>Model </a:t>
            </a:r>
            <a:r>
              <a:rPr lang="en-US" sz="2300" dirty="0"/>
              <a:t>– classes generated from the spec</a:t>
            </a:r>
          </a:p>
          <a:p>
            <a:pPr marL="571500" lvl="1" indent="-171450">
              <a:buFontTx/>
              <a:buChar char="-"/>
            </a:pPr>
            <a:r>
              <a:rPr lang="en-US" sz="2300" dirty="0"/>
              <a:t>Parsers – Parsers generated from the spec</a:t>
            </a:r>
          </a:p>
          <a:p>
            <a:pPr marL="571500" lvl="1" indent="-171450">
              <a:buFontTx/>
              <a:buChar char="-"/>
            </a:pPr>
            <a:r>
              <a:rPr lang="en-US" sz="2300" dirty="0" err="1"/>
              <a:t>Serializers</a:t>
            </a:r>
            <a:r>
              <a:rPr lang="en-US" sz="2300" dirty="0"/>
              <a:t> – </a:t>
            </a:r>
            <a:r>
              <a:rPr lang="en-US" sz="2300" dirty="0" err="1"/>
              <a:t>Serializers</a:t>
            </a:r>
            <a:r>
              <a:rPr lang="en-US" sz="2300" dirty="0"/>
              <a:t> generated from the spec</a:t>
            </a:r>
          </a:p>
          <a:p>
            <a:pPr marL="571500" lvl="1" indent="-171450">
              <a:buFontTx/>
              <a:buChar char="-"/>
            </a:pPr>
            <a:r>
              <a:rPr lang="en-US" sz="2300" dirty="0" err="1"/>
              <a:t>FhirClient</a:t>
            </a:r>
            <a:endParaRPr lang="en-US" sz="2300" dirty="0"/>
          </a:p>
          <a:p>
            <a:pPr marL="571500" lvl="1" indent="-171450">
              <a:buFontTx/>
              <a:buChar char="-"/>
            </a:pPr>
            <a:r>
              <a:rPr lang="en-US" sz="2300" dirty="0"/>
              <a:t>Validation (currently Java only</a:t>
            </a:r>
            <a:r>
              <a:rPr lang="en-US" sz="2300" dirty="0" smtClean="0"/>
              <a:t>)</a:t>
            </a:r>
          </a:p>
          <a:p>
            <a:pPr marL="571500" lvl="1" indent="-171450">
              <a:buFontTx/>
              <a:buChar char="-"/>
            </a:pPr>
            <a:endParaRPr lang="en-US" sz="2300" dirty="0"/>
          </a:p>
          <a:p>
            <a:pPr marL="171450" indent="-171450">
              <a:buFontTx/>
              <a:buChar char="-"/>
            </a:pPr>
            <a:r>
              <a:rPr lang="en-US" sz="2800" dirty="0" smtClean="0"/>
              <a:t>Java – Everything on the downloads page</a:t>
            </a:r>
          </a:p>
          <a:p>
            <a:pPr marL="171450" indent="-171450">
              <a:buFontTx/>
              <a:buChar char="-"/>
            </a:pPr>
            <a:r>
              <a:rPr lang="en-US" sz="2800" dirty="0" smtClean="0"/>
              <a:t>.NET – </a:t>
            </a:r>
            <a:r>
              <a:rPr lang="en-US" sz="2800" dirty="0" err="1" smtClean="0"/>
              <a:t>NuGet</a:t>
            </a:r>
            <a:r>
              <a:rPr lang="en-US" sz="2800" dirty="0" smtClean="0"/>
              <a:t> “FHIR”, or </a:t>
            </a:r>
            <a:r>
              <a:rPr lang="en-US" sz="2800" dirty="0" err="1" smtClean="0"/>
              <a:t>GitHub</a:t>
            </a:r>
            <a:r>
              <a:rPr lang="en-US" sz="2800" dirty="0" smtClean="0"/>
              <a:t> “fhir-net-</a:t>
            </a:r>
            <a:r>
              <a:rPr lang="en-US" sz="2800" dirty="0" err="1" smtClean="0"/>
              <a:t>api</a:t>
            </a:r>
            <a:r>
              <a:rPr lang="en-US" sz="2800" dirty="0" smtClean="0"/>
              <a:t>”</a:t>
            </a:r>
          </a:p>
          <a:p>
            <a:endParaRPr lang="en-US" sz="2800"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239</a:t>
            </a:fld>
            <a:endParaRPr lang="en-US"/>
          </a:p>
        </p:txBody>
      </p:sp>
    </p:spTree>
    <p:extLst>
      <p:ext uri="{BB962C8B-B14F-4D97-AF65-F5344CB8AC3E}">
        <p14:creationId xmlns="" xmlns:p14="http://schemas.microsoft.com/office/powerpoint/2010/main" val="6541241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and CDA</a:t>
            </a:r>
            <a:endParaRPr lang="en-US" dirty="0"/>
          </a:p>
        </p:txBody>
      </p:sp>
      <p:sp>
        <p:nvSpPr>
          <p:cNvPr id="3" name="Text Placeholder 2"/>
          <p:cNvSpPr>
            <a:spLocks noGrp="1"/>
          </p:cNvSpPr>
          <p:nvPr>
            <p:ph type="body" idx="1"/>
          </p:nvPr>
        </p:nvSpPr>
        <p:spPr/>
        <p:txBody>
          <a:bodyPr/>
          <a:lstStyle/>
          <a:p>
            <a:r>
              <a:rPr lang="en-US" dirty="0" smtClean="0"/>
              <a:t>Similarities</a:t>
            </a:r>
            <a:endParaRPr lang="en-US" dirty="0"/>
          </a:p>
        </p:txBody>
      </p:sp>
      <p:sp>
        <p:nvSpPr>
          <p:cNvPr id="4" name="Content Placeholder 3"/>
          <p:cNvSpPr>
            <a:spLocks noGrp="1"/>
          </p:cNvSpPr>
          <p:nvPr>
            <p:ph sz="half" idx="2"/>
          </p:nvPr>
        </p:nvSpPr>
        <p:spPr/>
        <p:txBody>
          <a:bodyPr/>
          <a:lstStyle/>
          <a:p>
            <a:r>
              <a:rPr lang="en-US" dirty="0" smtClean="0"/>
              <a:t>Support profiling for specific use-cases</a:t>
            </a:r>
          </a:p>
          <a:p>
            <a:r>
              <a:rPr lang="en-US" dirty="0" smtClean="0"/>
              <a:t>Human readability is minimum for interoperability</a:t>
            </a:r>
          </a:p>
          <a:p>
            <a:r>
              <a:rPr lang="en-US" dirty="0" smtClean="0"/>
              <a:t>APIs, validation tooling, profile tooling</a:t>
            </a:r>
          </a:p>
          <a:p>
            <a:r>
              <a:rPr lang="en-US" dirty="0" smtClean="0"/>
              <a:t>(See v3 similarities on prior slide)</a:t>
            </a:r>
            <a:endParaRPr lang="en-US" dirty="0"/>
          </a:p>
        </p:txBody>
      </p:sp>
      <p:sp>
        <p:nvSpPr>
          <p:cNvPr id="5" name="Text Placeholder 4"/>
          <p:cNvSpPr>
            <a:spLocks noGrp="1"/>
          </p:cNvSpPr>
          <p:nvPr>
            <p:ph type="body" sz="quarter" idx="3"/>
          </p:nvPr>
        </p:nvSpPr>
        <p:spPr/>
        <p:txBody>
          <a:bodyPr/>
          <a:lstStyle/>
          <a:p>
            <a:r>
              <a:rPr lang="en-US" dirty="0" smtClean="0"/>
              <a:t>FHIR Differences</a:t>
            </a:r>
            <a:endParaRPr lang="en-US" dirty="0"/>
          </a:p>
        </p:txBody>
      </p:sp>
      <p:sp>
        <p:nvSpPr>
          <p:cNvPr id="6" name="Content Placeholder 5"/>
          <p:cNvSpPr>
            <a:spLocks noGrp="1"/>
          </p:cNvSpPr>
          <p:nvPr>
            <p:ph sz="quarter" idx="4"/>
          </p:nvPr>
        </p:nvSpPr>
        <p:spPr/>
        <p:txBody>
          <a:bodyPr/>
          <a:lstStyle/>
          <a:p>
            <a:r>
              <a:rPr lang="en-US" dirty="0" smtClean="0"/>
              <a:t>Can use out of the box – no templates required</a:t>
            </a:r>
          </a:p>
          <a:p>
            <a:r>
              <a:rPr lang="en-US" dirty="0" smtClean="0"/>
              <a:t>Not restricted to just documents</a:t>
            </a:r>
          </a:p>
          <a:p>
            <a:r>
              <a:rPr lang="en-US" dirty="0" smtClean="0"/>
              <a:t>Implementer tooling generated with spec</a:t>
            </a:r>
          </a:p>
          <a:p>
            <a:r>
              <a:rPr lang="en-US" dirty="0" smtClean="0"/>
              <a:t>(See v3 differences on prior slide)</a:t>
            </a:r>
            <a:endParaRPr lang="en-US" dirty="0"/>
          </a:p>
        </p:txBody>
      </p:sp>
    </p:spTree>
    <p:extLst>
      <p:ext uri="{BB962C8B-B14F-4D97-AF65-F5344CB8AC3E}">
        <p14:creationId xmlns="" xmlns:p14="http://schemas.microsoft.com/office/powerpoint/2010/main" val="185227967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p:bldP spid="5" grpId="0" build="p"/>
      <p:bldP spid="6" grpId="0" uiExpand="1" build="p"/>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 reference implementation</a:t>
            </a:r>
            <a:endParaRPr lang="en-US" dirty="0"/>
          </a:p>
        </p:txBody>
      </p:sp>
      <p:sp>
        <p:nvSpPr>
          <p:cNvPr id="3" name="Content Placeholder 2"/>
          <p:cNvSpPr>
            <a:spLocks noGrp="1"/>
          </p:cNvSpPr>
          <p:nvPr>
            <p:ph idx="1"/>
          </p:nvPr>
        </p:nvSpPr>
        <p:spPr/>
        <p:txBody>
          <a:bodyPr/>
          <a:lstStyle/>
          <a:p>
            <a:r>
              <a:rPr lang="en-US" sz="2800" dirty="0" smtClean="0"/>
              <a:t>Download Csharp.zip from the Implementation page (source code + </a:t>
            </a:r>
            <a:r>
              <a:rPr lang="en-US" sz="2800" dirty="0" err="1" smtClean="0"/>
              <a:t>dll</a:t>
            </a:r>
            <a:r>
              <a:rPr lang="en-US" sz="2800" dirty="0" smtClean="0"/>
              <a:t> distribution):</a:t>
            </a:r>
            <a:endParaRPr lang="en-US" sz="2800"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240</a:t>
            </a:fld>
            <a:endParaRPr lang="en-US" dirty="0"/>
          </a:p>
        </p:txBody>
      </p:sp>
      <p:sp>
        <p:nvSpPr>
          <p:cNvPr id="6" name="TextBox 5"/>
          <p:cNvSpPr txBox="1"/>
          <p:nvPr/>
        </p:nvSpPr>
        <p:spPr>
          <a:xfrm>
            <a:off x="3261815" y="3047159"/>
            <a:ext cx="5867400" cy="2031325"/>
          </a:xfrm>
          <a:prstGeom prst="rect">
            <a:avLst/>
          </a:prstGeom>
          <a:noFill/>
        </p:spPr>
        <p:txBody>
          <a:bodyPr wrap="square" rtlCol="0">
            <a:spAutoFit/>
          </a:bodyPr>
          <a:lstStyle/>
          <a:p>
            <a:r>
              <a:rPr lang="en-US" u="sng" dirty="0" smtClean="0"/>
              <a:t>Namespaces</a:t>
            </a:r>
          </a:p>
          <a:p>
            <a:pPr marL="171450" indent="-171450">
              <a:buFontTx/>
              <a:buChar char="-"/>
            </a:pPr>
            <a:r>
              <a:rPr lang="en-US" dirty="0" smtClean="0"/>
              <a:t>Model </a:t>
            </a:r>
            <a:r>
              <a:rPr lang="en-US" dirty="0"/>
              <a:t>– C# classes generated from the spec</a:t>
            </a:r>
          </a:p>
          <a:p>
            <a:pPr marL="171450" indent="-171450">
              <a:buFontTx/>
              <a:buChar char="-"/>
            </a:pPr>
            <a:r>
              <a:rPr lang="en-US" dirty="0"/>
              <a:t>Parsers – C# Parsers generated from the spec</a:t>
            </a:r>
          </a:p>
          <a:p>
            <a:pPr marL="171450" indent="-171450">
              <a:buFontTx/>
              <a:buChar char="-"/>
            </a:pPr>
            <a:r>
              <a:rPr lang="en-US" dirty="0" err="1"/>
              <a:t>Serializers</a:t>
            </a:r>
            <a:r>
              <a:rPr lang="en-US" dirty="0"/>
              <a:t> – C# </a:t>
            </a:r>
            <a:r>
              <a:rPr lang="en-US" dirty="0" err="1"/>
              <a:t>Serializers</a:t>
            </a:r>
            <a:r>
              <a:rPr lang="en-US" dirty="0"/>
              <a:t> generated from the </a:t>
            </a:r>
            <a:r>
              <a:rPr lang="en-US" dirty="0" smtClean="0"/>
              <a:t>spec</a:t>
            </a:r>
          </a:p>
          <a:p>
            <a:pPr marL="171450" indent="-171450">
              <a:buFontTx/>
              <a:buChar char="-"/>
            </a:pPr>
            <a:r>
              <a:rPr lang="en-US" dirty="0" smtClean="0"/>
              <a:t>Support</a:t>
            </a:r>
          </a:p>
          <a:p>
            <a:pPr marL="171450" indent="-171450">
              <a:buFontTx/>
              <a:buChar char="-"/>
            </a:pPr>
            <a:endParaRPr lang="en-US" dirty="0"/>
          </a:p>
          <a:p>
            <a:pPr marL="171450" indent="-171450">
              <a:buFontTx/>
              <a:buChar char="-"/>
            </a:pPr>
            <a:r>
              <a:rPr lang="en-US" dirty="0" smtClean="0"/>
              <a:t>Client</a:t>
            </a:r>
          </a:p>
        </p:txBody>
      </p:sp>
      <p:pic>
        <p:nvPicPr>
          <p:cNvPr id="4098"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33400" y="3048000"/>
            <a:ext cx="2525705" cy="259080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3786474786"/>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FHIR Resource in C#</a:t>
            </a:r>
            <a:endParaRPr lang="en-US" dirty="0"/>
          </a:p>
        </p:txBody>
      </p:sp>
      <p:sp>
        <p:nvSpPr>
          <p:cNvPr id="3" name="Content Placeholder 2"/>
          <p:cNvSpPr>
            <a:spLocks noGrp="1"/>
          </p:cNvSpPr>
          <p:nvPr>
            <p:ph idx="1"/>
          </p:nvPr>
        </p:nvSpPr>
        <p:spPr/>
        <p:txBody>
          <a:bodyPr/>
          <a:lstStyle/>
          <a:p>
            <a:r>
              <a:rPr lang="en-US" noProof="1" smtClean="0">
                <a:solidFill>
                  <a:srgbClr val="0000FF"/>
                </a:solidFill>
                <a:highlight>
                  <a:srgbClr val="FFFFFF"/>
                </a:highlight>
                <a:latin typeface="Consolas"/>
              </a:rPr>
              <a:t>public</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partial</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class</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Observation</a:t>
            </a:r>
            <a:r>
              <a:rPr lang="en-US" noProof="1" smtClean="0">
                <a:solidFill>
                  <a:srgbClr val="000000"/>
                </a:solidFill>
                <a:highlight>
                  <a:srgbClr val="FFFFFF"/>
                </a:highlight>
                <a:latin typeface="Consolas"/>
              </a:rPr>
              <a:t> : </a:t>
            </a:r>
            <a:r>
              <a:rPr lang="en-US" noProof="1" smtClean="0">
                <a:solidFill>
                  <a:srgbClr val="2B91AF"/>
                </a:solidFill>
                <a:highlight>
                  <a:srgbClr val="FFFFFF"/>
                </a:highlight>
                <a:latin typeface="Consolas"/>
              </a:rPr>
              <a:t>Resource</a:t>
            </a:r>
            <a:endParaRPr lang="en-US" noProof="1" smtClean="0">
              <a:solidFill>
                <a:srgbClr val="000000"/>
              </a:solidFill>
              <a:highlight>
                <a:srgbClr val="FFFFFF"/>
              </a:highlight>
              <a:latin typeface="Consolas"/>
            </a:endParaRPr>
          </a:p>
          <a:p>
            <a:r>
              <a:rPr lang="en-US" noProof="1" smtClean="0">
                <a:solidFill>
                  <a:srgbClr val="000000"/>
                </a:solidFill>
                <a:highlight>
                  <a:srgbClr val="FFFFFF"/>
                </a:highlight>
                <a:latin typeface="Consolas"/>
              </a:rPr>
              <a:t>{</a:t>
            </a:r>
          </a:p>
          <a:p>
            <a:r>
              <a:rPr lang="en-US" noProof="1" smtClean="0">
                <a:solidFill>
                  <a:srgbClr val="000000"/>
                </a:solidFill>
                <a:highlight>
                  <a:srgbClr val="FFFFFF"/>
                </a:highlight>
                <a:latin typeface="Consolas"/>
              </a:rPr>
              <a:t>   </a:t>
            </a:r>
            <a:r>
              <a:rPr lang="en-US" noProof="1" smtClean="0">
                <a:solidFill>
                  <a:srgbClr val="008000"/>
                </a:solidFill>
                <a:highlight>
                  <a:srgbClr val="FFFFFF"/>
                </a:highlight>
                <a:latin typeface="Consolas"/>
              </a:rPr>
              <a:t>// Codes that provide reliability information about an observation</a:t>
            </a:r>
            <a:endParaRPr lang="en-US" noProof="1" smtClean="0">
              <a:solidFill>
                <a:srgbClr val="000000"/>
              </a:solidFill>
              <a:highlight>
                <a:srgbClr val="FFFFFF"/>
              </a:highlight>
              <a:latin typeface="Consolas"/>
            </a:endParaRPr>
          </a:p>
          <a:p>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public</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enum</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ObservationReliability </a:t>
            </a:r>
            <a:r>
              <a:rPr lang="en-US" noProof="1" smtClean="0">
                <a:solidFill>
                  <a:srgbClr val="000000"/>
                </a:solidFill>
                <a:highlight>
                  <a:srgbClr val="FFFFFF"/>
                </a:highlight>
                <a:latin typeface="Consolas"/>
              </a:rPr>
              <a:t>{Ok, Ongoing, …}</a:t>
            </a:r>
          </a:p>
          <a:p>
            <a:r>
              <a:rPr lang="en-US" noProof="1" smtClean="0">
                <a:solidFill>
                  <a:srgbClr val="000000"/>
                </a:solidFill>
                <a:highlight>
                  <a:srgbClr val="FFFFFF"/>
                </a:highlight>
                <a:latin typeface="Consolas"/>
              </a:rPr>
              <a:t>        </a:t>
            </a:r>
          </a:p>
          <a:p>
            <a:r>
              <a:rPr lang="en-US" noProof="1" smtClean="0">
                <a:solidFill>
                  <a:srgbClr val="000000"/>
                </a:solidFill>
                <a:highlight>
                  <a:srgbClr val="FFFFFF"/>
                </a:highlight>
                <a:latin typeface="Consolas"/>
              </a:rPr>
              <a:t>   </a:t>
            </a:r>
            <a:r>
              <a:rPr lang="en-US" noProof="1" smtClean="0">
                <a:solidFill>
                  <a:srgbClr val="008000"/>
                </a:solidFill>
                <a:highlight>
                  <a:srgbClr val="FFFFFF"/>
                </a:highlight>
                <a:latin typeface="Consolas"/>
              </a:rPr>
              <a:t>// Codes identifying interpretations of observations</a:t>
            </a:r>
            <a:endParaRPr lang="en-US" noProof="1" smtClean="0">
              <a:solidFill>
                <a:srgbClr val="000000"/>
              </a:solidFill>
              <a:highlight>
                <a:srgbClr val="FFFFFF"/>
              </a:highlight>
              <a:latin typeface="Consolas"/>
            </a:endParaRPr>
          </a:p>
          <a:p>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public</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enum</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ObservationInterpretation</a:t>
            </a:r>
            <a:r>
              <a:rPr lang="en-US" noProof="1" smtClean="0">
                <a:solidFill>
                  <a:srgbClr val="000000"/>
                </a:solidFill>
                <a:highlight>
                  <a:srgbClr val="FFFFFF"/>
                </a:highlight>
                <a:latin typeface="Consolas"/>
              </a:rPr>
              <a:t> {N, A, L, H }</a:t>
            </a:r>
          </a:p>
          <a:p>
            <a:r>
              <a:rPr lang="en-US" noProof="1" smtClean="0">
                <a:solidFill>
                  <a:srgbClr val="000000"/>
                </a:solidFill>
                <a:highlight>
                  <a:srgbClr val="FFFFFF"/>
                </a:highlight>
                <a:latin typeface="Consolas"/>
              </a:rPr>
              <a:t>               </a:t>
            </a:r>
          </a:p>
          <a:p>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CodeableConcept</a:t>
            </a:r>
            <a:r>
              <a:rPr lang="en-US" noProof="1" smtClean="0">
                <a:solidFill>
                  <a:srgbClr val="000000"/>
                </a:solidFill>
                <a:highlight>
                  <a:srgbClr val="FFFFFF"/>
                </a:highlight>
                <a:latin typeface="Consolas"/>
              </a:rPr>
              <a:t> Name { </a:t>
            </a:r>
            <a:r>
              <a:rPr lang="en-US" noProof="1" smtClean="0">
                <a:solidFill>
                  <a:srgbClr val="0000FF"/>
                </a:solidFill>
                <a:highlight>
                  <a:srgbClr val="FFFFFF"/>
                </a:highlight>
                <a:latin typeface="Consolas"/>
              </a:rPr>
              <a:t>get</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set</a:t>
            </a:r>
            <a:r>
              <a:rPr lang="en-US" noProof="1" smtClean="0">
                <a:solidFill>
                  <a:srgbClr val="000000"/>
                </a:solidFill>
                <a:highlight>
                  <a:srgbClr val="FFFFFF"/>
                </a:highlight>
                <a:latin typeface="Consolas"/>
              </a:rPr>
              <a:t>; }        </a:t>
            </a:r>
          </a:p>
          <a:p>
            <a:r>
              <a:rPr lang="en-US" noProof="1" smtClean="0">
                <a:solidFill>
                  <a:srgbClr val="000000"/>
                </a:solidFill>
                <a:highlight>
                  <a:srgbClr val="FFFFFF"/>
                </a:highlight>
                <a:latin typeface="Consolas"/>
              </a:rPr>
              <a:t>            </a:t>
            </a:r>
          </a:p>
          <a:p>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List</a:t>
            </a:r>
            <a:r>
              <a:rPr lang="en-US" noProof="1" smtClean="0">
                <a:solidFill>
                  <a:srgbClr val="000000"/>
                </a:solidFill>
                <a:highlight>
                  <a:srgbClr val="FFFFFF"/>
                </a:highlight>
                <a:latin typeface="Consolas"/>
              </a:rPr>
              <a:t>&lt;</a:t>
            </a:r>
            <a:r>
              <a:rPr lang="en-US" noProof="1" smtClean="0">
                <a:solidFill>
                  <a:srgbClr val="2B91AF"/>
                </a:solidFill>
                <a:highlight>
                  <a:srgbClr val="FFFFFF"/>
                </a:highlight>
                <a:latin typeface="Consolas"/>
              </a:rPr>
              <a:t>ObservationReferenceRangeComponent</a:t>
            </a:r>
            <a:r>
              <a:rPr lang="en-US" noProof="1" smtClean="0">
                <a:solidFill>
                  <a:srgbClr val="000000"/>
                </a:solidFill>
                <a:highlight>
                  <a:srgbClr val="FFFFFF"/>
                </a:highlight>
                <a:latin typeface="Consolas"/>
              </a:rPr>
              <a:t>&gt; ReferenceRange { </a:t>
            </a:r>
            <a:r>
              <a:rPr lang="en-US" noProof="1" smtClean="0">
                <a:solidFill>
                  <a:srgbClr val="0000FF"/>
                </a:solidFill>
                <a:highlight>
                  <a:srgbClr val="FFFFFF"/>
                </a:highlight>
                <a:latin typeface="Consolas"/>
              </a:rPr>
              <a:t>get</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set</a:t>
            </a:r>
            <a:r>
              <a:rPr lang="en-US" noProof="1" smtClean="0">
                <a:solidFill>
                  <a:srgbClr val="000000"/>
                </a:solidFill>
                <a:highlight>
                  <a:srgbClr val="FFFFFF"/>
                </a:highlight>
                <a:latin typeface="Consolas"/>
              </a:rPr>
              <a:t>;}</a:t>
            </a:r>
          </a:p>
          <a:p>
            <a:endParaRPr lang="en-US" noProof="1" smtClean="0">
              <a:solidFill>
                <a:srgbClr val="000000"/>
              </a:solidFill>
              <a:highlight>
                <a:srgbClr val="FFFFFF"/>
              </a:highlight>
              <a:latin typeface="Consolas"/>
            </a:endParaRPr>
          </a:p>
          <a:p>
            <a:r>
              <a:rPr lang="en-US" dirty="0"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Code</a:t>
            </a:r>
            <a:r>
              <a:rPr lang="en-US" noProof="1" smtClean="0">
                <a:solidFill>
                  <a:srgbClr val="000000"/>
                </a:solidFill>
                <a:highlight>
                  <a:srgbClr val="FFFFFF"/>
                </a:highlight>
                <a:latin typeface="Consolas"/>
              </a:rPr>
              <a:t>&lt;</a:t>
            </a:r>
            <a:r>
              <a:rPr lang="en-US" noProof="1" smtClean="0">
                <a:solidFill>
                  <a:srgbClr val="2B91AF"/>
                </a:solidFill>
                <a:highlight>
                  <a:srgbClr val="FFFFFF"/>
                </a:highlight>
                <a:latin typeface="Consolas"/>
              </a:rPr>
              <a:t>Observation</a:t>
            </a:r>
            <a:r>
              <a:rPr lang="en-US" noProof="1" smtClean="0">
                <a:solidFill>
                  <a:srgbClr val="000000"/>
                </a:solidFill>
                <a:highlight>
                  <a:srgbClr val="FFFFFF"/>
                </a:highlight>
                <a:latin typeface="Consolas"/>
              </a:rPr>
              <a:t>.</a:t>
            </a:r>
            <a:r>
              <a:rPr lang="en-US" noProof="1" smtClean="0">
                <a:solidFill>
                  <a:srgbClr val="2B91AF"/>
                </a:solidFill>
                <a:highlight>
                  <a:srgbClr val="FFFFFF"/>
                </a:highlight>
                <a:latin typeface="Consolas"/>
              </a:rPr>
              <a:t>ObservationReliability</a:t>
            </a:r>
            <a:r>
              <a:rPr lang="en-US" noProof="1" smtClean="0">
                <a:solidFill>
                  <a:srgbClr val="000000"/>
                </a:solidFill>
                <a:highlight>
                  <a:srgbClr val="FFFFFF"/>
                </a:highlight>
                <a:latin typeface="Consolas"/>
              </a:rPr>
              <a:t>&gt; Reliability { </a:t>
            </a:r>
            <a:r>
              <a:rPr lang="en-US" noProof="1" smtClean="0">
                <a:solidFill>
                  <a:srgbClr val="0000FF"/>
                </a:solidFill>
                <a:highlight>
                  <a:srgbClr val="FFFFFF"/>
                </a:highlight>
                <a:latin typeface="Consolas"/>
              </a:rPr>
              <a:t>get</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set</a:t>
            </a:r>
            <a:r>
              <a:rPr lang="en-US" noProof="1" smtClean="0">
                <a:solidFill>
                  <a:srgbClr val="000000"/>
                </a:solidFill>
                <a:highlight>
                  <a:srgbClr val="FFFFFF"/>
                </a:highlight>
                <a:latin typeface="Consolas"/>
              </a:rPr>
              <a:t>; }</a:t>
            </a:r>
          </a:p>
          <a:p>
            <a:endParaRPr lang="en-US" noProof="1" smtClean="0">
              <a:solidFill>
                <a:srgbClr val="000000"/>
              </a:solidFill>
              <a:highlight>
                <a:srgbClr val="FFFFFF"/>
              </a:highlight>
              <a:latin typeface="Consolas"/>
            </a:endParaRP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ResourceReference</a:t>
            </a:r>
            <a:r>
              <a:rPr lang="en-US" noProof="1" smtClean="0">
                <a:solidFill>
                  <a:srgbClr val="000000"/>
                </a:solidFill>
                <a:highlight>
                  <a:srgbClr val="FFFFFF"/>
                </a:highlight>
                <a:latin typeface="Consolas"/>
              </a:rPr>
              <a:t> Performer { </a:t>
            </a:r>
            <a:r>
              <a:rPr lang="en-US" noProof="1" smtClean="0">
                <a:solidFill>
                  <a:srgbClr val="0000FF"/>
                </a:solidFill>
                <a:highlight>
                  <a:srgbClr val="FFFFFF"/>
                </a:highlight>
                <a:latin typeface="Consolas"/>
              </a:rPr>
              <a:t>get</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set</a:t>
            </a:r>
            <a:r>
              <a:rPr lang="en-US" noProof="1" smtClean="0">
                <a:solidFill>
                  <a:srgbClr val="000000"/>
                </a:solidFill>
                <a:highlight>
                  <a:srgbClr val="FFFFFF"/>
                </a:highlight>
                <a:latin typeface="Consolas"/>
              </a:rPr>
              <a:t>; }</a:t>
            </a:r>
          </a:p>
          <a:p>
            <a:r>
              <a:rPr lang="en-US" noProof="1" smtClean="0">
                <a:solidFill>
                  <a:srgbClr val="000000"/>
                </a:solidFill>
                <a:highlight>
                  <a:srgbClr val="FFFFFF"/>
                </a:highlight>
                <a:latin typeface="Consolas"/>
              </a:rPr>
              <a:t>}</a:t>
            </a:r>
          </a:p>
        </p:txBody>
      </p:sp>
    </p:spTree>
    <p:extLst>
      <p:ext uri="{BB962C8B-B14F-4D97-AF65-F5344CB8AC3E}">
        <p14:creationId xmlns="" xmlns:p14="http://schemas.microsoft.com/office/powerpoint/2010/main" val="3298497358"/>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Model</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242</a:t>
            </a:fld>
            <a:endParaRPr lang="en-CA" dirty="0"/>
          </a:p>
        </p:txBody>
      </p:sp>
      <p:pic>
        <p:nvPicPr>
          <p:cNvPr id="5" name="Picture 2" descr="UML Image"/>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a:stretch/>
        </p:blipFill>
        <p:spPr bwMode="auto">
          <a:xfrm>
            <a:off x="251520" y="1639739"/>
            <a:ext cx="5832648" cy="4837098"/>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2555776" y="1075958"/>
            <a:ext cx="6264696" cy="4801314"/>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nl-NL" noProof="1" smtClean="0">
                <a:solidFill>
                  <a:srgbClr val="000000"/>
                </a:solidFill>
                <a:highlight>
                  <a:srgbClr val="FFFFFF"/>
                </a:highlight>
                <a:latin typeface="Consolas"/>
              </a:rPr>
              <a:t>[</a:t>
            </a:r>
            <a:r>
              <a:rPr lang="nl-NL" noProof="1" smtClean="0">
                <a:solidFill>
                  <a:srgbClr val="2B91AF"/>
                </a:solidFill>
                <a:highlight>
                  <a:srgbClr val="FFFFFF"/>
                </a:highlight>
                <a:latin typeface="Consolas"/>
              </a:rPr>
              <a:t>FhirResource</a:t>
            </a:r>
            <a:r>
              <a:rPr lang="nl-NL" noProof="1" smtClean="0">
                <a:solidFill>
                  <a:srgbClr val="000000"/>
                </a:solidFill>
                <a:highlight>
                  <a:srgbClr val="FFFFFF"/>
                </a:highlight>
                <a:latin typeface="Consolas"/>
              </a:rPr>
              <a:t>(</a:t>
            </a:r>
            <a:r>
              <a:rPr lang="nl-NL" noProof="1" smtClean="0">
                <a:solidFill>
                  <a:srgbClr val="A31515"/>
                </a:solidFill>
                <a:highlight>
                  <a:srgbClr val="FFFFFF"/>
                </a:highlight>
                <a:latin typeface="Consolas"/>
              </a:rPr>
              <a:t>"DiagnosticReport"</a:t>
            </a:r>
            <a:r>
              <a:rPr lang="nl-NL" noProof="1" smtClean="0">
                <a:solidFill>
                  <a:srgbClr val="000000"/>
                </a:solidFill>
                <a:highlight>
                  <a:srgbClr val="FFFFFF"/>
                </a:highlight>
                <a:latin typeface="Consolas"/>
              </a:rPr>
              <a:t>)]</a:t>
            </a:r>
          </a:p>
          <a:p>
            <a:r>
              <a:rPr lang="en-US" noProof="1" smtClean="0">
                <a:solidFill>
                  <a:srgbClr val="0000FF"/>
                </a:solidFill>
                <a:highlight>
                  <a:srgbClr val="FFFFFF"/>
                </a:highlight>
                <a:latin typeface="Consolas"/>
              </a:rPr>
              <a:t>public</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partial</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class</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DiagnosticReport</a:t>
            </a:r>
            <a:r>
              <a:rPr lang="en-US" noProof="1" smtClean="0">
                <a:solidFill>
                  <a:srgbClr val="000000"/>
                </a:solidFill>
                <a:highlight>
                  <a:srgbClr val="FFFFFF"/>
                </a:highlight>
                <a:latin typeface="Consolas"/>
              </a:rPr>
              <a:t> : </a:t>
            </a:r>
            <a:r>
              <a:rPr lang="en-US" noProof="1" smtClean="0">
                <a:solidFill>
                  <a:srgbClr val="2B91AF"/>
                </a:solidFill>
                <a:highlight>
                  <a:srgbClr val="FFFFFF"/>
                </a:highlight>
                <a:latin typeface="Consolas"/>
              </a:rPr>
              <a:t>Resource</a:t>
            </a:r>
            <a:endParaRPr lang="en-US"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Code</a:t>
            </a:r>
            <a:r>
              <a:rPr lang="en-US" noProof="1" smtClean="0">
                <a:solidFill>
                  <a:srgbClr val="000000"/>
                </a:solidFill>
                <a:highlight>
                  <a:srgbClr val="FFFFFF"/>
                </a:highlight>
                <a:latin typeface="Consolas"/>
              </a:rPr>
              <a:t>&lt;</a:t>
            </a:r>
            <a:r>
              <a:rPr lang="en-US" noProof="1" smtClean="0">
                <a:solidFill>
                  <a:srgbClr val="2B91AF"/>
                </a:solidFill>
                <a:highlight>
                  <a:srgbClr val="FFFFFF"/>
                </a:highlight>
                <a:latin typeface="Consolas"/>
              </a:rPr>
              <a:t>ObservationStatus</a:t>
            </a:r>
            <a:r>
              <a:rPr lang="en-US" noProof="1" smtClean="0">
                <a:solidFill>
                  <a:srgbClr val="000000"/>
                </a:solidFill>
                <a:highlight>
                  <a:srgbClr val="FFFFFF"/>
                </a:highlight>
                <a:latin typeface="Consolas"/>
              </a:rPr>
              <a:t>&gt; Status {…}</a:t>
            </a: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Instant</a:t>
            </a:r>
            <a:r>
              <a:rPr lang="en-US" noProof="1" smtClean="0">
                <a:solidFill>
                  <a:srgbClr val="000000"/>
                </a:solidFill>
                <a:highlight>
                  <a:srgbClr val="FFFFFF"/>
                </a:highlight>
                <a:latin typeface="Consolas"/>
              </a:rPr>
              <a:t> Issued {…}</a:t>
            </a: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ResourceReference</a:t>
            </a:r>
            <a:r>
              <a:rPr lang="en-US" noProof="1" smtClean="0">
                <a:solidFill>
                  <a:srgbClr val="000000"/>
                </a:solidFill>
                <a:highlight>
                  <a:srgbClr val="FFFFFF"/>
                </a:highlight>
                <a:latin typeface="Consolas"/>
              </a:rPr>
              <a:t> Subject {…}</a:t>
            </a: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ResourceReference</a:t>
            </a:r>
            <a:r>
              <a:rPr lang="en-US" noProof="1" smtClean="0">
                <a:solidFill>
                  <a:srgbClr val="000000"/>
                </a:solidFill>
                <a:highlight>
                  <a:srgbClr val="FFFFFF"/>
                </a:highlight>
                <a:latin typeface="Consolas"/>
              </a:rPr>
              <a:t> Performer {…}</a:t>
            </a: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Identifier</a:t>
            </a:r>
            <a:r>
              <a:rPr lang="en-US" noProof="1" smtClean="0">
                <a:solidFill>
                  <a:srgbClr val="000000"/>
                </a:solidFill>
                <a:highlight>
                  <a:srgbClr val="FFFFFF"/>
                </a:highlight>
                <a:latin typeface="Consolas"/>
              </a:rPr>
              <a:t> ReportId {… }</a:t>
            </a: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p>
          <a:p>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List</a:t>
            </a:r>
            <a:r>
              <a:rPr lang="en-US" noProof="1" smtClean="0">
                <a:solidFill>
                  <a:srgbClr val="000000"/>
                </a:solidFill>
                <a:highlight>
                  <a:srgbClr val="FFFFFF"/>
                </a:highlight>
                <a:latin typeface="Consolas"/>
              </a:rPr>
              <a:t>&lt;DiagnosticReportRequestDetailComponent&gt; 	RequestDetail { …}</a:t>
            </a:r>
          </a:p>
          <a:p>
            <a:r>
              <a:rPr lang="nl-NL" noProof="1" smtClean="0">
                <a:solidFill>
                  <a:srgbClr val="000000"/>
                </a:solidFill>
                <a:highlight>
                  <a:srgbClr val="FFFFFF"/>
                </a:highlight>
                <a:latin typeface="Consolas"/>
              </a:rPr>
              <a:t> </a:t>
            </a:r>
            <a:endParaRPr lang="nl-NL" noProof="1"/>
          </a:p>
        </p:txBody>
      </p:sp>
    </p:spTree>
    <p:extLst>
      <p:ext uri="{BB962C8B-B14F-4D97-AF65-F5344CB8AC3E}">
        <p14:creationId xmlns="" xmlns:p14="http://schemas.microsoft.com/office/powerpoint/2010/main" val="1079433059"/>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14375" y="1752600"/>
            <a:ext cx="7311838" cy="16668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Primitives are not really primitive…</a:t>
            </a:r>
            <a:endParaRPr lang="en-US" dirty="0"/>
          </a:p>
        </p:txBody>
      </p:sp>
      <p:sp>
        <p:nvSpPr>
          <p:cNvPr id="4" name="Rectangle 3"/>
          <p:cNvSpPr/>
          <p:nvPr/>
        </p:nvSpPr>
        <p:spPr bwMode="auto">
          <a:xfrm>
            <a:off x="2321256" y="2971800"/>
            <a:ext cx="762000" cy="381000"/>
          </a:xfrm>
          <a:prstGeom prst="rect">
            <a:avLst/>
          </a:prstGeom>
          <a:no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pic>
        <p:nvPicPr>
          <p:cNvPr id="3075"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200400" y="3581400"/>
            <a:ext cx="4411948" cy="281940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7" name="Rectangle 6"/>
          <p:cNvSpPr/>
          <p:nvPr/>
        </p:nvSpPr>
        <p:spPr bwMode="auto">
          <a:xfrm>
            <a:off x="4661848" y="2487304"/>
            <a:ext cx="1572904" cy="381000"/>
          </a:xfrm>
          <a:prstGeom prst="rect">
            <a:avLst/>
          </a:prstGeom>
          <a:no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Tree>
    <p:extLst>
      <p:ext uri="{BB962C8B-B14F-4D97-AF65-F5344CB8AC3E}">
        <p14:creationId xmlns="" xmlns:p14="http://schemas.microsoft.com/office/powerpoint/2010/main" val="1981381357"/>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Parsing/Serializing using C#</a:t>
            </a:r>
            <a:endParaRPr lang="en-US" dirty="0"/>
          </a:p>
        </p:txBody>
      </p:sp>
      <p:sp>
        <p:nvSpPr>
          <p:cNvPr id="3" name="Content Placeholder 2"/>
          <p:cNvSpPr>
            <a:spLocks noGrp="1"/>
          </p:cNvSpPr>
          <p:nvPr>
            <p:ph idx="1"/>
          </p:nvPr>
        </p:nvSpPr>
        <p:spPr>
          <a:xfrm>
            <a:off x="381000" y="1828800"/>
            <a:ext cx="8382000" cy="4480520"/>
          </a:xfrm>
        </p:spPr>
        <p:txBody>
          <a:bodyPr/>
          <a:lstStyle/>
          <a:p>
            <a:pPr marL="0" indent="0">
              <a:buNone/>
            </a:pPr>
            <a:r>
              <a:rPr lang="en-US" sz="1600" noProof="1" smtClean="0">
                <a:solidFill>
                  <a:srgbClr val="2B91AF"/>
                </a:solidFill>
                <a:latin typeface="Consolas"/>
              </a:rPr>
              <a:t>ErrorList</a:t>
            </a:r>
            <a:r>
              <a:rPr lang="en-US" sz="1600" noProof="1" smtClean="0">
                <a:solidFill>
                  <a:prstClr val="black"/>
                </a:solidFill>
                <a:latin typeface="Consolas"/>
              </a:rPr>
              <a:t> errors = </a:t>
            </a:r>
            <a:r>
              <a:rPr lang="en-US" sz="1600" noProof="1" smtClean="0">
                <a:solidFill>
                  <a:srgbClr val="0000FF"/>
                </a:solidFill>
                <a:latin typeface="Consolas"/>
              </a:rPr>
              <a:t>new</a:t>
            </a:r>
            <a:r>
              <a:rPr lang="en-US" sz="1600" noProof="1" smtClean="0">
                <a:solidFill>
                  <a:prstClr val="black"/>
                </a:solidFill>
                <a:latin typeface="Consolas"/>
              </a:rPr>
              <a:t> </a:t>
            </a:r>
            <a:r>
              <a:rPr lang="en-US" sz="1600" noProof="1" smtClean="0">
                <a:solidFill>
                  <a:srgbClr val="2B91AF"/>
                </a:solidFill>
                <a:latin typeface="Consolas"/>
              </a:rPr>
              <a:t>ErrorList</a:t>
            </a:r>
            <a:r>
              <a:rPr lang="en-US" sz="1600" noProof="1" smtClean="0">
                <a:solidFill>
                  <a:prstClr val="black"/>
                </a:solidFill>
                <a:latin typeface="Consolas"/>
              </a:rPr>
              <a:t>();</a:t>
            </a:r>
          </a:p>
          <a:p>
            <a:pPr marL="0" indent="0">
              <a:buNone/>
            </a:pPr>
            <a:endParaRPr lang="en-US" sz="1600" dirty="0" smtClean="0">
              <a:solidFill>
                <a:srgbClr val="008000"/>
              </a:solidFill>
              <a:highlight>
                <a:srgbClr val="FFFFFF"/>
              </a:highlight>
              <a:latin typeface="Consolas"/>
            </a:endParaRPr>
          </a:p>
          <a:p>
            <a:pPr marL="0" indent="0">
              <a:buNone/>
            </a:pPr>
            <a:r>
              <a:rPr lang="en-US" sz="1600" dirty="0" smtClean="0">
                <a:solidFill>
                  <a:srgbClr val="008000"/>
                </a:solidFill>
                <a:highlight>
                  <a:srgbClr val="FFFFFF"/>
                </a:highlight>
                <a:latin typeface="Consolas"/>
              </a:rPr>
              <a:t>// Create a file-based reader for Xml</a:t>
            </a:r>
            <a:endParaRPr lang="en-US" sz="1600" noProof="1" smtClean="0">
              <a:solidFill>
                <a:srgbClr val="2B91AF"/>
              </a:solidFill>
              <a:latin typeface="Consolas"/>
            </a:endParaRPr>
          </a:p>
          <a:p>
            <a:pPr marL="0" indent="0">
              <a:buNone/>
            </a:pPr>
            <a:r>
              <a:rPr lang="en-US" sz="1600" noProof="1" smtClean="0">
                <a:solidFill>
                  <a:srgbClr val="2B91AF"/>
                </a:solidFill>
                <a:latin typeface="Consolas"/>
              </a:rPr>
              <a:t>XmlReader</a:t>
            </a:r>
            <a:r>
              <a:rPr lang="en-US" sz="1600" noProof="1" smtClean="0">
                <a:solidFill>
                  <a:prstClr val="black"/>
                </a:solidFill>
                <a:latin typeface="Consolas"/>
              </a:rPr>
              <a:t> xr = </a:t>
            </a:r>
            <a:r>
              <a:rPr lang="en-US" sz="1600" noProof="1" smtClean="0">
                <a:solidFill>
                  <a:srgbClr val="2B91AF"/>
                </a:solidFill>
                <a:latin typeface="Consolas"/>
              </a:rPr>
              <a:t>XmlReader</a:t>
            </a:r>
            <a:r>
              <a:rPr lang="en-US" sz="1600" noProof="1" smtClean="0">
                <a:solidFill>
                  <a:prstClr val="black"/>
                </a:solidFill>
                <a:latin typeface="Consolas"/>
              </a:rPr>
              <a:t>.Create(</a:t>
            </a:r>
          </a:p>
          <a:p>
            <a:pPr marL="0" indent="0">
              <a:buNone/>
            </a:pPr>
            <a:r>
              <a:rPr lang="en-US" sz="1600" noProof="1" smtClean="0">
                <a:solidFill>
                  <a:prstClr val="black"/>
                </a:solidFill>
                <a:latin typeface="Consolas"/>
              </a:rPr>
              <a:t>	</a:t>
            </a:r>
            <a:r>
              <a:rPr lang="en-US" sz="1600" noProof="1" smtClean="0">
                <a:solidFill>
                  <a:srgbClr val="0000FF"/>
                </a:solidFill>
                <a:latin typeface="Consolas"/>
              </a:rPr>
              <a:t>new </a:t>
            </a:r>
            <a:r>
              <a:rPr lang="en-US" sz="1600" noProof="1" smtClean="0">
                <a:solidFill>
                  <a:srgbClr val="2B91AF"/>
                </a:solidFill>
                <a:latin typeface="Consolas"/>
              </a:rPr>
              <a:t>StreamReader</a:t>
            </a:r>
            <a:r>
              <a:rPr lang="en-US" sz="1600" noProof="1" smtClean="0">
                <a:solidFill>
                  <a:prstClr val="black"/>
                </a:solidFill>
                <a:latin typeface="Consolas"/>
              </a:rPr>
              <a:t>(</a:t>
            </a:r>
            <a:r>
              <a:rPr lang="en-US" sz="1600" noProof="1" smtClean="0">
                <a:solidFill>
                  <a:srgbClr val="A31515"/>
                </a:solidFill>
                <a:latin typeface="Consolas"/>
              </a:rPr>
              <a:t>@"publish\observation-example.xml"</a:t>
            </a:r>
            <a:r>
              <a:rPr lang="en-US" sz="1600" noProof="1" smtClean="0">
                <a:solidFill>
                  <a:prstClr val="black"/>
                </a:solidFill>
                <a:latin typeface="Consolas"/>
              </a:rPr>
              <a:t>));</a:t>
            </a:r>
          </a:p>
          <a:p>
            <a:pPr marL="0" indent="0">
              <a:buNone/>
            </a:pPr>
            <a:endParaRPr lang="en-US" sz="1600" dirty="0" smtClean="0">
              <a:solidFill>
                <a:srgbClr val="008000"/>
              </a:solidFill>
              <a:highlight>
                <a:srgbClr val="FFFFFF"/>
              </a:highlight>
              <a:latin typeface="Consolas"/>
            </a:endParaRPr>
          </a:p>
          <a:p>
            <a:pPr marL="0" indent="0">
              <a:buNone/>
            </a:pPr>
            <a:r>
              <a:rPr lang="en-US" sz="1600" dirty="0" smtClean="0">
                <a:solidFill>
                  <a:srgbClr val="008000"/>
                </a:solidFill>
                <a:highlight>
                  <a:srgbClr val="FFFFFF"/>
                </a:highlight>
                <a:latin typeface="Consolas"/>
              </a:rPr>
              <a:t>// Parse the Observation from the stream</a:t>
            </a:r>
            <a:endParaRPr lang="en-US" sz="1600" noProof="1" smtClean="0">
              <a:solidFill>
                <a:srgbClr val="2B91AF"/>
              </a:solidFill>
              <a:latin typeface="Consolas"/>
            </a:endParaRPr>
          </a:p>
          <a:p>
            <a:pPr marL="0" indent="0">
              <a:buNone/>
            </a:pPr>
            <a:r>
              <a:rPr lang="en-US" sz="1600" noProof="1" smtClean="0">
                <a:solidFill>
                  <a:srgbClr val="0000FF"/>
                </a:solidFill>
                <a:highlight>
                  <a:srgbClr val="FFFFFF"/>
                </a:highlight>
                <a:latin typeface="Consolas"/>
              </a:rPr>
              <a:t>var</a:t>
            </a:r>
            <a:r>
              <a:rPr lang="en-US" sz="1600" noProof="1" smtClean="0">
                <a:solidFill>
                  <a:srgbClr val="000000"/>
                </a:solidFill>
                <a:highlight>
                  <a:srgbClr val="FFFFFF"/>
                </a:highlight>
                <a:latin typeface="Consolas"/>
              </a:rPr>
              <a:t> obs = (</a:t>
            </a:r>
            <a:r>
              <a:rPr lang="en-US" sz="1600" noProof="1" smtClean="0">
                <a:solidFill>
                  <a:srgbClr val="2B91AF"/>
                </a:solidFill>
                <a:highlight>
                  <a:srgbClr val="FFFFFF"/>
                </a:highlight>
                <a:latin typeface="Consolas"/>
              </a:rPr>
              <a:t>Observation</a:t>
            </a:r>
            <a:r>
              <a:rPr lang="en-US" sz="1600" noProof="1" smtClean="0">
                <a:solidFill>
                  <a:srgbClr val="000000"/>
                </a:solidFill>
                <a:highlight>
                  <a:srgbClr val="FFFFFF"/>
                </a:highlight>
                <a:latin typeface="Consolas"/>
              </a:rPr>
              <a:t>)</a:t>
            </a:r>
            <a:r>
              <a:rPr lang="en-US" sz="1600" noProof="1" smtClean="0">
                <a:solidFill>
                  <a:srgbClr val="2B91AF"/>
                </a:solidFill>
                <a:highlight>
                  <a:srgbClr val="FFFFFF"/>
                </a:highlight>
                <a:latin typeface="Consolas"/>
              </a:rPr>
              <a:t>FhirParser</a:t>
            </a:r>
            <a:r>
              <a:rPr lang="en-US" sz="1600" noProof="1" smtClean="0">
                <a:solidFill>
                  <a:srgbClr val="000000"/>
                </a:solidFill>
                <a:highlight>
                  <a:srgbClr val="FFFFFF"/>
                </a:highlight>
                <a:latin typeface="Consolas"/>
              </a:rPr>
              <a:t>.ParseResource(xr, errors);</a:t>
            </a:r>
          </a:p>
          <a:p>
            <a:pPr marL="0" indent="0">
              <a:buNone/>
            </a:pPr>
            <a:endParaRPr lang="en-US" sz="1600" noProof="1" smtClean="0">
              <a:solidFill>
                <a:srgbClr val="000000"/>
              </a:solidFill>
              <a:highlight>
                <a:srgbClr val="FFFFFF"/>
              </a:highlight>
              <a:latin typeface="Consolas"/>
            </a:endParaRPr>
          </a:p>
          <a:p>
            <a:pPr marL="0" indent="0">
              <a:buNone/>
            </a:pPr>
            <a:r>
              <a:rPr lang="en-US" sz="1600" dirty="0" smtClean="0">
                <a:solidFill>
                  <a:srgbClr val="008000"/>
                </a:solidFill>
                <a:highlight>
                  <a:srgbClr val="FFFFFF"/>
                </a:highlight>
                <a:latin typeface="Consolas"/>
              </a:rPr>
              <a:t>// Modify some fields of the observation</a:t>
            </a:r>
            <a:endParaRPr lang="en-US" sz="1600" b="1" noProof="1" smtClean="0">
              <a:solidFill>
                <a:srgbClr val="000000"/>
              </a:solidFill>
              <a:highlight>
                <a:srgbClr val="FFFFFF"/>
              </a:highlight>
              <a:latin typeface="Consolas"/>
            </a:endParaRPr>
          </a:p>
          <a:p>
            <a:pPr marL="0" indent="0">
              <a:buNone/>
            </a:pPr>
            <a:r>
              <a:rPr lang="en-US" sz="1600" noProof="1" smtClean="0">
                <a:solidFill>
                  <a:srgbClr val="000000"/>
                </a:solidFill>
                <a:highlight>
                  <a:srgbClr val="FFFFFF"/>
                </a:highlight>
                <a:latin typeface="Consolas"/>
              </a:rPr>
              <a:t>obs.Status = </a:t>
            </a:r>
            <a:r>
              <a:rPr lang="en-US" sz="1600" noProof="1" smtClean="0">
                <a:solidFill>
                  <a:srgbClr val="2B91AF"/>
                </a:solidFill>
                <a:highlight>
                  <a:srgbClr val="FFFFFF"/>
                </a:highlight>
                <a:latin typeface="Consolas"/>
              </a:rPr>
              <a:t>ObservationStatus</a:t>
            </a:r>
            <a:r>
              <a:rPr lang="en-US" sz="1600" noProof="1" smtClean="0">
                <a:solidFill>
                  <a:srgbClr val="000000"/>
                </a:solidFill>
                <a:highlight>
                  <a:srgbClr val="FFFFFF"/>
                </a:highlight>
                <a:latin typeface="Consolas"/>
              </a:rPr>
              <a:t>.Amended;</a:t>
            </a:r>
          </a:p>
          <a:p>
            <a:pPr marL="0" indent="0">
              <a:buNone/>
            </a:pPr>
            <a:r>
              <a:rPr lang="en-US" sz="1600" noProof="1" smtClean="0">
                <a:solidFill>
                  <a:srgbClr val="000000"/>
                </a:solidFill>
                <a:highlight>
                  <a:srgbClr val="FFFFFF"/>
                </a:highlight>
                <a:latin typeface="Consolas"/>
              </a:rPr>
              <a:t>obs.Value = </a:t>
            </a:r>
            <a:r>
              <a:rPr lang="en-US" sz="1600" noProof="1" smtClean="0">
                <a:solidFill>
                  <a:srgbClr val="0000FF"/>
                </a:solidFill>
                <a:highlight>
                  <a:srgbClr val="FFFFFF"/>
                </a:highlight>
                <a:latin typeface="Consolas"/>
              </a:rPr>
              <a:t>new</a:t>
            </a:r>
            <a:r>
              <a:rPr lang="en-US" sz="1600" noProof="1" smtClean="0">
                <a:solidFill>
                  <a:srgbClr val="000000"/>
                </a:solidFill>
                <a:highlight>
                  <a:srgbClr val="FFFFFF"/>
                </a:highlight>
                <a:latin typeface="Consolas"/>
              </a:rPr>
              <a:t> </a:t>
            </a:r>
            <a:r>
              <a:rPr lang="en-US" sz="1600" noProof="1" smtClean="0">
                <a:solidFill>
                  <a:srgbClr val="2B91AF"/>
                </a:solidFill>
                <a:highlight>
                  <a:srgbClr val="FFFFFF"/>
                </a:highlight>
                <a:latin typeface="Consolas"/>
              </a:rPr>
              <a:t>Quantity</a:t>
            </a:r>
            <a:r>
              <a:rPr lang="en-US" sz="1600" noProof="1" smtClean="0">
                <a:solidFill>
                  <a:srgbClr val="000000"/>
                </a:solidFill>
                <a:highlight>
                  <a:srgbClr val="FFFFFF"/>
                </a:highlight>
                <a:latin typeface="Consolas"/>
              </a:rPr>
              <a:t>() { Value = 40, Units = </a:t>
            </a:r>
            <a:r>
              <a:rPr lang="en-US" sz="1600" noProof="1" smtClean="0">
                <a:solidFill>
                  <a:srgbClr val="A31515"/>
                </a:solidFill>
                <a:highlight>
                  <a:srgbClr val="FFFFFF"/>
                </a:highlight>
                <a:latin typeface="Consolas"/>
              </a:rPr>
              <a:t>"g"</a:t>
            </a:r>
            <a:r>
              <a:rPr lang="en-US" sz="1600" noProof="1" smtClean="0">
                <a:solidFill>
                  <a:srgbClr val="000000"/>
                </a:solidFill>
                <a:highlight>
                  <a:srgbClr val="FFFFFF"/>
                </a:highlight>
                <a:latin typeface="Consolas"/>
              </a:rPr>
              <a:t> };</a:t>
            </a:r>
          </a:p>
          <a:p>
            <a:pPr marL="0" indent="0">
              <a:buNone/>
            </a:pPr>
            <a:endParaRPr lang="en-US" sz="1600" noProof="1" smtClean="0">
              <a:solidFill>
                <a:srgbClr val="000000"/>
              </a:solidFill>
              <a:highlight>
                <a:srgbClr val="FFFFFF"/>
              </a:highlight>
              <a:latin typeface="Consolas"/>
            </a:endParaRPr>
          </a:p>
          <a:p>
            <a:pPr marL="0" indent="0">
              <a:buNone/>
            </a:pPr>
            <a:r>
              <a:rPr lang="en-US" sz="1600" dirty="0" smtClean="0">
                <a:solidFill>
                  <a:srgbClr val="008000"/>
                </a:solidFill>
                <a:highlight>
                  <a:srgbClr val="FFFFFF"/>
                </a:highlight>
                <a:latin typeface="Consolas"/>
              </a:rPr>
              <a:t>// Serialize the in-memory observation to Json</a:t>
            </a:r>
            <a:endParaRPr lang="en-US" sz="1600" b="1" noProof="1" smtClean="0">
              <a:solidFill>
                <a:srgbClr val="000000"/>
              </a:solidFill>
              <a:highlight>
                <a:srgbClr val="FFFFFF"/>
              </a:highlight>
              <a:latin typeface="Consolas"/>
            </a:endParaRPr>
          </a:p>
          <a:p>
            <a:pPr marL="0" indent="0">
              <a:buNone/>
            </a:pPr>
            <a:r>
              <a:rPr lang="en-US" sz="1600" noProof="1" smtClean="0">
                <a:solidFill>
                  <a:srgbClr val="0000FF"/>
                </a:solidFill>
                <a:highlight>
                  <a:srgbClr val="FFFFFF"/>
                </a:highlight>
                <a:latin typeface="Consolas"/>
              </a:rPr>
              <a:t>var</a:t>
            </a:r>
            <a:r>
              <a:rPr lang="en-US" sz="1600" noProof="1" smtClean="0">
                <a:solidFill>
                  <a:srgbClr val="000000"/>
                </a:solidFill>
                <a:highlight>
                  <a:srgbClr val="FFFFFF"/>
                </a:highlight>
                <a:latin typeface="Consolas"/>
              </a:rPr>
              <a:t> jsonText = </a:t>
            </a:r>
            <a:r>
              <a:rPr lang="en-US" sz="1600" noProof="1" smtClean="0">
                <a:solidFill>
                  <a:srgbClr val="2B91AF"/>
                </a:solidFill>
                <a:highlight>
                  <a:srgbClr val="FFFFFF"/>
                </a:highlight>
                <a:latin typeface="Consolas"/>
              </a:rPr>
              <a:t>FhirSerializer</a:t>
            </a:r>
            <a:r>
              <a:rPr lang="en-US" sz="1600" noProof="1" smtClean="0">
                <a:solidFill>
                  <a:srgbClr val="000000"/>
                </a:solidFill>
                <a:highlight>
                  <a:srgbClr val="FFFFFF"/>
                </a:highlight>
                <a:latin typeface="Consolas"/>
              </a:rPr>
              <a:t>.SerializeResourceToJson(obs);</a:t>
            </a:r>
          </a:p>
        </p:txBody>
      </p:sp>
      <p:sp>
        <p:nvSpPr>
          <p:cNvPr id="5" name="Slide Number Placeholder 4"/>
          <p:cNvSpPr>
            <a:spLocks noGrp="1"/>
          </p:cNvSpPr>
          <p:nvPr>
            <p:ph type="sldNum" sz="quarter" idx="4"/>
          </p:nvPr>
        </p:nvSpPr>
        <p:spPr/>
        <p:txBody>
          <a:bodyPr/>
          <a:lstStyle/>
          <a:p>
            <a:fld id="{2CD36790-EF9F-4521-A783-189BE19EEE4B}" type="slidenum">
              <a:rPr lang="en-US" smtClean="0"/>
              <a:pPr/>
              <a:t>244</a:t>
            </a:fld>
            <a:endParaRPr lang="en-US"/>
          </a:p>
        </p:txBody>
      </p:sp>
    </p:spTree>
    <p:extLst>
      <p:ext uri="{BB962C8B-B14F-4D97-AF65-F5344CB8AC3E}">
        <p14:creationId xmlns="" xmlns:p14="http://schemas.microsoft.com/office/powerpoint/2010/main" val="147070103"/>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Parsing/Serializing using Java</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245</a:t>
            </a:fld>
            <a:endParaRPr lang="en-US"/>
          </a:p>
        </p:txBody>
      </p:sp>
      <p:sp>
        <p:nvSpPr>
          <p:cNvPr id="6" name="Rectangle 5"/>
          <p:cNvSpPr/>
          <p:nvPr/>
        </p:nvSpPr>
        <p:spPr>
          <a:xfrm>
            <a:off x="457200" y="1800285"/>
            <a:ext cx="8229600" cy="4524315"/>
          </a:xfrm>
          <a:prstGeom prst="rect">
            <a:avLst/>
          </a:prstGeom>
        </p:spPr>
        <p:txBody>
          <a:bodyPr wrap="square">
            <a:spAutoFit/>
          </a:bodyPr>
          <a:lstStyle/>
          <a:p>
            <a:r>
              <a:rPr lang="nl-NL" noProof="1" smtClean="0">
                <a:solidFill>
                  <a:srgbClr val="000000"/>
                </a:solidFill>
                <a:highlight>
                  <a:srgbClr val="FFFFFF"/>
                </a:highlight>
                <a:latin typeface="Consolas"/>
              </a:rPr>
              <a:t>XmlParser xml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XmlParser();</a:t>
            </a:r>
          </a:p>
          <a:p>
            <a:endParaRPr lang="nl-NL" noProof="1" smtClean="0">
              <a:solidFill>
                <a:srgbClr val="000000"/>
              </a:solidFill>
              <a:highlight>
                <a:srgbClr val="FFFFFF"/>
              </a:highlight>
              <a:latin typeface="Consolas"/>
            </a:endParaRPr>
          </a:p>
          <a:p>
            <a:r>
              <a:rPr lang="en-US" noProof="1" smtClean="0">
                <a:solidFill>
                  <a:srgbClr val="2B91AF"/>
                </a:solidFill>
                <a:highlight>
                  <a:srgbClr val="FFFFFF"/>
                </a:highlight>
                <a:latin typeface="Consolas"/>
              </a:rPr>
              <a:t>Observation</a:t>
            </a:r>
            <a:r>
              <a:rPr lang="en-US" noProof="1" smtClean="0">
                <a:solidFill>
                  <a:srgbClr val="000000"/>
                </a:solidFill>
                <a:highlight>
                  <a:srgbClr val="FFFFFF"/>
                </a:highlight>
                <a:latin typeface="Consolas"/>
              </a:rPr>
              <a:t> obs = (</a:t>
            </a:r>
            <a:r>
              <a:rPr lang="en-US" noProof="1" smtClean="0">
                <a:solidFill>
                  <a:srgbClr val="2B91AF"/>
                </a:solidFill>
                <a:highlight>
                  <a:srgbClr val="FFFFFF"/>
                </a:highlight>
                <a:latin typeface="Consolas"/>
              </a:rPr>
              <a:t>Observation</a:t>
            </a:r>
            <a:r>
              <a:rPr lang="en-US" noProof="1" smtClean="0">
                <a:solidFill>
                  <a:srgbClr val="000000"/>
                </a:solidFill>
                <a:highlight>
                  <a:srgbClr val="FFFFFF"/>
                </a:highlight>
                <a:latin typeface="Consolas"/>
              </a:rPr>
              <a:t>)xml.parse(</a:t>
            </a:r>
            <a:r>
              <a:rPr lang="en-US" noProof="1" smtClean="0">
                <a:solidFill>
                  <a:srgbClr val="0000FF"/>
                </a:solidFill>
                <a:highlight>
                  <a:srgbClr val="FFFFFF"/>
                </a:highlight>
                <a:latin typeface="Consolas"/>
              </a:rPr>
              <a:t>new</a:t>
            </a:r>
            <a:r>
              <a:rPr lang="en-US" noProof="1" smtClean="0">
                <a:solidFill>
                  <a:srgbClr val="000000"/>
                </a:solidFill>
                <a:highlight>
                  <a:srgbClr val="FFFFFF"/>
                </a:highlight>
                <a:latin typeface="Consolas"/>
              </a:rPr>
              <a:t> 			FileInputStream(“observation.xm</a:t>
            </a:r>
            <a:r>
              <a:rPr lang="en-US" noProof="1">
                <a:solidFill>
                  <a:srgbClr val="000000"/>
                </a:solidFill>
                <a:highlight>
                  <a:srgbClr val="FFFFFF"/>
                </a:highlight>
                <a:latin typeface="Consolas"/>
              </a:rPr>
              <a:t>l"));</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obs.setStatusSimple(</a:t>
            </a:r>
            <a:r>
              <a:rPr lang="nl-NL" noProof="1" smtClean="0">
                <a:solidFill>
                  <a:srgbClr val="2B91AF"/>
                </a:solidFill>
                <a:highlight>
                  <a:srgbClr val="FFFFFF"/>
                </a:highlight>
                <a:latin typeface="Consolas"/>
              </a:rPr>
              <a:t>ObservationStatus</a:t>
            </a:r>
            <a:r>
              <a:rPr lang="nl-NL" noProof="1" smtClean="0">
                <a:solidFill>
                  <a:srgbClr val="000000"/>
                </a:solidFill>
                <a:highlight>
                  <a:srgbClr val="FFFFFF"/>
                </a:highlight>
                <a:latin typeface="Consolas"/>
              </a:rPr>
              <a:t>.amended);</a:t>
            </a:r>
          </a:p>
          <a:p>
            <a:endParaRPr lang="nl-NL" noProof="1" smtClean="0">
              <a:solidFill>
                <a:srgbClr val="000000"/>
              </a:solidFill>
              <a:highlight>
                <a:srgbClr val="FFFFFF"/>
              </a:highlight>
              <a:latin typeface="Consolas"/>
            </a:endParaRPr>
          </a:p>
          <a:p>
            <a:r>
              <a:rPr lang="nl-NL" noProof="1" smtClean="0">
                <a:solidFill>
                  <a:srgbClr val="2B91AF"/>
                </a:solidFill>
                <a:highlight>
                  <a:srgbClr val="FFFFFF"/>
                </a:highlight>
                <a:latin typeface="Consolas"/>
              </a:rPr>
              <a:t>Quantity</a:t>
            </a:r>
            <a:r>
              <a:rPr lang="nl-NL" noProof="1" smtClean="0">
                <a:solidFill>
                  <a:srgbClr val="000000"/>
                </a:solidFill>
                <a:highlight>
                  <a:srgbClr val="FFFFFF"/>
                </a:highlight>
                <a:latin typeface="Consolas"/>
              </a:rPr>
              <a:t> newValue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
            </a:r>
            <a:r>
              <a:rPr lang="nl-NL" noProof="1" smtClean="0">
                <a:solidFill>
                  <a:srgbClr val="2B91AF"/>
                </a:solidFill>
                <a:highlight>
                  <a:srgbClr val="FFFFFF"/>
                </a:highlight>
                <a:latin typeface="Consolas"/>
              </a:rPr>
              <a:t>Quantity</a:t>
            </a:r>
            <a:r>
              <a:rPr lang="nl-NL" noProof="1" smtClean="0">
                <a:solidFill>
                  <a:srgbClr val="000000"/>
                </a:solidFill>
                <a:highlight>
                  <a:srgbClr val="FFFFFF"/>
                </a:highlight>
                <a:latin typeface="Consolas"/>
              </a:rPr>
              <a:t>();</a:t>
            </a:r>
          </a:p>
          <a:p>
            <a:r>
              <a:rPr lang="nl-NL" noProof="1" smtClean="0">
                <a:solidFill>
                  <a:srgbClr val="000000"/>
                </a:solidFill>
                <a:highlight>
                  <a:srgbClr val="FFFFFF"/>
                </a:highlight>
                <a:latin typeface="Consolas"/>
              </a:rPr>
              <a:t>newValue.setValueSimple(</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BigDecimal(40));   newValue.setUnitsSimple(</a:t>
            </a:r>
            <a:r>
              <a:rPr lang="nl-NL" noProof="1" smtClean="0">
                <a:solidFill>
                  <a:srgbClr val="A31515"/>
                </a:solidFill>
                <a:highlight>
                  <a:srgbClr val="FFFFFF"/>
                </a:highlight>
                <a:latin typeface="Consolas"/>
              </a:rPr>
              <a:t>"g"</a:t>
            </a:r>
            <a:r>
              <a:rPr lang="nl-NL" noProof="1" smtClean="0">
                <a:solidFill>
                  <a:srgbClr val="000000"/>
                </a:solidFill>
                <a:highlight>
                  <a:srgbClr val="FFFFFF"/>
                </a:highlight>
                <a:latin typeface="Consolas"/>
              </a:rPr>
              <a:t>);</a:t>
            </a:r>
          </a:p>
          <a:p>
            <a:r>
              <a:rPr lang="nl-NL" noProof="1" smtClean="0">
                <a:solidFill>
                  <a:srgbClr val="000000"/>
                </a:solidFill>
                <a:highlight>
                  <a:srgbClr val="FFFFFF"/>
                </a:highlight>
                <a:latin typeface="Consolas"/>
              </a:rPr>
              <a:t>obs.setValue( newValue );</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ByteArrayOutputStream bos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ByteArrayOutputStream();</a:t>
            </a:r>
          </a:p>
          <a:p>
            <a:r>
              <a:rPr lang="nl-NL" noProof="1" smtClean="0">
                <a:solidFill>
                  <a:srgbClr val="000000"/>
                </a:solidFill>
                <a:highlight>
                  <a:srgbClr val="FFFFFF"/>
                </a:highlight>
                <a:latin typeface="Consolas"/>
              </a:rPr>
              <a:t>JsonComposer comp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JsonComposer();</a:t>
            </a:r>
          </a:p>
          <a:p>
            <a:r>
              <a:rPr lang="nl-NL" noProof="1" smtClean="0">
                <a:solidFill>
                  <a:srgbClr val="000000"/>
                </a:solidFill>
                <a:highlight>
                  <a:srgbClr val="FFFFFF"/>
                </a:highlight>
                <a:latin typeface="Consolas"/>
              </a:rPr>
              <a:t>comp.compose(bos, obs, </a:t>
            </a:r>
            <a:r>
              <a:rPr lang="nl-NL" noProof="1" smtClean="0">
                <a:solidFill>
                  <a:srgbClr val="0000FF"/>
                </a:solidFill>
                <a:highlight>
                  <a:srgbClr val="FFFFFF"/>
                </a:highlight>
                <a:latin typeface="Consolas"/>
              </a:rPr>
              <a:t>true</a:t>
            </a:r>
            <a:r>
              <a:rPr lang="nl-NL" noProof="1" smtClean="0">
                <a:solidFill>
                  <a:srgbClr val="000000"/>
                </a:solidFill>
                <a:highlight>
                  <a:srgbClr val="FFFFFF"/>
                </a:highlight>
                <a:latin typeface="Consolas"/>
              </a:rPr>
              <a:t>);</a:t>
            </a:r>
          </a:p>
          <a:p>
            <a:r>
              <a:rPr lang="nl-NL" noProof="1" smtClean="0">
                <a:solidFill>
                  <a:srgbClr val="2B91AF"/>
                </a:solidFill>
                <a:highlight>
                  <a:srgbClr val="FFFFFF"/>
                </a:highlight>
                <a:latin typeface="Consolas"/>
              </a:rPr>
              <a:t>String</a:t>
            </a:r>
            <a:r>
              <a:rPr lang="nl-NL" noProof="1" smtClean="0">
                <a:solidFill>
                  <a:srgbClr val="000000"/>
                </a:solidFill>
                <a:highlight>
                  <a:srgbClr val="FFFFFF"/>
                </a:highlight>
                <a:latin typeface="Consolas"/>
              </a:rPr>
              <a:t> json = bos.toString(</a:t>
            </a:r>
            <a:r>
              <a:rPr lang="nl-NL" noProof="1" smtClean="0">
                <a:solidFill>
                  <a:srgbClr val="A31515"/>
                </a:solidFill>
                <a:highlight>
                  <a:srgbClr val="FFFFFF"/>
                </a:highlight>
                <a:latin typeface="Consolas"/>
              </a:rPr>
              <a:t>"UTF8"</a:t>
            </a:r>
            <a:r>
              <a:rPr lang="nl-NL" noProof="1" smtClean="0">
                <a:solidFill>
                  <a:srgbClr val="000000"/>
                </a:solidFill>
                <a:highlight>
                  <a:srgbClr val="FFFFFF"/>
                </a:highlight>
                <a:latin typeface="Consolas"/>
              </a:rPr>
              <a:t>);</a:t>
            </a:r>
            <a:endParaRPr lang="nl-NL" noProof="1"/>
          </a:p>
        </p:txBody>
      </p:sp>
    </p:spTree>
    <p:extLst>
      <p:ext uri="{BB962C8B-B14F-4D97-AF65-F5344CB8AC3E}">
        <p14:creationId xmlns="" xmlns:p14="http://schemas.microsoft.com/office/powerpoint/2010/main" val="8267984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Bundles</a:t>
            </a:r>
            <a:endParaRPr lang="en-US" dirty="0"/>
          </a:p>
        </p:txBody>
      </p:sp>
      <p:sp>
        <p:nvSpPr>
          <p:cNvPr id="3" name="Content Placeholder 2"/>
          <p:cNvSpPr>
            <a:spLocks noGrp="1"/>
          </p:cNvSpPr>
          <p:nvPr>
            <p:ph idx="1"/>
          </p:nvPr>
        </p:nvSpPr>
        <p:spPr/>
        <p:txBody>
          <a:bodyPr/>
          <a:lstStyle/>
          <a:p>
            <a:r>
              <a:rPr lang="en-US" dirty="0" smtClean="0"/>
              <a:t>For both Java</a:t>
            </a:r>
            <a:r>
              <a:rPr lang="en-US" dirty="0"/>
              <a:t> </a:t>
            </a:r>
            <a:r>
              <a:rPr lang="en-US" dirty="0" smtClean="0"/>
              <a:t>and C#, reference has custom-built Atom parser</a:t>
            </a:r>
          </a:p>
          <a:p>
            <a:r>
              <a:rPr lang="en-US" dirty="0" smtClean="0"/>
              <a:t>For .NET, you </a:t>
            </a:r>
            <a:r>
              <a:rPr lang="en-US" i="1" dirty="0" smtClean="0"/>
              <a:t>could</a:t>
            </a:r>
            <a:r>
              <a:rPr lang="en-US" dirty="0" smtClean="0"/>
              <a:t> use the framework’s </a:t>
            </a:r>
            <a:r>
              <a:rPr lang="en-US" dirty="0" err="1" smtClean="0"/>
              <a:t>SyndicationFeed</a:t>
            </a:r>
            <a:endParaRPr lang="en-US" dirty="0" smtClean="0"/>
          </a:p>
          <a:p>
            <a:pPr lvl="1"/>
            <a:r>
              <a:rPr lang="en-US" dirty="0" smtClean="0"/>
              <a:t>A bit more low-level</a:t>
            </a:r>
          </a:p>
          <a:p>
            <a:pPr lvl="1"/>
            <a:r>
              <a:rPr lang="en-US" dirty="0" smtClean="0"/>
              <a:t>No support for deleted-entries (even parse problems)</a:t>
            </a:r>
          </a:p>
          <a:p>
            <a:pPr lvl="1"/>
            <a:r>
              <a:rPr lang="en-US" dirty="0" smtClean="0"/>
              <a:t>Incompatible with </a:t>
            </a:r>
            <a:r>
              <a:rPr lang="en-US" dirty="0" err="1" smtClean="0"/>
              <a:t>WinRT</a:t>
            </a:r>
            <a:r>
              <a:rPr lang="en-US" dirty="0" smtClean="0"/>
              <a:t> (Win8 mobile apps)</a:t>
            </a:r>
          </a:p>
        </p:txBody>
      </p:sp>
      <p:sp>
        <p:nvSpPr>
          <p:cNvPr id="4" name="Slide Number Placeholder 3"/>
          <p:cNvSpPr>
            <a:spLocks noGrp="1"/>
          </p:cNvSpPr>
          <p:nvPr>
            <p:ph type="sldNum" sz="quarter" idx="4"/>
          </p:nvPr>
        </p:nvSpPr>
        <p:spPr/>
        <p:txBody>
          <a:bodyPr/>
          <a:lstStyle/>
          <a:p>
            <a:fld id="{5CC3E5C4-3E2B-40F1-9F2B-C46CEB0C88DF}" type="slidenum">
              <a:rPr lang="en-CA" smtClean="0"/>
              <a:pPr/>
              <a:t>246</a:t>
            </a:fld>
            <a:endParaRPr lang="en-CA"/>
          </a:p>
        </p:txBody>
      </p:sp>
    </p:spTree>
    <p:extLst>
      <p:ext uri="{BB962C8B-B14F-4D97-AF65-F5344CB8AC3E}">
        <p14:creationId xmlns="" xmlns:p14="http://schemas.microsoft.com/office/powerpoint/2010/main" val="621461988"/>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Bundles in C#</a:t>
            </a:r>
            <a:endParaRPr lang="en-US" dirty="0"/>
          </a:p>
        </p:txBody>
      </p:sp>
      <p:sp>
        <p:nvSpPr>
          <p:cNvPr id="3" name="Content Placeholder 2"/>
          <p:cNvSpPr>
            <a:spLocks noGrp="1"/>
          </p:cNvSpPr>
          <p:nvPr>
            <p:ph idx="1"/>
          </p:nvPr>
        </p:nvSpPr>
        <p:spPr/>
        <p:txBody>
          <a:bodyPr/>
          <a:lstStyle/>
          <a:p>
            <a:r>
              <a:rPr lang="en-US" dirty="0" smtClean="0"/>
              <a:t>Abstraction on top of Atom parser</a:t>
            </a:r>
          </a:p>
          <a:p>
            <a:r>
              <a:rPr lang="en-US" dirty="0" smtClean="0"/>
              <a:t>Bundle = feed, </a:t>
            </a:r>
            <a:r>
              <a:rPr lang="en-US" dirty="0" err="1" smtClean="0"/>
              <a:t>BundleEntry</a:t>
            </a:r>
            <a:r>
              <a:rPr lang="en-US" dirty="0" smtClean="0"/>
              <a:t> = entry.</a:t>
            </a:r>
          </a:p>
          <a:p>
            <a:pPr marL="0" indent="0">
              <a:buNone/>
            </a:pPr>
            <a:endParaRPr lang="en-US" sz="1400" dirty="0" smtClean="0">
              <a:solidFill>
                <a:srgbClr val="2B91AF"/>
              </a:solidFill>
              <a:latin typeface="Consolas"/>
            </a:endParaRPr>
          </a:p>
          <a:p>
            <a:pPr marL="0" indent="0">
              <a:buNone/>
            </a:pPr>
            <a:r>
              <a:rPr lang="en-US" sz="1800" noProof="1" smtClean="0">
                <a:solidFill>
                  <a:srgbClr val="2B91AF"/>
                </a:solidFill>
                <a:highlight>
                  <a:srgbClr val="FFFFFF"/>
                </a:highlight>
                <a:latin typeface="Consolas"/>
              </a:rPr>
              <a:t>Bundle</a:t>
            </a:r>
            <a:r>
              <a:rPr lang="en-US" sz="1800" noProof="1" smtClean="0">
                <a:solidFill>
                  <a:srgbClr val="000000"/>
                </a:solidFill>
                <a:highlight>
                  <a:srgbClr val="FFFFFF"/>
                </a:highlight>
                <a:latin typeface="Consolas"/>
              </a:rPr>
              <a:t> result = </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Bundle</a:t>
            </a:r>
            <a:r>
              <a:rPr lang="en-US" sz="1800" noProof="1" smtClean="0">
                <a:solidFill>
                  <a:srgbClr val="000000"/>
                </a:solidFill>
                <a:highlight>
                  <a:srgbClr val="FFFFFF"/>
                </a:highlight>
                <a:latin typeface="Consolas"/>
              </a:rPr>
              <a:t>() { Title = </a:t>
            </a:r>
            <a:r>
              <a:rPr lang="en-US" sz="1800" noProof="1" smtClean="0">
                <a:solidFill>
                  <a:srgbClr val="A31515"/>
                </a:solidFill>
                <a:highlight>
                  <a:srgbClr val="FFFFFF"/>
                </a:highlight>
                <a:latin typeface="Consolas"/>
              </a:rPr>
              <a:t>"Demo bundle"</a:t>
            </a:r>
            <a:r>
              <a:rPr lang="en-US" sz="1800" noProof="1" smtClean="0">
                <a:solidFill>
                  <a:srgbClr val="000000"/>
                </a:solidFill>
                <a:highlight>
                  <a:srgbClr val="FFFFFF"/>
                </a:highlight>
                <a:latin typeface="Consolas"/>
              </a:rPr>
              <a:t> };</a:t>
            </a:r>
          </a:p>
          <a:p>
            <a:pPr marL="0" indent="0">
              <a:buNone/>
            </a:pPr>
            <a:endParaRPr lang="en-US" sz="1800" noProof="1" smtClean="0">
              <a:solidFill>
                <a:srgbClr val="000000"/>
              </a:solidFill>
              <a:highlight>
                <a:srgbClr val="FFFFFF"/>
              </a:highlight>
              <a:latin typeface="Consolas"/>
            </a:endParaRPr>
          </a:p>
          <a:p>
            <a:pPr marL="0" indent="0">
              <a:buNone/>
            </a:pPr>
            <a:r>
              <a:rPr lang="en-US" sz="1800" noProof="1" smtClean="0">
                <a:solidFill>
                  <a:srgbClr val="000000"/>
                </a:solidFill>
                <a:highlight>
                  <a:srgbClr val="FFFFFF"/>
                </a:highlight>
                <a:latin typeface="Consolas"/>
              </a:rPr>
              <a:t>result.Entries.Add(</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ResourceEntry</a:t>
            </a:r>
            <a:r>
              <a:rPr lang="en-US" sz="1800" noProof="1" smtClean="0">
                <a:solidFill>
                  <a:srgbClr val="000000"/>
                </a:solidFill>
                <a:highlight>
                  <a:srgbClr val="FFFFFF"/>
                </a:highlight>
                <a:latin typeface="Consolas"/>
              </a:rPr>
              <a:t>&lt;</a:t>
            </a:r>
            <a:r>
              <a:rPr lang="en-US" sz="1800" noProof="1" smtClean="0">
                <a:solidFill>
                  <a:srgbClr val="2B91AF"/>
                </a:solidFill>
                <a:highlight>
                  <a:srgbClr val="FFFFFF"/>
                </a:highlight>
                <a:latin typeface="Consolas"/>
              </a:rPr>
              <a:t>Patient</a:t>
            </a:r>
            <a:r>
              <a:rPr lang="en-US" sz="1800" noProof="1" smtClean="0">
                <a:solidFill>
                  <a:srgbClr val="000000"/>
                </a:solidFill>
                <a:highlight>
                  <a:srgbClr val="FFFFFF"/>
                </a:highlight>
                <a:latin typeface="Consolas"/>
              </a:rPr>
              <a:t>&gt;() </a:t>
            </a:r>
          </a:p>
          <a:p>
            <a:pPr marL="0" indent="0">
              <a:buNone/>
            </a:pPr>
            <a:r>
              <a:rPr lang="en-US" sz="1800" noProof="1" smtClean="0">
                <a:solidFill>
                  <a:srgbClr val="000000"/>
                </a:solidFill>
                <a:highlight>
                  <a:srgbClr val="FFFFFF"/>
                </a:highlight>
                <a:latin typeface="Consolas"/>
              </a:rPr>
              <a:t>   { LastUpdated=</a:t>
            </a:r>
            <a:r>
              <a:rPr lang="en-US" sz="1800" noProof="1" smtClean="0">
                <a:solidFill>
                  <a:srgbClr val="2B91AF"/>
                </a:solidFill>
                <a:highlight>
                  <a:srgbClr val="FFFFFF"/>
                </a:highlight>
                <a:latin typeface="Consolas"/>
              </a:rPr>
              <a:t>DateTimeOffset</a:t>
            </a:r>
            <a:r>
              <a:rPr lang="en-US" sz="1800" noProof="1" smtClean="0">
                <a:solidFill>
                  <a:srgbClr val="000000"/>
                </a:solidFill>
                <a:highlight>
                  <a:srgbClr val="FFFFFF"/>
                </a:highlight>
                <a:latin typeface="Consolas"/>
              </a:rPr>
              <a:t>.Now, Content = </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Patient</a:t>
            </a:r>
            <a:r>
              <a:rPr lang="en-US" sz="1800" noProof="1" smtClean="0">
                <a:solidFill>
                  <a:srgbClr val="000000"/>
                </a:solidFill>
                <a:highlight>
                  <a:srgbClr val="FFFFFF"/>
                </a:highlight>
                <a:latin typeface="Consolas"/>
              </a:rPr>
              <a:t>() });</a:t>
            </a:r>
          </a:p>
          <a:p>
            <a:pPr marL="0" indent="0">
              <a:buNone/>
            </a:pPr>
            <a:r>
              <a:rPr lang="en-US" sz="1800" noProof="1" smtClean="0">
                <a:solidFill>
                  <a:srgbClr val="000000"/>
                </a:solidFill>
                <a:highlight>
                  <a:srgbClr val="FFFFFF"/>
                </a:highlight>
                <a:latin typeface="Consolas"/>
              </a:rPr>
              <a:t>result.Entries.Add(</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DeletedEntry</a:t>
            </a:r>
            <a:r>
              <a:rPr lang="en-US" sz="1800" noProof="1" smtClean="0">
                <a:solidFill>
                  <a:srgbClr val="000000"/>
                </a:solidFill>
                <a:highlight>
                  <a:srgbClr val="FFFFFF"/>
                </a:highlight>
                <a:latin typeface="Consolas"/>
              </a:rPr>
              <a:t>() </a:t>
            </a:r>
          </a:p>
          <a:p>
            <a:pPr marL="0" indent="0">
              <a:buNone/>
            </a:pPr>
            <a:r>
              <a:rPr lang="en-US" sz="1800" noProof="1" smtClean="0">
                <a:solidFill>
                  <a:srgbClr val="000000"/>
                </a:solidFill>
                <a:highlight>
                  <a:srgbClr val="FFFFFF"/>
                </a:highlight>
                <a:latin typeface="Consolas"/>
              </a:rPr>
              <a:t>   { Id = </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Uri</a:t>
            </a:r>
            <a:r>
              <a:rPr lang="en-US" sz="1800" noProof="1" smtClean="0">
                <a:solidFill>
                  <a:srgbClr val="000000"/>
                </a:solidFill>
                <a:highlight>
                  <a:srgbClr val="FFFFFF"/>
                </a:highlight>
                <a:latin typeface="Consolas"/>
              </a:rPr>
              <a:t>(</a:t>
            </a:r>
            <a:r>
              <a:rPr lang="en-US" sz="1800" noProof="1" smtClean="0">
                <a:solidFill>
                  <a:srgbClr val="A31515"/>
                </a:solidFill>
                <a:highlight>
                  <a:srgbClr val="FFFFFF"/>
                </a:highlight>
                <a:latin typeface="Consolas"/>
              </a:rPr>
              <a:t>"http://..."</a:t>
            </a:r>
            <a:r>
              <a:rPr lang="en-US" sz="1800" noProof="1" smtClean="0">
                <a:solidFill>
                  <a:srgbClr val="000000"/>
                </a:solidFill>
                <a:highlight>
                  <a:srgbClr val="FFFFFF"/>
                </a:highlight>
                <a:latin typeface="Consolas"/>
              </a:rPr>
              <a:t>), When = </a:t>
            </a:r>
            <a:r>
              <a:rPr lang="en-US" sz="1800" noProof="1" smtClean="0">
                <a:solidFill>
                  <a:srgbClr val="2B91AF"/>
                </a:solidFill>
                <a:highlight>
                  <a:srgbClr val="FFFFFF"/>
                </a:highlight>
                <a:latin typeface="Consolas"/>
              </a:rPr>
              <a:t>DateTime</a:t>
            </a:r>
            <a:r>
              <a:rPr lang="en-US" sz="1800" noProof="1" smtClean="0">
                <a:solidFill>
                  <a:srgbClr val="000000"/>
                </a:solidFill>
                <a:highlight>
                  <a:srgbClr val="FFFFFF"/>
                </a:highlight>
                <a:latin typeface="Consolas"/>
              </a:rPr>
              <a:t>.Now });</a:t>
            </a:r>
          </a:p>
          <a:p>
            <a:pPr marL="0" indent="0">
              <a:buNone/>
            </a:pPr>
            <a:endParaRPr lang="en-US" sz="1800" noProof="1" smtClean="0">
              <a:solidFill>
                <a:srgbClr val="000000"/>
              </a:solidFill>
              <a:highlight>
                <a:srgbClr val="FFFFFF"/>
              </a:highlight>
              <a:latin typeface="Consolas"/>
            </a:endParaRPr>
          </a:p>
          <a:p>
            <a:pPr marL="0" indent="0">
              <a:buNone/>
            </a:pPr>
            <a:r>
              <a:rPr lang="en-US" sz="1800" noProof="1" smtClean="0">
                <a:solidFill>
                  <a:srgbClr val="0000FF"/>
                </a:solidFill>
                <a:highlight>
                  <a:srgbClr val="FFFFFF"/>
                </a:highlight>
                <a:latin typeface="Consolas"/>
              </a:rPr>
              <a:t>var</a:t>
            </a:r>
            <a:r>
              <a:rPr lang="en-US" sz="1800" noProof="1" smtClean="0">
                <a:solidFill>
                  <a:srgbClr val="000000"/>
                </a:solidFill>
                <a:highlight>
                  <a:srgbClr val="FFFFFF"/>
                </a:highlight>
                <a:latin typeface="Consolas"/>
              </a:rPr>
              <a:t> bundleXml = </a:t>
            </a:r>
            <a:r>
              <a:rPr lang="en-US" sz="1800" noProof="1" smtClean="0">
                <a:solidFill>
                  <a:srgbClr val="2B91AF"/>
                </a:solidFill>
                <a:highlight>
                  <a:srgbClr val="FFFFFF"/>
                </a:highlight>
                <a:latin typeface="Consolas"/>
              </a:rPr>
              <a:t>FhirSerializer</a:t>
            </a:r>
            <a:r>
              <a:rPr lang="en-US" sz="1800" noProof="1" smtClean="0">
                <a:solidFill>
                  <a:srgbClr val="000000"/>
                </a:solidFill>
                <a:highlight>
                  <a:srgbClr val="FFFFFF"/>
                </a:highlight>
                <a:latin typeface="Consolas"/>
              </a:rPr>
              <a:t>.SerializeBundleToXml(result);</a:t>
            </a:r>
            <a:endParaRPr lang="en-US" sz="1800" noProof="1" smtClean="0">
              <a:solidFill>
                <a:srgbClr val="2B91AF"/>
              </a:solidFill>
              <a:latin typeface="Consolas"/>
            </a:endParaRPr>
          </a:p>
        </p:txBody>
      </p:sp>
      <p:sp>
        <p:nvSpPr>
          <p:cNvPr id="4" name="Slide Number Placeholder 3"/>
          <p:cNvSpPr>
            <a:spLocks noGrp="1"/>
          </p:cNvSpPr>
          <p:nvPr>
            <p:ph type="sldNum" sz="quarter" idx="4"/>
          </p:nvPr>
        </p:nvSpPr>
        <p:spPr/>
        <p:txBody>
          <a:bodyPr/>
          <a:lstStyle/>
          <a:p>
            <a:fld id="{5CC3E5C4-3E2B-40F1-9F2B-C46CEB0C88DF}" type="slidenum">
              <a:rPr lang="en-CA" smtClean="0"/>
              <a:pPr/>
              <a:t>247</a:t>
            </a:fld>
            <a:endParaRPr lang="en-CA"/>
          </a:p>
        </p:txBody>
      </p:sp>
    </p:spTree>
    <p:extLst>
      <p:ext uri="{BB962C8B-B14F-4D97-AF65-F5344CB8AC3E}">
        <p14:creationId xmlns="" xmlns:p14="http://schemas.microsoft.com/office/powerpoint/2010/main" val="3103075975"/>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Bundles in Java</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248</a:t>
            </a:fld>
            <a:endParaRPr lang="en-CA"/>
          </a:p>
        </p:txBody>
      </p:sp>
      <p:sp>
        <p:nvSpPr>
          <p:cNvPr id="6" name="Rectangle 5"/>
          <p:cNvSpPr/>
          <p:nvPr/>
        </p:nvSpPr>
        <p:spPr>
          <a:xfrm>
            <a:off x="381000" y="1600200"/>
            <a:ext cx="8229600" cy="4801314"/>
          </a:xfrm>
          <a:prstGeom prst="rect">
            <a:avLst/>
          </a:prstGeom>
        </p:spPr>
        <p:txBody>
          <a:bodyPr wrap="square">
            <a:spAutoFit/>
          </a:bodyPr>
          <a:lstStyle/>
          <a:p>
            <a:r>
              <a:rPr lang="nl-NL" noProof="1" smtClean="0">
                <a:solidFill>
                  <a:srgbClr val="000000"/>
                </a:solidFill>
                <a:highlight>
                  <a:srgbClr val="FFFFFF"/>
                </a:highlight>
                <a:latin typeface="Consolas"/>
              </a:rPr>
              <a:t>AtomFeed feed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AtomFeed();</a:t>
            </a:r>
          </a:p>
          <a:p>
            <a:r>
              <a:rPr lang="nl-NL" noProof="1" smtClean="0">
                <a:solidFill>
                  <a:srgbClr val="000000"/>
                </a:solidFill>
                <a:highlight>
                  <a:srgbClr val="FFFFFF"/>
                </a:highlight>
                <a:latin typeface="Consolas"/>
              </a:rPr>
              <a:t>feed.setTitle(</a:t>
            </a:r>
            <a:r>
              <a:rPr lang="nl-NL" noProof="1" smtClean="0">
                <a:solidFill>
                  <a:srgbClr val="A31515"/>
                </a:solidFill>
                <a:highlight>
                  <a:srgbClr val="FFFFFF"/>
                </a:highlight>
                <a:latin typeface="Consolas"/>
              </a:rPr>
              <a:t>"Demo bundle"</a:t>
            </a:r>
            <a:r>
              <a:rPr lang="nl-NL" noProof="1" smtClean="0">
                <a:solidFill>
                  <a:srgbClr val="000000"/>
                </a:solidFill>
                <a:highlight>
                  <a:srgbClr val="FFFFFF"/>
                </a:highlight>
                <a:latin typeface="Consolas"/>
              </a:rPr>
              <a:t>);</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AtomEntry pat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AtomEntry();</a:t>
            </a:r>
          </a:p>
          <a:p>
            <a:r>
              <a:rPr lang="nl-NL" noProof="1" smtClean="0">
                <a:solidFill>
                  <a:srgbClr val="000000"/>
                </a:solidFill>
                <a:highlight>
                  <a:srgbClr val="FFFFFF"/>
                </a:highlight>
                <a:latin typeface="Consolas"/>
              </a:rPr>
              <a:t>pat.setUpdated(Calendar.getInstance());</a:t>
            </a:r>
          </a:p>
          <a:p>
            <a:r>
              <a:rPr lang="nl-NL" noProof="1" smtClean="0">
                <a:solidFill>
                  <a:srgbClr val="000000"/>
                </a:solidFill>
                <a:highlight>
                  <a:srgbClr val="FFFFFF"/>
                </a:highlight>
                <a:latin typeface="Consolas"/>
              </a:rPr>
              <a:t>pat.setResource(</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
            </a:r>
            <a:r>
              <a:rPr lang="nl-NL" noProof="1" smtClean="0">
                <a:solidFill>
                  <a:srgbClr val="2B91AF"/>
                </a:solidFill>
                <a:highlight>
                  <a:srgbClr val="FFFFFF"/>
                </a:highlight>
                <a:latin typeface="Consolas"/>
              </a:rPr>
              <a:t>Patient</a:t>
            </a:r>
            <a:r>
              <a:rPr lang="nl-NL" noProof="1" smtClean="0">
                <a:solidFill>
                  <a:srgbClr val="000000"/>
                </a:solidFill>
                <a:highlight>
                  <a:srgbClr val="FFFFFF"/>
                </a:highlight>
                <a:latin typeface="Consolas"/>
              </a:rPr>
              <a:t>());</a:t>
            </a:r>
          </a:p>
          <a:p>
            <a:r>
              <a:rPr lang="nl-NL" noProof="1" smtClean="0">
                <a:solidFill>
                  <a:srgbClr val="000000"/>
                </a:solidFill>
                <a:highlight>
                  <a:srgbClr val="FFFFFF"/>
                </a:highlight>
                <a:latin typeface="Consolas"/>
              </a:rPr>
              <a:t>feed.getEntryList().add(pat);</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AtomEntry del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AtomEntry();</a:t>
            </a:r>
          </a:p>
          <a:p>
            <a:r>
              <a:rPr lang="nl-NL" noProof="1" smtClean="0">
                <a:solidFill>
                  <a:srgbClr val="000000"/>
                </a:solidFill>
                <a:highlight>
                  <a:srgbClr val="FFFFFF"/>
                </a:highlight>
                <a:latin typeface="Consolas"/>
              </a:rPr>
              <a:t>del.setUpdated(Calendar.getInstance());</a:t>
            </a:r>
          </a:p>
          <a:p>
            <a:r>
              <a:rPr lang="nl-NL" noProof="1" smtClean="0">
                <a:solidFill>
                  <a:srgbClr val="000000"/>
                </a:solidFill>
                <a:highlight>
                  <a:srgbClr val="FFFFFF"/>
                </a:highlight>
                <a:latin typeface="Consolas"/>
              </a:rPr>
              <a:t>del.setDeleted(</a:t>
            </a:r>
            <a:r>
              <a:rPr lang="nl-NL" noProof="1" smtClean="0">
                <a:solidFill>
                  <a:srgbClr val="0000FF"/>
                </a:solidFill>
                <a:highlight>
                  <a:srgbClr val="FFFFFF"/>
                </a:highlight>
                <a:latin typeface="Consolas"/>
              </a:rPr>
              <a:t>true</a:t>
            </a:r>
            <a:r>
              <a:rPr lang="nl-NL" noProof="1" smtClean="0">
                <a:solidFill>
                  <a:srgbClr val="000000"/>
                </a:solidFill>
                <a:highlight>
                  <a:srgbClr val="FFFFFF"/>
                </a:highlight>
                <a:latin typeface="Consolas"/>
              </a:rPr>
              <a:t>);  del.setId(</a:t>
            </a:r>
            <a:r>
              <a:rPr lang="nl-NL" noProof="1" smtClean="0">
                <a:solidFill>
                  <a:srgbClr val="A31515"/>
                </a:solidFill>
                <a:highlight>
                  <a:srgbClr val="FFFFFF"/>
                </a:highlight>
                <a:latin typeface="Consolas"/>
              </a:rPr>
              <a:t>"http://nu.nl/fhir"</a:t>
            </a:r>
            <a:r>
              <a:rPr lang="nl-NL" noProof="1" smtClean="0">
                <a:solidFill>
                  <a:srgbClr val="000000"/>
                </a:solidFill>
                <a:highlight>
                  <a:srgbClr val="FFFFFF"/>
                </a:highlight>
                <a:latin typeface="Consolas"/>
              </a:rPr>
              <a:t>);</a:t>
            </a:r>
          </a:p>
          <a:p>
            <a:r>
              <a:rPr lang="nl-NL" noProof="1" smtClean="0">
                <a:solidFill>
                  <a:srgbClr val="000000"/>
                </a:solidFill>
                <a:highlight>
                  <a:srgbClr val="FFFFFF"/>
                </a:highlight>
                <a:latin typeface="Consolas"/>
              </a:rPr>
              <a:t>feed.getEntryList().add(del);</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ByteArrayOutputStream bos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ByteArrayOutputStream();</a:t>
            </a:r>
          </a:p>
          <a:p>
            <a:r>
              <a:rPr lang="nl-NL" noProof="1" smtClean="0">
                <a:solidFill>
                  <a:srgbClr val="000000"/>
                </a:solidFill>
                <a:highlight>
                  <a:srgbClr val="FFFFFF"/>
                </a:highlight>
                <a:latin typeface="Consolas"/>
              </a:rPr>
              <a:t>AtomComposer comp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AtomComposer();</a:t>
            </a:r>
          </a:p>
          <a:p>
            <a:r>
              <a:rPr lang="nl-NL" noProof="1" smtClean="0">
                <a:solidFill>
                  <a:srgbClr val="000000"/>
                </a:solidFill>
                <a:highlight>
                  <a:srgbClr val="FFFFFF"/>
                </a:highlight>
                <a:latin typeface="Consolas"/>
              </a:rPr>
              <a:t>comp.compose(bos, feed, </a:t>
            </a:r>
            <a:r>
              <a:rPr lang="nl-NL" noProof="1" smtClean="0">
                <a:solidFill>
                  <a:srgbClr val="0000FF"/>
                </a:solidFill>
                <a:highlight>
                  <a:srgbClr val="FFFFFF"/>
                </a:highlight>
                <a:latin typeface="Consolas"/>
              </a:rPr>
              <a:t>true</a:t>
            </a:r>
            <a:r>
              <a:rPr lang="nl-NL" noProof="1" smtClean="0">
                <a:solidFill>
                  <a:srgbClr val="000000"/>
                </a:solidFill>
                <a:highlight>
                  <a:srgbClr val="FFFFFF"/>
                </a:highlight>
                <a:latin typeface="Consolas"/>
              </a:rPr>
              <a:t>);</a:t>
            </a:r>
          </a:p>
          <a:p>
            <a:r>
              <a:rPr lang="nl-NL" noProof="1" smtClean="0">
                <a:solidFill>
                  <a:srgbClr val="2B91AF"/>
                </a:solidFill>
                <a:highlight>
                  <a:srgbClr val="FFFFFF"/>
                </a:highlight>
                <a:latin typeface="Consolas"/>
              </a:rPr>
              <a:t>String</a:t>
            </a:r>
            <a:r>
              <a:rPr lang="nl-NL" noProof="1" smtClean="0">
                <a:solidFill>
                  <a:srgbClr val="000000"/>
                </a:solidFill>
                <a:highlight>
                  <a:srgbClr val="FFFFFF"/>
                </a:highlight>
                <a:latin typeface="Consolas"/>
              </a:rPr>
              <a:t> xml = bos.toString(</a:t>
            </a:r>
            <a:r>
              <a:rPr lang="nl-NL" noProof="1" smtClean="0">
                <a:solidFill>
                  <a:srgbClr val="A31515"/>
                </a:solidFill>
                <a:highlight>
                  <a:srgbClr val="FFFFFF"/>
                </a:highlight>
                <a:latin typeface="Consolas"/>
              </a:rPr>
              <a:t>"UTF8"</a:t>
            </a:r>
            <a:r>
              <a:rPr lang="nl-NL" noProof="1" smtClean="0">
                <a:solidFill>
                  <a:srgbClr val="000000"/>
                </a:solidFill>
                <a:highlight>
                  <a:srgbClr val="FFFFFF"/>
                </a:highlight>
                <a:latin typeface="Consolas"/>
              </a:rPr>
              <a:t>);</a:t>
            </a:r>
          </a:p>
        </p:txBody>
      </p:sp>
    </p:spTree>
    <p:extLst>
      <p:ext uri="{BB962C8B-B14F-4D97-AF65-F5344CB8AC3E}">
        <p14:creationId xmlns="" xmlns:p14="http://schemas.microsoft.com/office/powerpoint/2010/main" val="2469745699"/>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FHIR Client in C#</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249</a:t>
            </a:fld>
            <a:endParaRPr lang="en-CA"/>
          </a:p>
        </p:txBody>
      </p:sp>
      <p:sp>
        <p:nvSpPr>
          <p:cNvPr id="5" name="Rectangle 4"/>
          <p:cNvSpPr/>
          <p:nvPr/>
        </p:nvSpPr>
        <p:spPr>
          <a:xfrm>
            <a:off x="533400" y="1905000"/>
            <a:ext cx="7772400" cy="4524315"/>
          </a:xfrm>
          <a:prstGeom prst="rect">
            <a:avLst/>
          </a:prstGeom>
        </p:spPr>
        <p:txBody>
          <a:bodyPr wrap="square">
            <a:spAutoFit/>
          </a:bodyPr>
          <a:lstStyle/>
          <a:p>
            <a:r>
              <a:rPr lang="nl-NL" sz="2400" noProof="1" smtClean="0">
                <a:solidFill>
                  <a:srgbClr val="0000FF"/>
                </a:solidFill>
                <a:highlight>
                  <a:srgbClr val="FFFFFF"/>
                </a:highlight>
                <a:latin typeface="Consolas"/>
              </a:rPr>
              <a:t>var</a:t>
            </a:r>
            <a:r>
              <a:rPr lang="nl-NL" sz="2400" noProof="1" smtClean="0">
                <a:solidFill>
                  <a:srgbClr val="000000"/>
                </a:solidFill>
                <a:highlight>
                  <a:srgbClr val="FFFFFF"/>
                </a:highlight>
                <a:latin typeface="Consolas"/>
              </a:rPr>
              <a:t> client = </a:t>
            </a:r>
            <a:r>
              <a:rPr lang="nl-NL" sz="2400" noProof="1" smtClean="0">
                <a:solidFill>
                  <a:srgbClr val="0000FF"/>
                </a:solidFill>
                <a:highlight>
                  <a:srgbClr val="FFFFFF"/>
                </a:highlight>
                <a:latin typeface="Consolas"/>
              </a:rPr>
              <a:t>new</a:t>
            </a:r>
            <a:r>
              <a:rPr lang="nl-NL" sz="2400" noProof="1" smtClean="0">
                <a:solidFill>
                  <a:srgbClr val="000000"/>
                </a:solidFill>
                <a:highlight>
                  <a:srgbClr val="FFFFFF"/>
                </a:highlight>
                <a:latin typeface="Consolas"/>
              </a:rPr>
              <a:t> </a:t>
            </a:r>
            <a:r>
              <a:rPr lang="nl-NL" sz="2400" noProof="1" smtClean="0">
                <a:solidFill>
                  <a:srgbClr val="2B91AF"/>
                </a:solidFill>
                <a:highlight>
                  <a:srgbClr val="FFFFFF"/>
                </a:highlight>
                <a:latin typeface="Consolas"/>
              </a:rPr>
              <a:t>FhirClient</a:t>
            </a:r>
            <a:r>
              <a:rPr lang="nl-NL" sz="2400" noProof="1" smtClean="0">
                <a:solidFill>
                  <a:srgbClr val="000000"/>
                </a:solidFill>
                <a:highlight>
                  <a:srgbClr val="FFFFFF"/>
                </a:highlight>
                <a:latin typeface="Consolas"/>
              </a:rPr>
              <a:t>( </a:t>
            </a:r>
          </a:p>
          <a:p>
            <a:r>
              <a:rPr lang="nl-NL" sz="2400" noProof="1" smtClean="0">
                <a:solidFill>
                  <a:srgbClr val="000000"/>
                </a:solidFill>
                <a:highlight>
                  <a:srgbClr val="FFFFFF"/>
                </a:highlight>
                <a:latin typeface="Consolas"/>
              </a:rPr>
              <a:t>	</a:t>
            </a:r>
            <a:r>
              <a:rPr lang="nl-NL" sz="2400" noProof="1" smtClean="0">
                <a:solidFill>
                  <a:srgbClr val="0000FF"/>
                </a:solidFill>
                <a:highlight>
                  <a:srgbClr val="FFFFFF"/>
                </a:highlight>
                <a:latin typeface="Consolas"/>
              </a:rPr>
              <a:t>new</a:t>
            </a:r>
            <a:r>
              <a:rPr lang="nl-NL" sz="2400" noProof="1" smtClean="0">
                <a:solidFill>
                  <a:srgbClr val="000000"/>
                </a:solidFill>
                <a:highlight>
                  <a:srgbClr val="FFFFFF"/>
                </a:highlight>
                <a:latin typeface="Consolas"/>
              </a:rPr>
              <a:t> </a:t>
            </a:r>
            <a:r>
              <a:rPr lang="nl-NL" sz="2400" noProof="1" smtClean="0">
                <a:solidFill>
                  <a:srgbClr val="2B91AF"/>
                </a:solidFill>
                <a:highlight>
                  <a:srgbClr val="FFFFFF"/>
                </a:highlight>
                <a:latin typeface="Consolas"/>
              </a:rPr>
              <a:t>Uri</a:t>
            </a:r>
            <a:r>
              <a:rPr lang="nl-NL" sz="2400" noProof="1" smtClean="0">
                <a:solidFill>
                  <a:srgbClr val="000000"/>
                </a:solidFill>
                <a:highlight>
                  <a:srgbClr val="FFFFFF"/>
                </a:highlight>
                <a:latin typeface="Consolas"/>
              </a:rPr>
              <a:t>(</a:t>
            </a:r>
            <a:r>
              <a:rPr lang="nl-NL" sz="2400" noProof="1" smtClean="0">
                <a:solidFill>
                  <a:srgbClr val="A31515"/>
                </a:solidFill>
                <a:highlight>
                  <a:srgbClr val="FFFFFF"/>
                </a:highlight>
                <a:latin typeface="Consolas"/>
              </a:rPr>
              <a:t>"https://fhir.com/svc/fhir"</a:t>
            </a:r>
            <a:r>
              <a:rPr lang="nl-NL" sz="2400" noProof="1" smtClean="0">
                <a:solidFill>
                  <a:srgbClr val="000000"/>
                </a:solidFill>
                <a:highlight>
                  <a:srgbClr val="FFFFFF"/>
                </a:highlight>
                <a:latin typeface="Consolas"/>
              </a:rPr>
              <a:t>));</a:t>
            </a:r>
          </a:p>
          <a:p>
            <a:endParaRPr lang="nl-NL" sz="2400" noProof="1" smtClean="0">
              <a:solidFill>
                <a:srgbClr val="000000"/>
              </a:solidFill>
              <a:highlight>
                <a:srgbClr val="FFFFFF"/>
              </a:highlight>
              <a:latin typeface="Consolas"/>
            </a:endParaRPr>
          </a:p>
          <a:p>
            <a:r>
              <a:rPr lang="en-US" sz="2400" noProof="1" smtClean="0">
                <a:solidFill>
                  <a:srgbClr val="008000"/>
                </a:solidFill>
                <a:highlight>
                  <a:srgbClr val="FFFFFF"/>
                </a:highlight>
                <a:latin typeface="Consolas"/>
              </a:rPr>
              <a:t>// NB: patient is a ResourceEntry&lt;Patient&gt;, // not a Patient</a:t>
            </a:r>
            <a:endParaRPr lang="en-US" sz="2400" noProof="1" smtClean="0">
              <a:solidFill>
                <a:srgbClr val="000000"/>
              </a:solidFill>
              <a:highlight>
                <a:srgbClr val="FFFFFF"/>
              </a:highlight>
              <a:latin typeface="Consolas"/>
            </a:endParaRPr>
          </a:p>
          <a:p>
            <a:r>
              <a:rPr lang="nl-NL" sz="2400" noProof="1" smtClean="0">
                <a:solidFill>
                  <a:srgbClr val="0000FF"/>
                </a:solidFill>
                <a:highlight>
                  <a:srgbClr val="FFFFFF"/>
                </a:highlight>
                <a:latin typeface="Consolas"/>
              </a:rPr>
              <a:t>var</a:t>
            </a:r>
            <a:r>
              <a:rPr lang="nl-NL" sz="2400" noProof="1" smtClean="0">
                <a:solidFill>
                  <a:srgbClr val="000000"/>
                </a:solidFill>
                <a:highlight>
                  <a:srgbClr val="FFFFFF"/>
                </a:highlight>
                <a:latin typeface="Consolas"/>
              </a:rPr>
              <a:t> patEntry = client.Read&lt;</a:t>
            </a:r>
            <a:r>
              <a:rPr lang="nl-NL" sz="2400" noProof="1" smtClean="0">
                <a:solidFill>
                  <a:srgbClr val="2B91AF"/>
                </a:solidFill>
                <a:highlight>
                  <a:srgbClr val="FFFFFF"/>
                </a:highlight>
                <a:latin typeface="Consolas"/>
              </a:rPr>
              <a:t>Patient</a:t>
            </a:r>
            <a:r>
              <a:rPr lang="nl-NL" sz="2400" noProof="1" smtClean="0">
                <a:solidFill>
                  <a:srgbClr val="000000"/>
                </a:solidFill>
                <a:highlight>
                  <a:srgbClr val="FFFFFF"/>
                </a:highlight>
                <a:latin typeface="Consolas"/>
              </a:rPr>
              <a:t>&gt;(</a:t>
            </a:r>
            <a:r>
              <a:rPr lang="nl-NL" sz="2400" noProof="1" smtClean="0">
                <a:solidFill>
                  <a:srgbClr val="A31515"/>
                </a:solidFill>
                <a:highlight>
                  <a:srgbClr val="FFFFFF"/>
                </a:highlight>
                <a:latin typeface="Consolas"/>
              </a:rPr>
              <a:t>"1"</a:t>
            </a:r>
            <a:r>
              <a:rPr lang="nl-NL" sz="2400" noProof="1" smtClean="0">
                <a:solidFill>
                  <a:srgbClr val="000000"/>
                </a:solidFill>
                <a:highlight>
                  <a:srgbClr val="FFFFFF"/>
                </a:highlight>
                <a:latin typeface="Consolas"/>
              </a:rPr>
              <a:t>);</a:t>
            </a:r>
          </a:p>
          <a:p>
            <a:r>
              <a:rPr lang="nl-NL" sz="2400" noProof="1" smtClean="0">
                <a:solidFill>
                  <a:srgbClr val="0000FF"/>
                </a:solidFill>
                <a:highlight>
                  <a:srgbClr val="FFFFFF"/>
                </a:highlight>
                <a:latin typeface="Consolas"/>
              </a:rPr>
              <a:t>var</a:t>
            </a:r>
            <a:r>
              <a:rPr lang="nl-NL" sz="2400" noProof="1" smtClean="0">
                <a:solidFill>
                  <a:srgbClr val="000000"/>
                </a:solidFill>
                <a:highlight>
                  <a:srgbClr val="FFFFFF"/>
                </a:highlight>
                <a:latin typeface="Consolas"/>
              </a:rPr>
              <a:t> pat = patEntry.Resource;</a:t>
            </a:r>
          </a:p>
          <a:p>
            <a:r>
              <a:rPr lang="nl-NL" sz="2400" noProof="1" smtClean="0">
                <a:solidFill>
                  <a:srgbClr val="000000"/>
                </a:solidFill>
                <a:highlight>
                  <a:srgbClr val="FFFFFF"/>
                </a:highlight>
                <a:latin typeface="Consolas"/>
              </a:rPr>
              <a:t>            pat.Name.Add(</a:t>
            </a:r>
            <a:r>
              <a:rPr lang="nl-NL" sz="2400" noProof="1" smtClean="0">
                <a:solidFill>
                  <a:srgbClr val="2B91AF"/>
                </a:solidFill>
                <a:highlight>
                  <a:srgbClr val="FFFFFF"/>
                </a:highlight>
                <a:latin typeface="Consolas"/>
              </a:rPr>
              <a:t>HumanName</a:t>
            </a:r>
            <a:r>
              <a:rPr lang="nl-NL" sz="2400" noProof="1" smtClean="0">
                <a:solidFill>
                  <a:srgbClr val="000000"/>
                </a:solidFill>
                <a:highlight>
                  <a:srgbClr val="FFFFFF"/>
                </a:highlight>
                <a:latin typeface="Consolas"/>
              </a:rPr>
              <a:t>.ForFamily(</a:t>
            </a:r>
            <a:r>
              <a:rPr lang="nl-NL" sz="2400" noProof="1" smtClean="0">
                <a:solidFill>
                  <a:srgbClr val="A31515"/>
                </a:solidFill>
                <a:highlight>
                  <a:srgbClr val="FFFFFF"/>
                </a:highlight>
                <a:latin typeface="Consolas"/>
              </a:rPr>
              <a:t>"Kramer"</a:t>
            </a:r>
            <a:r>
              <a:rPr lang="nl-NL" sz="2400" noProof="1" smtClean="0">
                <a:solidFill>
                  <a:srgbClr val="000000"/>
                </a:solidFill>
                <a:highlight>
                  <a:srgbClr val="FFFFFF"/>
                </a:highlight>
                <a:latin typeface="Consolas"/>
              </a:rPr>
              <a:t>)</a:t>
            </a:r>
          </a:p>
          <a:p>
            <a:r>
              <a:rPr lang="nl-NL" sz="2400" noProof="1" smtClean="0">
                <a:solidFill>
                  <a:srgbClr val="000000"/>
                </a:solidFill>
                <a:highlight>
                  <a:srgbClr val="FFFFFF"/>
                </a:highlight>
                <a:latin typeface="Consolas"/>
              </a:rPr>
              <a:t>		.WithGiven(</a:t>
            </a:r>
            <a:r>
              <a:rPr lang="nl-NL" sz="2400" noProof="1" smtClean="0">
                <a:solidFill>
                  <a:srgbClr val="A31515"/>
                </a:solidFill>
                <a:highlight>
                  <a:srgbClr val="FFFFFF"/>
                </a:highlight>
                <a:latin typeface="Consolas"/>
              </a:rPr>
              <a:t>"Ewout"</a:t>
            </a:r>
            <a:r>
              <a:rPr lang="nl-NL" sz="2400" noProof="1" smtClean="0">
                <a:solidFill>
                  <a:srgbClr val="000000"/>
                </a:solidFill>
                <a:highlight>
                  <a:srgbClr val="FFFFFF"/>
                </a:highlight>
                <a:latin typeface="Consolas"/>
              </a:rPr>
              <a:t>));</a:t>
            </a:r>
          </a:p>
          <a:p>
            <a:endParaRPr lang="nl-NL" sz="2400" noProof="1" smtClean="0">
              <a:solidFill>
                <a:srgbClr val="000000"/>
              </a:solidFill>
              <a:highlight>
                <a:srgbClr val="FFFFFF"/>
              </a:highlight>
              <a:latin typeface="Consolas"/>
            </a:endParaRPr>
          </a:p>
          <a:p>
            <a:r>
              <a:rPr lang="nl-NL" sz="2400" noProof="1" smtClean="0">
                <a:solidFill>
                  <a:srgbClr val="000000"/>
                </a:solidFill>
                <a:highlight>
                  <a:srgbClr val="FFFFFF"/>
                </a:highlight>
                <a:latin typeface="Consolas"/>
              </a:rPr>
              <a:t>client.Update&lt;</a:t>
            </a:r>
            <a:r>
              <a:rPr lang="nl-NL" sz="2400" noProof="1" smtClean="0">
                <a:solidFill>
                  <a:srgbClr val="2B91AF"/>
                </a:solidFill>
                <a:highlight>
                  <a:srgbClr val="FFFFFF"/>
                </a:highlight>
                <a:latin typeface="Consolas"/>
              </a:rPr>
              <a:t>Patient</a:t>
            </a:r>
            <a:r>
              <a:rPr lang="nl-NL" sz="2400" noProof="1" smtClean="0">
                <a:solidFill>
                  <a:srgbClr val="000000"/>
                </a:solidFill>
                <a:highlight>
                  <a:srgbClr val="FFFFFF"/>
                </a:highlight>
                <a:latin typeface="Consolas"/>
              </a:rPr>
              <a:t>&gt;(patEntry);</a:t>
            </a:r>
            <a:endParaRPr lang="nl-NL" sz="2400" noProof="1"/>
          </a:p>
        </p:txBody>
      </p:sp>
    </p:spTree>
    <p:extLst>
      <p:ext uri="{BB962C8B-B14F-4D97-AF65-F5344CB8AC3E}">
        <p14:creationId xmlns="" xmlns:p14="http://schemas.microsoft.com/office/powerpoint/2010/main" val="26634199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and Services</a:t>
            </a:r>
            <a:endParaRPr lang="en-US" dirty="0"/>
          </a:p>
        </p:txBody>
      </p:sp>
      <p:sp>
        <p:nvSpPr>
          <p:cNvPr id="3" name="Text Placeholder 2"/>
          <p:cNvSpPr>
            <a:spLocks noGrp="1"/>
          </p:cNvSpPr>
          <p:nvPr>
            <p:ph type="body" idx="1"/>
          </p:nvPr>
        </p:nvSpPr>
        <p:spPr/>
        <p:txBody>
          <a:bodyPr/>
          <a:lstStyle/>
          <a:p>
            <a:r>
              <a:rPr lang="en-US" dirty="0" smtClean="0"/>
              <a:t>Similarities</a:t>
            </a:r>
            <a:endParaRPr lang="en-US" dirty="0"/>
          </a:p>
        </p:txBody>
      </p:sp>
      <p:sp>
        <p:nvSpPr>
          <p:cNvPr id="4" name="Content Placeholder 3"/>
          <p:cNvSpPr>
            <a:spLocks noGrp="1"/>
          </p:cNvSpPr>
          <p:nvPr>
            <p:ph sz="half" idx="2"/>
          </p:nvPr>
        </p:nvSpPr>
        <p:spPr/>
        <p:txBody>
          <a:bodyPr/>
          <a:lstStyle/>
          <a:p>
            <a:r>
              <a:rPr lang="en-US" dirty="0" smtClean="0"/>
              <a:t>Encourage context neutral, re-usable structures with defined behavior</a:t>
            </a:r>
          </a:p>
          <a:p>
            <a:r>
              <a:rPr lang="en-US" dirty="0" smtClean="0"/>
              <a:t>RESTful interface is a simple SOA interface</a:t>
            </a:r>
            <a:endParaRPr lang="en-US" dirty="0"/>
          </a:p>
        </p:txBody>
      </p:sp>
      <p:sp>
        <p:nvSpPr>
          <p:cNvPr id="5" name="Text Placeholder 4"/>
          <p:cNvSpPr>
            <a:spLocks noGrp="1"/>
          </p:cNvSpPr>
          <p:nvPr>
            <p:ph type="body" sz="quarter" idx="3"/>
          </p:nvPr>
        </p:nvSpPr>
        <p:spPr/>
        <p:txBody>
          <a:bodyPr/>
          <a:lstStyle/>
          <a:p>
            <a:r>
              <a:rPr lang="en-US" dirty="0" smtClean="0"/>
              <a:t>FHIR differences</a:t>
            </a:r>
            <a:endParaRPr lang="en-US" dirty="0"/>
          </a:p>
        </p:txBody>
      </p:sp>
      <p:sp>
        <p:nvSpPr>
          <p:cNvPr id="6" name="Content Placeholder 5"/>
          <p:cNvSpPr>
            <a:spLocks noGrp="1"/>
          </p:cNvSpPr>
          <p:nvPr>
            <p:ph sz="quarter" idx="4"/>
          </p:nvPr>
        </p:nvSpPr>
        <p:spPr/>
        <p:txBody>
          <a:bodyPr/>
          <a:lstStyle/>
          <a:p>
            <a:r>
              <a:rPr lang="en-US" dirty="0" smtClean="0"/>
              <a:t>Consistent data structures across services</a:t>
            </a:r>
          </a:p>
          <a:p>
            <a:r>
              <a:rPr lang="en-US" dirty="0" smtClean="0"/>
              <a:t>Ease of transport across paradigms message &lt;-&gt; service &lt;-&gt; document &lt;-&gt; REST</a:t>
            </a:r>
          </a:p>
          <a:p>
            <a:r>
              <a:rPr lang="en-US" dirty="0" smtClean="0"/>
              <a:t>Standard framework for defining/discovering services</a:t>
            </a:r>
            <a:endParaRPr lang="en-US" dirty="0"/>
          </a:p>
        </p:txBody>
      </p:sp>
    </p:spTree>
    <p:extLst>
      <p:ext uri="{BB962C8B-B14F-4D97-AF65-F5344CB8AC3E}">
        <p14:creationId xmlns="" xmlns:p14="http://schemas.microsoft.com/office/powerpoint/2010/main" val="189864199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p:bldP spid="5" grpId="0" build="p"/>
      <p:bldP spid="6" grpId="0" uiExpand="1" build="p"/>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FHIR Client in Java</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250</a:t>
            </a:fld>
            <a:endParaRPr lang="en-CA"/>
          </a:p>
        </p:txBody>
      </p:sp>
      <p:sp>
        <p:nvSpPr>
          <p:cNvPr id="5" name="Rectangle 4"/>
          <p:cNvSpPr/>
          <p:nvPr/>
        </p:nvSpPr>
        <p:spPr>
          <a:xfrm>
            <a:off x="609600" y="1828800"/>
            <a:ext cx="7924800" cy="4524315"/>
          </a:xfrm>
          <a:prstGeom prst="rect">
            <a:avLst/>
          </a:prstGeom>
        </p:spPr>
        <p:txBody>
          <a:bodyPr wrap="square">
            <a:spAutoFit/>
          </a:bodyPr>
          <a:lstStyle/>
          <a:p>
            <a:r>
              <a:rPr lang="nl-NL" sz="2400" noProof="1" smtClean="0"/>
              <a:t>FHIRClient client = </a:t>
            </a:r>
            <a:r>
              <a:rPr lang="nl-NL" sz="2400" b="1" noProof="1" smtClean="0"/>
              <a:t>new FHIRSimpleClient();</a:t>
            </a:r>
          </a:p>
          <a:p>
            <a:r>
              <a:rPr lang="nl-NL" sz="2400" noProof="1" smtClean="0"/>
              <a:t>client.initialize("https://spark.furore.com/fhir");</a:t>
            </a:r>
          </a:p>
          <a:p>
            <a:endParaRPr lang="nl-NL" sz="2400" noProof="1" smtClean="0"/>
          </a:p>
          <a:p>
            <a:r>
              <a:rPr lang="nl-NL" sz="2400" noProof="1" smtClean="0"/>
              <a:t>AtomEntry&lt;Patient&gt; pe = client.read(Patient.</a:t>
            </a:r>
            <a:r>
              <a:rPr lang="nl-NL" sz="2400" b="1" noProof="1" smtClean="0"/>
              <a:t>class, "1");</a:t>
            </a:r>
          </a:p>
          <a:p>
            <a:r>
              <a:rPr lang="nl-NL" sz="2400" noProof="1" smtClean="0"/>
              <a:t>Patient p = pe.getResource();</a:t>
            </a:r>
          </a:p>
          <a:p>
            <a:endParaRPr lang="nl-NL" sz="2400" noProof="1" smtClean="0"/>
          </a:p>
          <a:p>
            <a:r>
              <a:rPr lang="nl-NL" sz="2400" noProof="1" smtClean="0"/>
              <a:t>HumanName hn = </a:t>
            </a:r>
            <a:r>
              <a:rPr lang="nl-NL" sz="2400" b="1" noProof="1" smtClean="0"/>
              <a:t>new HumanName();</a:t>
            </a:r>
          </a:p>
          <a:p>
            <a:r>
              <a:rPr lang="nl-NL" sz="2400" noProof="1" smtClean="0"/>
              <a:t>hn.getFamily().add(Factory.</a:t>
            </a:r>
            <a:r>
              <a:rPr lang="nl-NL" sz="2400" i="1" noProof="1" smtClean="0"/>
              <a:t>newString_("Kramer"));</a:t>
            </a:r>
          </a:p>
          <a:p>
            <a:r>
              <a:rPr lang="nl-NL" sz="2400" noProof="1" smtClean="0"/>
              <a:t>hn.getGiven().add(Factory.</a:t>
            </a:r>
            <a:r>
              <a:rPr lang="nl-NL" sz="2400" i="1" noProof="1" smtClean="0"/>
              <a:t>newString_("Ewout"));</a:t>
            </a:r>
          </a:p>
          <a:p>
            <a:r>
              <a:rPr lang="nl-NL" sz="2400" noProof="1" smtClean="0"/>
              <a:t>p.getName().add(hn);</a:t>
            </a:r>
          </a:p>
          <a:p>
            <a:endParaRPr lang="nl-NL" sz="2400" noProof="1" smtClean="0"/>
          </a:p>
          <a:p>
            <a:r>
              <a:rPr lang="nl-NL" sz="2400" noProof="1" smtClean="0"/>
              <a:t>client.update(Patient.</a:t>
            </a:r>
            <a:r>
              <a:rPr lang="nl-NL" sz="2400" b="1" noProof="1" smtClean="0"/>
              <a:t>class, p, "1");</a:t>
            </a:r>
            <a:endParaRPr lang="nl-NL" sz="2400" noProof="1"/>
          </a:p>
        </p:txBody>
      </p:sp>
    </p:spTree>
    <p:extLst>
      <p:ext uri="{BB962C8B-B14F-4D97-AF65-F5344CB8AC3E}">
        <p14:creationId xmlns="" xmlns:p14="http://schemas.microsoft.com/office/powerpoint/2010/main" val="3445639003"/>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#3</a:t>
            </a:r>
            <a:endParaRPr lang="en-US" dirty="0"/>
          </a:p>
        </p:txBody>
      </p:sp>
      <p:sp>
        <p:nvSpPr>
          <p:cNvPr id="3" name="Content Placeholder 2"/>
          <p:cNvSpPr>
            <a:spLocks noGrp="1"/>
          </p:cNvSpPr>
          <p:nvPr>
            <p:ph idx="1"/>
          </p:nvPr>
        </p:nvSpPr>
        <p:spPr/>
        <p:txBody>
          <a:bodyPr/>
          <a:lstStyle/>
          <a:p>
            <a:pPr algn="ctr"/>
            <a:r>
              <a:rPr lang="en-US" sz="3600" dirty="0" smtClean="0">
                <a:latin typeface="+mj-lt"/>
              </a:rPr>
              <a:t>Using the FHIR </a:t>
            </a:r>
          </a:p>
          <a:p>
            <a:pPr algn="ctr"/>
            <a:r>
              <a:rPr lang="en-US" sz="3600" dirty="0" smtClean="0">
                <a:latin typeface="+mj-lt"/>
              </a:rPr>
              <a:t>C# and Java API’s </a:t>
            </a:r>
          </a:p>
          <a:p>
            <a:pPr algn="ctr"/>
            <a:endParaRPr lang="en-US" sz="3600" dirty="0" smtClean="0">
              <a:latin typeface="+mj-lt"/>
            </a:endParaRPr>
          </a:p>
          <a:p>
            <a:pPr algn="ctr"/>
            <a:r>
              <a:rPr lang="en-US" sz="3600" dirty="0" smtClean="0">
                <a:latin typeface="+mj-lt"/>
              </a:rPr>
              <a:t>(60 minutes)</a:t>
            </a:r>
            <a:endParaRPr lang="en-US" sz="3600" dirty="0">
              <a:latin typeface="+mj-lt"/>
            </a:endParaRPr>
          </a:p>
        </p:txBody>
      </p:sp>
    </p:spTree>
    <p:extLst>
      <p:ext uri="{BB962C8B-B14F-4D97-AF65-F5344CB8AC3E}">
        <p14:creationId xmlns="" xmlns:p14="http://schemas.microsoft.com/office/powerpoint/2010/main" val="2853014206"/>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Migration – v2</a:t>
            </a:r>
            <a:endParaRPr lang="en-US" dirty="0"/>
          </a:p>
        </p:txBody>
      </p:sp>
      <p:sp>
        <p:nvSpPr>
          <p:cNvPr id="3" name="Content Placeholder 2"/>
          <p:cNvSpPr>
            <a:spLocks noGrp="1"/>
          </p:cNvSpPr>
          <p:nvPr>
            <p:ph idx="1"/>
          </p:nvPr>
        </p:nvSpPr>
        <p:spPr/>
        <p:txBody>
          <a:bodyPr/>
          <a:lstStyle/>
          <a:p>
            <a:r>
              <a:rPr lang="en-US" dirty="0" smtClean="0"/>
              <a:t>Already have an integration engine that supports translation between v2 and FHIR</a:t>
            </a:r>
          </a:p>
          <a:p>
            <a:r>
              <a:rPr lang="en-US" dirty="0" smtClean="0"/>
              <a:t>Resources map to segments reasonably well</a:t>
            </a:r>
          </a:p>
          <a:p>
            <a:r>
              <a:rPr lang="en-US" dirty="0" smtClean="0"/>
              <a:t>As always, the challenge with v2 mapping is the variability of v2 interfaces</a:t>
            </a:r>
          </a:p>
          <a:p>
            <a:pPr lvl="1"/>
            <a:r>
              <a:rPr lang="en-US" dirty="0" smtClean="0"/>
              <a:t>“Common” mappings can be created, but they won’t be one size fits all</a:t>
            </a:r>
            <a:endParaRPr lang="en-US" dirty="0"/>
          </a:p>
        </p:txBody>
      </p:sp>
      <p:pic>
        <p:nvPicPr>
          <p:cNvPr id="4" name="Picture 3"/>
          <p:cNvPicPr>
            <a:picLocks noChangeAspect="1"/>
          </p:cNvPicPr>
          <p:nvPr/>
        </p:nvPicPr>
        <p:blipFill rotWithShape="1">
          <a:blip r:embed="rId2" cstate="print">
            <a:extLst>
              <a:ext uri="{28A0092B-C50C-407E-A947-70E740481C1C}">
                <a14:useLocalDpi xmlns="" xmlns:a14="http://schemas.microsoft.com/office/drawing/2010/main" val="0"/>
              </a:ext>
            </a:extLst>
          </a:blip>
          <a:srcRect l="27071" t="19101" r="26890" b="29814"/>
          <a:stretch/>
        </p:blipFill>
        <p:spPr>
          <a:xfrm>
            <a:off x="4932040" y="5170992"/>
            <a:ext cx="2034746" cy="1252151"/>
          </a:xfrm>
          <a:prstGeom prst="rect">
            <a:avLst/>
          </a:prstGeom>
        </p:spPr>
      </p:pic>
      <p:sp>
        <p:nvSpPr>
          <p:cNvPr id="5" name="Right Arrow 4"/>
          <p:cNvSpPr/>
          <p:nvPr/>
        </p:nvSpPr>
        <p:spPr bwMode="auto">
          <a:xfrm>
            <a:off x="3611507" y="5589240"/>
            <a:ext cx="1224136" cy="57606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sp>
        <p:nvSpPr>
          <p:cNvPr id="7" name="TextBox 6"/>
          <p:cNvSpPr txBox="1"/>
          <p:nvPr/>
        </p:nvSpPr>
        <p:spPr>
          <a:xfrm>
            <a:off x="1403648" y="5492551"/>
            <a:ext cx="2088232" cy="769441"/>
          </a:xfrm>
          <a:prstGeom prst="rect">
            <a:avLst/>
          </a:prstGeom>
          <a:noFill/>
        </p:spPr>
        <p:txBody>
          <a:bodyPr wrap="square" rtlCol="0">
            <a:spAutoFit/>
          </a:bodyPr>
          <a:lstStyle/>
          <a:p>
            <a:r>
              <a:rPr lang="en-US" sz="4400" b="1" dirty="0" smtClean="0">
                <a:solidFill>
                  <a:srgbClr val="FF0000"/>
                </a:solidFill>
              </a:rPr>
              <a:t>HL7 v2</a:t>
            </a:r>
            <a:endParaRPr lang="en-CA" sz="4400" b="1" dirty="0">
              <a:solidFill>
                <a:srgbClr val="FF0000"/>
              </a:solidFill>
            </a:endParaRPr>
          </a:p>
        </p:txBody>
      </p:sp>
    </p:spTree>
    <p:extLst>
      <p:ext uri="{BB962C8B-B14F-4D97-AF65-F5344CB8AC3E}">
        <p14:creationId xmlns="" xmlns:p14="http://schemas.microsoft.com/office/powerpoint/2010/main" val="1104865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v2 mappings</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253</a:t>
            </a:fld>
            <a:endParaRPr lang="en-CA"/>
          </a:p>
        </p:txBody>
      </p:sp>
      <p:sp>
        <p:nvSpPr>
          <p:cNvPr id="4" name="Rectangle 3"/>
          <p:cNvSpPr/>
          <p:nvPr/>
        </p:nvSpPr>
        <p:spPr>
          <a:xfrm>
            <a:off x="457200" y="1886508"/>
            <a:ext cx="8763000" cy="707886"/>
          </a:xfrm>
          <a:prstGeom prst="rect">
            <a:avLst/>
          </a:prstGeom>
        </p:spPr>
        <p:txBody>
          <a:bodyPr wrap="square">
            <a:spAutoFit/>
          </a:bodyPr>
          <a:lstStyle/>
          <a:p>
            <a:r>
              <a:rPr lang="en-US" sz="2400" i="1" dirty="0"/>
              <a:t>Every</a:t>
            </a:r>
            <a:r>
              <a:rPr lang="en-US" sz="2400" dirty="0"/>
              <a:t> Resource has v2 mappings </a:t>
            </a:r>
            <a:r>
              <a:rPr lang="en-US" sz="2400" dirty="0" smtClean="0"/>
              <a:t>specified, e.g.:</a:t>
            </a:r>
            <a:endParaRPr lang="en-US" sz="2400" dirty="0"/>
          </a:p>
          <a:p>
            <a:r>
              <a:rPr lang="nl-NL" sz="1600" dirty="0" smtClean="0">
                <a:latin typeface="Courier New" panose="02070309020205020404" pitchFamily="49" charset="0"/>
                <a:cs typeface="Courier New" panose="02070309020205020404" pitchFamily="49" charset="0"/>
              </a:rPr>
              <a:t>http</a:t>
            </a:r>
            <a:r>
              <a:rPr lang="nl-NL" sz="1600" dirty="0">
                <a:latin typeface="Courier New" panose="02070309020205020404" pitchFamily="49" charset="0"/>
                <a:cs typeface="Courier New" panose="02070309020205020404" pitchFamily="49" charset="0"/>
              </a:rPr>
              <a:t>://</a:t>
            </a:r>
            <a:r>
              <a:rPr lang="nl-NL" sz="1600" dirty="0" smtClean="0">
                <a:latin typeface="Courier New" panose="02070309020205020404" pitchFamily="49" charset="0"/>
                <a:cs typeface="Courier New" panose="02070309020205020404" pitchFamily="49" charset="0"/>
              </a:rPr>
              <a:t>www.hl7.org/fhir/patient-mappings.htm#http</a:t>
            </a:r>
            <a:r>
              <a:rPr lang="nl-NL" sz="1600" dirty="0">
                <a:latin typeface="Courier New" panose="02070309020205020404" pitchFamily="49" charset="0"/>
                <a:cs typeface="Courier New" panose="02070309020205020404" pitchFamily="49" charset="0"/>
              </a:rPr>
              <a:t>://hl7.org/v2</a:t>
            </a:r>
          </a:p>
        </p:txBody>
      </p:sp>
      <p:graphicFrame>
        <p:nvGraphicFramePr>
          <p:cNvPr id="5" name="Table 4"/>
          <p:cNvGraphicFramePr>
            <a:graphicFrameLocks noGrp="1"/>
          </p:cNvGraphicFramePr>
          <p:nvPr>
            <p:extLst>
              <p:ext uri="{D42A27DB-BD31-4B8C-83A1-F6EECF244321}">
                <p14:modId xmlns="" xmlns:p14="http://schemas.microsoft.com/office/powerpoint/2010/main" val="3337686760"/>
              </p:ext>
            </p:extLst>
          </p:nvPr>
        </p:nvGraphicFramePr>
        <p:xfrm>
          <a:off x="381000" y="2960370"/>
          <a:ext cx="8382000" cy="2983230"/>
        </p:xfrm>
        <a:graphic>
          <a:graphicData uri="http://schemas.openxmlformats.org/drawingml/2006/table">
            <a:tbl>
              <a:tblPr/>
              <a:tblGrid>
                <a:gridCol w="4191000"/>
                <a:gridCol w="4191000"/>
              </a:tblGrid>
              <a:tr h="0">
                <a:tc>
                  <a:txBody>
                    <a:bodyPr/>
                    <a:lstStyle/>
                    <a:p>
                      <a:pPr fontAlgn="t"/>
                      <a:r>
                        <a:rPr lang="nl-NL" b="1">
                          <a:effectLst/>
                          <a:latin typeface="verdana"/>
                        </a:rPr>
                        <a:t>Patient</a:t>
                      </a:r>
                      <a:endParaRPr lang="nl-NL" b="0">
                        <a:effectLst/>
                        <a:latin typeface="verdana"/>
                      </a:endParaRP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endParaRPr lang="nl-NL" b="0">
                        <a:effectLst/>
                        <a:latin typeface="verdana"/>
                      </a:endParaRP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0">
                <a:tc>
                  <a:txBody>
                    <a:bodyPr/>
                    <a:lstStyle/>
                    <a:p>
                      <a:pPr fontAlgn="t"/>
                      <a:r>
                        <a:rPr lang="nl-NL" b="0">
                          <a:effectLst/>
                          <a:latin typeface="verdana"/>
                        </a:rPr>
                        <a:t>    identifier</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nl-NL" b="0">
                          <a:effectLst/>
                          <a:latin typeface="verdana"/>
                        </a:rPr>
                        <a:t>PID-3</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0">
                <a:tc>
                  <a:txBody>
                    <a:bodyPr/>
                    <a:lstStyle/>
                    <a:p>
                      <a:pPr fontAlgn="t"/>
                      <a:r>
                        <a:rPr lang="nl-NL" b="0">
                          <a:effectLst/>
                          <a:latin typeface="verdana"/>
                        </a:rPr>
                        <a:t>    name</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nl-NL" b="0">
                          <a:effectLst/>
                          <a:latin typeface="verdana"/>
                        </a:rPr>
                        <a:t>PID-5, PID-9</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0">
                <a:tc>
                  <a:txBody>
                    <a:bodyPr/>
                    <a:lstStyle/>
                    <a:p>
                      <a:pPr fontAlgn="t"/>
                      <a:r>
                        <a:rPr lang="nl-NL" b="0">
                          <a:effectLst/>
                          <a:latin typeface="verdana"/>
                        </a:rPr>
                        <a:t>    telecom</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nl-NL" b="0">
                          <a:effectLst/>
                          <a:latin typeface="verdana"/>
                        </a:rPr>
                        <a:t>PID-13, PID-14, PID-40</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0">
                <a:tc>
                  <a:txBody>
                    <a:bodyPr/>
                    <a:lstStyle/>
                    <a:p>
                      <a:pPr fontAlgn="t"/>
                      <a:r>
                        <a:rPr lang="nl-NL" b="0">
                          <a:effectLst/>
                          <a:latin typeface="verdana"/>
                        </a:rPr>
                        <a:t>    gender</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nl-NL" b="0">
                          <a:effectLst/>
                          <a:latin typeface="verdana"/>
                        </a:rPr>
                        <a:t>PID-8</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0">
                <a:tc>
                  <a:txBody>
                    <a:bodyPr/>
                    <a:lstStyle/>
                    <a:p>
                      <a:pPr fontAlgn="t"/>
                      <a:r>
                        <a:rPr lang="nl-NL" b="0">
                          <a:effectLst/>
                          <a:latin typeface="verdana"/>
                        </a:rPr>
                        <a:t>    birthDate</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nl-NL" b="0">
                          <a:effectLst/>
                          <a:latin typeface="verdana"/>
                        </a:rPr>
                        <a:t>PID-7</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0">
                <a:tc>
                  <a:txBody>
                    <a:bodyPr/>
                    <a:lstStyle/>
                    <a:p>
                      <a:pPr fontAlgn="t"/>
                      <a:r>
                        <a:rPr lang="nl-NL" b="0">
                          <a:effectLst/>
                          <a:latin typeface="verdana"/>
                        </a:rPr>
                        <a:t>    deceased[x]</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nl-NL" b="0">
                          <a:effectLst/>
                          <a:latin typeface="verdana"/>
                        </a:rPr>
                        <a:t>PID-30</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0">
                <a:tc>
                  <a:txBody>
                    <a:bodyPr/>
                    <a:lstStyle/>
                    <a:p>
                      <a:pPr fontAlgn="t"/>
                      <a:r>
                        <a:rPr lang="nl-NL" b="0">
                          <a:effectLst/>
                          <a:latin typeface="verdana"/>
                        </a:rPr>
                        <a:t>    address</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nl-NL" b="0">
                          <a:effectLst/>
                          <a:latin typeface="verdana"/>
                        </a:rPr>
                        <a:t>PID-11</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0">
                <a:tc>
                  <a:txBody>
                    <a:bodyPr/>
                    <a:lstStyle/>
                    <a:p>
                      <a:pPr fontAlgn="t"/>
                      <a:r>
                        <a:rPr lang="nl-NL" b="0">
                          <a:effectLst/>
                          <a:latin typeface="verdana"/>
                        </a:rPr>
                        <a:t>    maritalStatus</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nl-NL" b="0" dirty="0">
                          <a:effectLst/>
                          <a:latin typeface="verdana"/>
                        </a:rPr>
                        <a:t>PID-16</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bl>
          </a:graphicData>
        </a:graphic>
      </p:graphicFrame>
    </p:spTree>
    <p:extLst>
      <p:ext uri="{BB962C8B-B14F-4D97-AF65-F5344CB8AC3E}">
        <p14:creationId xmlns="" xmlns:p14="http://schemas.microsoft.com/office/powerpoint/2010/main" val="878989435"/>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Migration – CDA</a:t>
            </a:r>
            <a:endParaRPr lang="en-US" dirty="0"/>
          </a:p>
        </p:txBody>
      </p:sp>
      <p:sp>
        <p:nvSpPr>
          <p:cNvPr id="3" name="Content Placeholder 2"/>
          <p:cNvSpPr>
            <a:spLocks noGrp="1"/>
          </p:cNvSpPr>
          <p:nvPr>
            <p:ph idx="1"/>
          </p:nvPr>
        </p:nvSpPr>
        <p:spPr/>
        <p:txBody>
          <a:bodyPr/>
          <a:lstStyle/>
          <a:p>
            <a:r>
              <a:rPr lang="en-US" dirty="0" smtClean="0"/>
              <a:t>Made more complex by human-readable nature</a:t>
            </a:r>
          </a:p>
          <a:p>
            <a:pPr lvl="1"/>
            <a:r>
              <a:rPr lang="en-US" dirty="0" smtClean="0"/>
              <a:t>Need to ensure text &lt;-&gt; entry linkages are retained</a:t>
            </a:r>
          </a:p>
          <a:p>
            <a:pPr lvl="0"/>
            <a:r>
              <a:rPr lang="en-US" dirty="0" smtClean="0"/>
              <a:t>Will best be handled</a:t>
            </a:r>
            <a:r>
              <a:rPr lang="en-US" baseline="0" dirty="0" smtClean="0"/>
              <a:t> on a template by template basis</a:t>
            </a:r>
          </a:p>
          <a:p>
            <a:pPr lvl="1"/>
            <a:r>
              <a:rPr lang="en-US" dirty="0" smtClean="0"/>
              <a:t>Likely start with important ones like C-CDA</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254</a:t>
            </a:fld>
            <a:endParaRPr lang="en-CA" dirty="0"/>
          </a:p>
        </p:txBody>
      </p:sp>
      <p:pic>
        <p:nvPicPr>
          <p:cNvPr id="5" name="Picture 4"/>
          <p:cNvPicPr>
            <a:picLocks noChangeAspect="1"/>
          </p:cNvPicPr>
          <p:nvPr/>
        </p:nvPicPr>
        <p:blipFill rotWithShape="1">
          <a:blip r:embed="rId3" cstate="print">
            <a:extLst>
              <a:ext uri="{28A0092B-C50C-407E-A947-70E740481C1C}">
                <a14:useLocalDpi xmlns="" xmlns:a14="http://schemas.microsoft.com/office/drawing/2010/main" val="0"/>
              </a:ext>
            </a:extLst>
          </a:blip>
          <a:srcRect l="27071" t="19101" r="26890" b="29814"/>
          <a:stretch/>
        </p:blipFill>
        <p:spPr>
          <a:xfrm>
            <a:off x="4932040" y="5170992"/>
            <a:ext cx="2034746" cy="1252151"/>
          </a:xfrm>
          <a:prstGeom prst="rect">
            <a:avLst/>
          </a:prstGeom>
        </p:spPr>
      </p:pic>
      <p:sp>
        <p:nvSpPr>
          <p:cNvPr id="6" name="Right Arrow 5"/>
          <p:cNvSpPr/>
          <p:nvPr/>
        </p:nvSpPr>
        <p:spPr bwMode="auto">
          <a:xfrm>
            <a:off x="3611507" y="5589240"/>
            <a:ext cx="1224136" cy="57606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pic>
        <p:nvPicPr>
          <p:cNvPr id="9218" name="Picture 2" descr="Clinical Document Architecture"/>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331640" y="5353875"/>
            <a:ext cx="2148159" cy="104022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07699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#7</a:t>
            </a:r>
            <a:endParaRPr lang="en-US" dirty="0"/>
          </a:p>
        </p:txBody>
      </p:sp>
      <p:sp>
        <p:nvSpPr>
          <p:cNvPr id="3" name="Content Placeholder 2"/>
          <p:cNvSpPr>
            <a:spLocks noGrp="1"/>
          </p:cNvSpPr>
          <p:nvPr>
            <p:ph idx="1"/>
          </p:nvPr>
        </p:nvSpPr>
        <p:spPr/>
        <p:txBody>
          <a:bodyPr/>
          <a:lstStyle/>
          <a:p>
            <a:pPr algn="ctr"/>
            <a:r>
              <a:rPr lang="en-US" sz="3600" dirty="0" smtClean="0">
                <a:latin typeface="+mj-lt"/>
              </a:rPr>
              <a:t>Write code . . .</a:t>
            </a:r>
          </a:p>
          <a:p>
            <a:pPr algn="ctr"/>
            <a:endParaRPr lang="en-US" sz="3600" dirty="0" smtClean="0">
              <a:latin typeface="+mj-lt"/>
            </a:endParaRPr>
          </a:p>
          <a:p>
            <a:pPr algn="ctr"/>
            <a:r>
              <a:rPr lang="en-US" sz="3600" dirty="0" smtClean="0">
                <a:latin typeface="+mj-lt"/>
              </a:rPr>
              <a:t>(60 minutes)</a:t>
            </a:r>
            <a:endParaRPr lang="en-US" sz="3600" dirty="0">
              <a:latin typeface="+mj-lt"/>
            </a:endParaRPr>
          </a:p>
        </p:txBody>
      </p:sp>
    </p:spTree>
    <p:extLst>
      <p:ext uri="{BB962C8B-B14F-4D97-AF65-F5344CB8AC3E}">
        <p14:creationId xmlns="" xmlns:p14="http://schemas.microsoft.com/office/powerpoint/2010/main" val="1664002915"/>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Populate and Post a Resource using code</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256</a:t>
            </a:fld>
            <a:endParaRPr lang="en-CA"/>
          </a:p>
        </p:txBody>
      </p:sp>
      <p:sp>
        <p:nvSpPr>
          <p:cNvPr id="4" name="Text Placeholder 3"/>
          <p:cNvSpPr>
            <a:spLocks noGrp="1"/>
          </p:cNvSpPr>
          <p:nvPr>
            <p:ph type="body" idx="4294967295"/>
          </p:nvPr>
        </p:nvSpPr>
        <p:spPr/>
        <p:txBody>
          <a:bodyPr/>
          <a:lstStyle/>
          <a:p>
            <a:pPr lvl="0"/>
            <a:r>
              <a:rPr lang="en-US" sz="2800" dirty="0" smtClean="0"/>
              <a:t>Leverage one of the 4 reference platforms and write code to populate and post a Patient resource instance</a:t>
            </a:r>
            <a:endParaRPr lang="en-US" sz="2000" dirty="0" smtClean="0"/>
          </a:p>
          <a:p>
            <a:pPr lvl="1"/>
            <a:r>
              <a:rPr lang="en-US" sz="2000" dirty="0" smtClean="0"/>
              <a:t>Up to you how many elements to fill in</a:t>
            </a:r>
          </a:p>
          <a:p>
            <a:pPr lvl="1"/>
            <a:r>
              <a:rPr lang="en-US" sz="2000" dirty="0" smtClean="0"/>
              <a:t>Try sending the resource to Grahame’s server and verify success by querying on the website</a:t>
            </a:r>
            <a:endParaRPr lang="en-US" sz="2000" dirty="0"/>
          </a:p>
          <a:p>
            <a:pPr lvl="0"/>
            <a:r>
              <a:rPr lang="en-US" sz="2800" dirty="0" smtClean="0"/>
              <a:t>Bonus points</a:t>
            </a:r>
          </a:p>
          <a:p>
            <a:pPr lvl="1"/>
            <a:r>
              <a:rPr lang="en-US" sz="2000" dirty="0" smtClean="0"/>
              <a:t>Add code to update and query the history of the resource too</a:t>
            </a:r>
            <a:endParaRPr lang="en-US" sz="2400" dirty="0"/>
          </a:p>
        </p:txBody>
      </p:sp>
    </p:spTree>
    <p:extLst>
      <p:ext uri="{BB962C8B-B14F-4D97-AF65-F5344CB8AC3E}">
        <p14:creationId xmlns="" xmlns:p14="http://schemas.microsoft.com/office/powerpoint/2010/main" val="4117953958"/>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r>
              <a:rPr lang="en-US" dirty="0" smtClean="0"/>
              <a:t>My take-away for “</a:t>
            </a:r>
            <a:r>
              <a:rPr lang="en-US" b="1" dirty="0" smtClean="0"/>
              <a:t>FHIR Implementation</a:t>
            </a:r>
            <a:r>
              <a:rPr lang="en-US" dirty="0" smtClean="0"/>
              <a:t>” is . . .</a:t>
            </a:r>
            <a:endParaRPr lang="en-US"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257</a:t>
            </a:fld>
            <a:endParaRPr lang="en-CA"/>
          </a:p>
        </p:txBody>
      </p:sp>
      <p:pic>
        <p:nvPicPr>
          <p:cNvPr id="1229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074747247"/>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dirty="0" smtClean="0"/>
              <a:t>The end is near…</a:t>
            </a:r>
            <a:endParaRPr lang="en-US" dirty="0"/>
          </a:p>
        </p:txBody>
      </p:sp>
      <p:sp>
        <p:nvSpPr>
          <p:cNvPr id="2051" name="Rectangle 3"/>
          <p:cNvSpPr>
            <a:spLocks noGrp="1" noChangeArrowheads="1"/>
          </p:cNvSpPr>
          <p:nvPr>
            <p:ph type="body" idx="1"/>
          </p:nvPr>
        </p:nvSpPr>
        <p:spPr/>
        <p:txBody>
          <a:bodyPr/>
          <a:lstStyle/>
          <a:p>
            <a:endParaRPr lang="en-US" dirty="0"/>
          </a:p>
        </p:txBody>
      </p:sp>
    </p:spTree>
    <p:extLst>
      <p:ext uri="{BB962C8B-B14F-4D97-AF65-F5344CB8AC3E}">
        <p14:creationId xmlns="" xmlns:p14="http://schemas.microsoft.com/office/powerpoint/2010/main" val="602187873"/>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Balloting plans</a:t>
            </a:r>
            <a:endParaRPr lang="en-US" dirty="0"/>
          </a:p>
        </p:txBody>
      </p:sp>
      <p:sp>
        <p:nvSpPr>
          <p:cNvPr id="3" name="Content Placeholder 2"/>
          <p:cNvSpPr>
            <a:spLocks noGrp="1"/>
          </p:cNvSpPr>
          <p:nvPr>
            <p:ph idx="1"/>
          </p:nvPr>
        </p:nvSpPr>
        <p:spPr/>
        <p:txBody>
          <a:bodyPr/>
          <a:lstStyle/>
          <a:p>
            <a:r>
              <a:rPr lang="en-US" sz="2400" dirty="0" smtClean="0"/>
              <a:t>1</a:t>
            </a:r>
            <a:r>
              <a:rPr lang="en-US" sz="2400" baseline="30000" dirty="0" smtClean="0"/>
              <a:t>st</a:t>
            </a:r>
            <a:r>
              <a:rPr lang="en-US" sz="2400" dirty="0" smtClean="0"/>
              <a:t> Draft Standard for Trial Use ballot (DSTU) Jan 2014</a:t>
            </a:r>
          </a:p>
          <a:p>
            <a:pPr lvl="1"/>
            <a:r>
              <a:rPr lang="en-US" sz="2000" b="1" dirty="0" smtClean="0"/>
              <a:t>semi-stable</a:t>
            </a:r>
            <a:r>
              <a:rPr lang="en-US" sz="2000" b="1" baseline="0" dirty="0" smtClean="0"/>
              <a:t> platform for implementers </a:t>
            </a:r>
            <a:r>
              <a:rPr lang="en-US" sz="2000" baseline="0" dirty="0" smtClean="0"/>
              <a:t>while still allowing non-backward-compatible change for Normative version if implementation experience dictates</a:t>
            </a:r>
          </a:p>
          <a:p>
            <a:r>
              <a:rPr lang="en-US" sz="2500" dirty="0" smtClean="0"/>
              <a:t>2</a:t>
            </a:r>
            <a:r>
              <a:rPr lang="en-US" sz="2500" baseline="30000" dirty="0" smtClean="0"/>
              <a:t>nd</a:t>
            </a:r>
            <a:r>
              <a:rPr lang="en-US" sz="2500" dirty="0" smtClean="0"/>
              <a:t> DSTU targeted for publication Summer 2015</a:t>
            </a:r>
            <a:endParaRPr lang="en-US" sz="2500" baseline="0" dirty="0" smtClean="0"/>
          </a:p>
          <a:p>
            <a:pPr lvl="1"/>
            <a:r>
              <a:rPr lang="en-US" sz="2000" dirty="0" smtClean="0"/>
              <a:t>New resources, capabilities + profiles for CCDA</a:t>
            </a:r>
            <a:endParaRPr lang="en-US" sz="2000" baseline="0" dirty="0" smtClean="0"/>
          </a:p>
          <a:p>
            <a:pPr lvl="0"/>
            <a:r>
              <a:rPr lang="en-US" sz="2400" dirty="0" smtClean="0"/>
              <a:t>Normative likely some time in 2017</a:t>
            </a:r>
          </a:p>
          <a:p>
            <a:pPr lvl="1"/>
            <a:r>
              <a:rPr lang="en-US" sz="2000" dirty="0" smtClean="0"/>
              <a:t>We want *lots* of implementation experience</a:t>
            </a:r>
            <a:r>
              <a:rPr lang="en-US" sz="2000" baseline="0" dirty="0" smtClean="0"/>
              <a:t> before committing to backward compatibility</a:t>
            </a:r>
          </a:p>
          <a:p>
            <a:pPr lvl="1"/>
            <a:r>
              <a:rPr lang="en-US" sz="2000" dirty="0" smtClean="0"/>
              <a:t>Not everything will go normative at once</a:t>
            </a:r>
            <a:endParaRPr lang="en-US" sz="2000" baseline="0"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259</a:t>
            </a:fld>
            <a:endParaRPr lang="en-CA" dirty="0"/>
          </a:p>
        </p:txBody>
      </p:sp>
      <p:pic>
        <p:nvPicPr>
          <p:cNvPr id="7" name="Picture 6"/>
          <p:cNvPicPr>
            <a:picLocks noChangeAspect="1"/>
          </p:cNvPicPr>
          <p:nvPr/>
        </p:nvPicPr>
        <p:blipFill rotWithShape="1">
          <a:blip r:embed="rId2" cstate="print">
            <a:extLst>
              <a:ext uri="{28A0092B-C50C-407E-A947-70E740481C1C}">
                <a14:useLocalDpi xmlns="" xmlns:a14="http://schemas.microsoft.com/office/drawing/2010/main" val="0"/>
              </a:ext>
            </a:extLst>
          </a:blip>
          <a:srcRect l="27071" t="19101" r="26890" b="29814"/>
          <a:stretch/>
        </p:blipFill>
        <p:spPr>
          <a:xfrm>
            <a:off x="6876256" y="260647"/>
            <a:ext cx="2034746" cy="1252151"/>
          </a:xfrm>
          <a:prstGeom prst="rect">
            <a:avLst/>
          </a:prstGeom>
        </p:spPr>
      </p:pic>
      <p:pic>
        <p:nvPicPr>
          <p:cNvPr id="16387" name="Picture 3" descr="C:\Users\office\AppData\Local\Microsoft\Windows\Temporary Internet Files\Content.IE5\2B0EXTZ8\MC900280925[1].wmf"/>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400800" y="5105400"/>
            <a:ext cx="1293590" cy="134114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906412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why use anything else?</a:t>
            </a:r>
            <a:endParaRPr lang="en-US" dirty="0"/>
          </a:p>
        </p:txBody>
      </p:sp>
      <p:sp>
        <p:nvSpPr>
          <p:cNvPr id="7" name="Content Placeholder 6"/>
          <p:cNvSpPr>
            <a:spLocks noGrp="1"/>
          </p:cNvSpPr>
          <p:nvPr>
            <p:ph idx="1"/>
          </p:nvPr>
        </p:nvSpPr>
        <p:spPr/>
        <p:txBody>
          <a:bodyPr/>
          <a:lstStyle/>
          <a:p>
            <a:r>
              <a:rPr lang="en-US" dirty="0" smtClean="0"/>
              <a:t>FHIR is brand new</a:t>
            </a:r>
          </a:p>
          <a:p>
            <a:pPr lvl="1"/>
            <a:r>
              <a:rPr lang="en-US" dirty="0" smtClean="0"/>
              <a:t>No market share</a:t>
            </a:r>
          </a:p>
          <a:p>
            <a:pPr lvl="1"/>
            <a:r>
              <a:rPr lang="en-US" dirty="0" smtClean="0"/>
              <a:t>Not yet passed ballot</a:t>
            </a:r>
          </a:p>
          <a:p>
            <a:pPr lvl="1"/>
            <a:r>
              <a:rPr lang="en-US" dirty="0" smtClean="0"/>
              <a:t>Little track record</a:t>
            </a:r>
          </a:p>
          <a:p>
            <a:r>
              <a:rPr lang="en-US" dirty="0" smtClean="0"/>
              <a:t>Business case</a:t>
            </a:r>
          </a:p>
          <a:p>
            <a:pPr lvl="1"/>
            <a:r>
              <a:rPr lang="en-US" dirty="0" smtClean="0"/>
              <a:t>No-one dumps existing working systems just because something new is “better”</a:t>
            </a:r>
          </a:p>
          <a:p>
            <a:pPr lvl="1"/>
            <a:r>
              <a:rPr lang="en-US" dirty="0" smtClean="0"/>
              <a:t>Large projects committed to one standard won’t change direction quickly (or even at all)</a:t>
            </a:r>
            <a:endParaRPr lang="en-US" dirty="0"/>
          </a:p>
        </p:txBody>
      </p:sp>
    </p:spTree>
    <p:extLst>
      <p:ext uri="{BB962C8B-B14F-4D97-AF65-F5344CB8AC3E}">
        <p14:creationId xmlns="" xmlns:p14="http://schemas.microsoft.com/office/powerpoint/2010/main" val="89834206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FHIR going to replace . . .</a:t>
            </a:r>
            <a:endParaRPr lang="en-US" dirty="0"/>
          </a:p>
        </p:txBody>
      </p:sp>
      <p:sp>
        <p:nvSpPr>
          <p:cNvPr id="3" name="Content Placeholder 2"/>
          <p:cNvSpPr>
            <a:spLocks noGrp="1"/>
          </p:cNvSpPr>
          <p:nvPr>
            <p:ph idx="1"/>
          </p:nvPr>
        </p:nvSpPr>
        <p:spPr/>
        <p:txBody>
          <a:bodyPr/>
          <a:lstStyle/>
          <a:p>
            <a:r>
              <a:rPr lang="en-US" dirty="0" smtClean="0"/>
              <a:t>HL7 v2?, v3?, CDA?</a:t>
            </a:r>
          </a:p>
          <a:p>
            <a:pPr lvl="0"/>
            <a:endParaRPr lang="en-US" dirty="0" smtClean="0"/>
          </a:p>
          <a:p>
            <a:pPr lvl="0"/>
            <a:r>
              <a:rPr lang="en-US" dirty="0" smtClean="0"/>
              <a:t>FHIR has the </a:t>
            </a:r>
            <a:r>
              <a:rPr lang="en-US" b="1" dirty="0" smtClean="0"/>
              <a:t>potential</a:t>
            </a:r>
            <a:r>
              <a:rPr lang="en-US" b="0" dirty="0" smtClean="0"/>
              <a:t> to supplant all of the above, but that’s not going to happen soon</a:t>
            </a:r>
          </a:p>
          <a:p>
            <a:pPr lvl="1"/>
            <a:r>
              <a:rPr lang="en-US" b="0" dirty="0" smtClean="0"/>
              <a:t>Sunk costs don’t get thrown out easily</a:t>
            </a:r>
          </a:p>
          <a:p>
            <a:pPr lvl="0"/>
            <a:r>
              <a:rPr lang="en-US" dirty="0" smtClean="0"/>
              <a:t>All HL7 standards will be maintained as long as implementers require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260</a:t>
            </a:fld>
            <a:endParaRPr lang="en-CA"/>
          </a:p>
        </p:txBody>
      </p:sp>
    </p:spTree>
    <p:extLst>
      <p:ext uri="{BB962C8B-B14F-4D97-AF65-F5344CB8AC3E}">
        <p14:creationId xmlns="" xmlns:p14="http://schemas.microsoft.com/office/powerpoint/2010/main" val="961560266"/>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t>Next Steps for </a:t>
            </a:r>
            <a:r>
              <a:rPr lang="en-US" b="1" noProof="0" dirty="0" smtClean="0"/>
              <a:t>you</a:t>
            </a:r>
            <a:endParaRPr lang="en-US" b="1" noProof="0" dirty="0"/>
          </a:p>
        </p:txBody>
      </p:sp>
      <p:sp>
        <p:nvSpPr>
          <p:cNvPr id="3" name="Content Placeholder 2"/>
          <p:cNvSpPr>
            <a:spLocks noGrp="1"/>
          </p:cNvSpPr>
          <p:nvPr>
            <p:ph idx="1"/>
          </p:nvPr>
        </p:nvSpPr>
        <p:spPr/>
        <p:txBody>
          <a:bodyPr/>
          <a:lstStyle/>
          <a:p>
            <a:r>
              <a:rPr lang="en-US" sz="2400" noProof="0" dirty="0" smtClean="0"/>
              <a:t>Attend other FHIR tutorials</a:t>
            </a:r>
          </a:p>
          <a:p>
            <a:pPr lvl="1"/>
            <a:r>
              <a:rPr lang="en-US" sz="1900" noProof="0" dirty="0" smtClean="0"/>
              <a:t>Developers, Profiles, Deep Dive</a:t>
            </a:r>
          </a:p>
          <a:p>
            <a:r>
              <a:rPr lang="en-US" sz="2400" noProof="0" dirty="0" smtClean="0"/>
              <a:t>Read the spec: </a:t>
            </a:r>
            <a:r>
              <a:rPr lang="en-US" sz="2400" noProof="0" dirty="0" smtClean="0">
                <a:hlinkClick r:id="rId2"/>
              </a:rPr>
              <a:t>http://hl7.org/fhir</a:t>
            </a:r>
            <a:endParaRPr lang="en-US" sz="2400" noProof="0" dirty="0" smtClean="0"/>
          </a:p>
          <a:p>
            <a:r>
              <a:rPr lang="en-US" sz="2400" noProof="0" dirty="0" smtClean="0"/>
              <a:t>Comment in the discussion areas</a:t>
            </a:r>
            <a:endParaRPr lang="en-US" sz="1800" noProof="0" dirty="0" smtClean="0"/>
          </a:p>
          <a:p>
            <a:r>
              <a:rPr lang="en-US" sz="2400" noProof="0" dirty="0" smtClean="0"/>
              <a:t>Follow #FHIR on Twitter</a:t>
            </a:r>
          </a:p>
          <a:p>
            <a:r>
              <a:rPr lang="en-US" sz="2400" noProof="0" dirty="0" smtClean="0"/>
              <a:t>Shape the specification:</a:t>
            </a:r>
          </a:p>
          <a:p>
            <a:pPr lvl="1"/>
            <a:r>
              <a:rPr lang="en-US" sz="2000" noProof="0" dirty="0" smtClean="0"/>
              <a:t>Join the FHIR track at this WGM</a:t>
            </a:r>
          </a:p>
          <a:p>
            <a:pPr lvl="1"/>
            <a:r>
              <a:rPr lang="en-US" sz="2000" noProof="0" dirty="0" smtClean="0"/>
              <a:t>Feedback – discussion, tracker, list server</a:t>
            </a:r>
          </a:p>
          <a:p>
            <a:pPr lvl="1"/>
            <a:r>
              <a:rPr lang="en-US" sz="2000" noProof="0" dirty="0" smtClean="0"/>
              <a:t>Try implementing it</a:t>
            </a:r>
          </a:p>
          <a:p>
            <a:pPr lvl="1"/>
            <a:r>
              <a:rPr lang="en-US" sz="2000" noProof="0" dirty="0" smtClean="0"/>
              <a:t>Come to a Connectathon!</a:t>
            </a:r>
          </a:p>
        </p:txBody>
      </p:sp>
      <p:sp>
        <p:nvSpPr>
          <p:cNvPr id="4" name="Slide Number Placeholder 3"/>
          <p:cNvSpPr>
            <a:spLocks noGrp="1"/>
          </p:cNvSpPr>
          <p:nvPr>
            <p:ph type="sldNum" sz="quarter" idx="4"/>
          </p:nvPr>
        </p:nvSpPr>
        <p:spPr/>
        <p:txBody>
          <a:bodyPr/>
          <a:lstStyle/>
          <a:p>
            <a:fld id="{5CC3E5C4-3E2B-40F1-9F2B-C46CEB0C88DF}" type="slidenum">
              <a:rPr lang="en-CA" smtClean="0"/>
              <a:pPr/>
              <a:t>261</a:t>
            </a:fld>
            <a:endParaRPr lang="en-CA"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xmlns="" val="0"/>
              </a:ext>
            </a:extLst>
          </a:blip>
          <a:srcRect l="27071" t="19101" r="26890" b="29814"/>
          <a:stretch/>
        </p:blipFill>
        <p:spPr>
          <a:xfrm>
            <a:off x="6876256" y="260648"/>
            <a:ext cx="2034746" cy="1252151"/>
          </a:xfrm>
          <a:prstGeom prst="rect">
            <a:avLst/>
          </a:prstGeom>
        </p:spPr>
      </p:pic>
      <p:pic>
        <p:nvPicPr>
          <p:cNvPr id="18434" name="Picture 2" descr="C:\Users\office\AppData\Local\Microsoft\Windows\Temporary Internet Files\Content.IE5\272C75AG\MP900422961[1].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012160" y="2348880"/>
            <a:ext cx="2763134" cy="201622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80541838"/>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Education opportunities</a:t>
            </a:r>
            <a:endParaRPr lang="en-AU" b="1" dirty="0"/>
          </a:p>
        </p:txBody>
      </p:sp>
      <p:sp>
        <p:nvSpPr>
          <p:cNvPr id="3" name="Content Placeholder 2"/>
          <p:cNvSpPr>
            <a:spLocks noGrp="1"/>
          </p:cNvSpPr>
          <p:nvPr>
            <p:ph idx="1"/>
          </p:nvPr>
        </p:nvSpPr>
        <p:spPr/>
        <p:txBody>
          <a:bodyPr/>
          <a:lstStyle/>
          <a:p>
            <a:r>
              <a:rPr lang="en-AU" sz="2400" dirty="0" smtClean="0"/>
              <a:t>Attend a Working Group Meeting</a:t>
            </a:r>
          </a:p>
          <a:p>
            <a:pPr lvl="1"/>
            <a:r>
              <a:rPr lang="en-AU" sz="1900" dirty="0" smtClean="0"/>
              <a:t>Tutorials, </a:t>
            </a:r>
            <a:r>
              <a:rPr lang="en-AU" sz="1900" b="1" dirty="0" smtClean="0"/>
              <a:t>Connectathons</a:t>
            </a:r>
          </a:p>
          <a:p>
            <a:pPr lvl="1"/>
            <a:r>
              <a:rPr lang="en-AU" sz="1900" dirty="0" smtClean="0"/>
              <a:t>Jan 16-23 San Antonio</a:t>
            </a:r>
          </a:p>
          <a:p>
            <a:pPr lvl="1"/>
            <a:r>
              <a:rPr lang="en-AU" sz="1900" dirty="0" smtClean="0"/>
              <a:t>May 8-14 Paris</a:t>
            </a:r>
          </a:p>
          <a:p>
            <a:r>
              <a:rPr lang="en-AU" sz="2400" dirty="0" smtClean="0"/>
              <a:t>Attend an Implementation Workshop</a:t>
            </a:r>
          </a:p>
          <a:p>
            <a:pPr lvl="1"/>
            <a:r>
              <a:rPr lang="en-AU" sz="1900" dirty="0" smtClean="0"/>
              <a:t>Intensive tutorials, hands-on</a:t>
            </a:r>
          </a:p>
          <a:p>
            <a:pPr lvl="1"/>
            <a:r>
              <a:rPr lang="en-AU" sz="1900" smtClean="0"/>
              <a:t>This week</a:t>
            </a:r>
            <a:endParaRPr lang="en-AU" sz="1900" dirty="0" smtClean="0"/>
          </a:p>
          <a:p>
            <a:pPr lvl="1"/>
            <a:r>
              <a:rPr lang="en-AU" sz="1900" dirty="0" smtClean="0"/>
              <a:t>March 15-18 Pittsburgh?</a:t>
            </a:r>
          </a:p>
          <a:p>
            <a:r>
              <a:rPr lang="en-AU" sz="2400" dirty="0" smtClean="0"/>
              <a:t>FHIR Institute Webinars</a:t>
            </a:r>
          </a:p>
          <a:p>
            <a:pPr lvl="1"/>
            <a:r>
              <a:rPr lang="en-AU" sz="1900" dirty="0" smtClean="0"/>
              <a:t>December 1-5 (Covers Day 1 from this implementation workshop)</a:t>
            </a:r>
          </a:p>
          <a:p>
            <a:pPr lvl="1"/>
            <a:endParaRPr lang="en-AU" sz="1900"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262</a:t>
            </a:fld>
            <a:endParaRPr lang="en-CA" dirty="0"/>
          </a:p>
        </p:txBody>
      </p:sp>
      <p:pic>
        <p:nvPicPr>
          <p:cNvPr id="7" name="Picture 6"/>
          <p:cNvPicPr>
            <a:picLocks noChangeAspect="1"/>
          </p:cNvPicPr>
          <p:nvPr/>
        </p:nvPicPr>
        <p:blipFill rotWithShape="1">
          <a:blip r:embed="rId2" cstate="print">
            <a:extLst>
              <a:ext uri="{28A0092B-C50C-407E-A947-70E740481C1C}">
                <a14:useLocalDpi xmlns="" xmlns:a14="http://schemas.microsoft.com/office/drawing/2010/main" val="0"/>
              </a:ext>
            </a:extLst>
          </a:blip>
          <a:srcRect l="27071" t="19101" r="26890" b="29814"/>
          <a:stretch/>
        </p:blipFill>
        <p:spPr>
          <a:xfrm>
            <a:off x="6876256" y="260648"/>
            <a:ext cx="2034746" cy="1252151"/>
          </a:xfrm>
          <a:prstGeom prst="rect">
            <a:avLst/>
          </a:prstGeom>
        </p:spPr>
      </p:pic>
      <p:pic>
        <p:nvPicPr>
          <p:cNvPr id="18434" name="Picture 2" descr="C:\Users\office\AppData\Local\Microsoft\Windows\Temporary Internet Files\Content.IE5\272C75AG\MP900422961[1].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012160" y="2348880"/>
            <a:ext cx="2763134" cy="201622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486745025"/>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CC3E5C4-3E2B-40F1-9F2B-C46CEB0C88DF}" type="slidenum">
              <a:rPr lang="en-CA" smtClean="0"/>
              <a:pPr/>
              <a:t>263</a:t>
            </a:fld>
            <a:endParaRPr lang="en-CA" dirty="0"/>
          </a:p>
        </p:txBody>
      </p:sp>
      <p:sp>
        <p:nvSpPr>
          <p:cNvPr id="5" name="Title 4"/>
          <p:cNvSpPr>
            <a:spLocks noGrp="1"/>
          </p:cNvSpPr>
          <p:nvPr>
            <p:ph type="title"/>
          </p:nvPr>
        </p:nvSpPr>
        <p:spPr>
          <a:xfrm>
            <a:off x="323528" y="332657"/>
            <a:ext cx="8496944" cy="1180142"/>
          </a:xfrm>
        </p:spPr>
        <p:txBody>
          <a:bodyPr/>
          <a:lstStyle/>
          <a:p>
            <a:pPr algn="ctr"/>
            <a:r>
              <a:rPr lang="en-US" sz="2800" b="1" dirty="0" smtClean="0">
                <a:solidFill>
                  <a:schemeClr val="tx1"/>
                </a:solidFill>
              </a:rPr>
              <a:t>International HL7 FHIR Developer Days</a:t>
            </a:r>
            <a:br>
              <a:rPr lang="en-US" sz="2800" b="1" dirty="0" smtClean="0">
                <a:solidFill>
                  <a:schemeClr val="tx1"/>
                </a:solidFill>
              </a:rPr>
            </a:br>
            <a:r>
              <a:rPr lang="en-US" sz="2400" b="1" dirty="0" smtClean="0">
                <a:solidFill>
                  <a:schemeClr val="accent1"/>
                </a:solidFill>
              </a:rPr>
              <a:t>November 24-26, 2014 in Amsterdam</a:t>
            </a:r>
            <a:endParaRPr lang="en-CA" sz="2800" b="1" dirty="0">
              <a:solidFill>
                <a:schemeClr val="accent1"/>
              </a:solidFill>
            </a:endParaRPr>
          </a:p>
        </p:txBody>
      </p:sp>
      <p:sp>
        <p:nvSpPr>
          <p:cNvPr id="6" name="Text Placeholder 5"/>
          <p:cNvSpPr>
            <a:spLocks noGrp="1"/>
          </p:cNvSpPr>
          <p:nvPr>
            <p:ph type="body" idx="4294967295"/>
          </p:nvPr>
        </p:nvSpPr>
        <p:spPr>
          <a:xfrm>
            <a:off x="395536" y="1412570"/>
            <a:ext cx="8384027" cy="4104456"/>
          </a:xfrm>
        </p:spPr>
        <p:txBody>
          <a:bodyPr/>
          <a:lstStyle/>
          <a:p>
            <a:r>
              <a:rPr lang="en-US" sz="2400" dirty="0" smtClean="0"/>
              <a:t>Education</a:t>
            </a:r>
          </a:p>
          <a:p>
            <a:pPr lvl="1"/>
            <a:r>
              <a:rPr lang="en-US" sz="2000" dirty="0" smtClean="0"/>
              <a:t>14 tutorials</a:t>
            </a:r>
          </a:p>
          <a:p>
            <a:pPr lvl="2"/>
            <a:r>
              <a:rPr lang="en-US" sz="1800" dirty="0" smtClean="0"/>
              <a:t>pick &amp; choose</a:t>
            </a:r>
          </a:p>
          <a:p>
            <a:pPr lvl="2"/>
            <a:endParaRPr lang="en-US" sz="800" dirty="0" smtClean="0"/>
          </a:p>
          <a:p>
            <a:r>
              <a:rPr lang="en-US" sz="2400" dirty="0" smtClean="0"/>
              <a:t>Connectathon</a:t>
            </a:r>
          </a:p>
          <a:p>
            <a:pPr lvl="1"/>
            <a:r>
              <a:rPr lang="en-US" sz="2000" dirty="0" smtClean="0"/>
              <a:t>Meet fellow developers</a:t>
            </a:r>
          </a:p>
          <a:p>
            <a:pPr lvl="1"/>
            <a:r>
              <a:rPr lang="en-US" sz="2000" dirty="0" smtClean="0"/>
              <a:t>Put FHIR to the test</a:t>
            </a:r>
          </a:p>
          <a:p>
            <a:pPr lvl="1"/>
            <a:endParaRPr lang="en-US" sz="800" dirty="0"/>
          </a:p>
          <a:p>
            <a:r>
              <a:rPr lang="en-US" sz="2400" dirty="0" smtClean="0"/>
              <a:t>Networking</a:t>
            </a:r>
          </a:p>
          <a:p>
            <a:pPr lvl="1"/>
            <a:r>
              <a:rPr lang="en-US" sz="2000" dirty="0" smtClean="0"/>
              <a:t>FHIR experts and authors on hand</a:t>
            </a:r>
            <a:br>
              <a:rPr lang="en-US" sz="2000" dirty="0" smtClean="0"/>
            </a:br>
            <a:endParaRPr lang="en-US" sz="600" dirty="0" smtClean="0"/>
          </a:p>
          <a:p>
            <a:pPr marL="0" indent="0" algn="ctr">
              <a:buNone/>
            </a:pPr>
            <a:r>
              <a:rPr lang="en-US" sz="3200" b="1" dirty="0" smtClean="0">
                <a:solidFill>
                  <a:schemeClr val="accent1"/>
                </a:solidFill>
              </a:rPr>
              <a:t>http://fhir.furore.com/devdays</a:t>
            </a:r>
            <a:endParaRPr lang="en-CA" sz="3200" b="1" dirty="0">
              <a:solidFill>
                <a:schemeClr val="accent1"/>
              </a:solidFill>
            </a:endParaRPr>
          </a:p>
        </p:txBody>
      </p:sp>
      <p:pic>
        <p:nvPicPr>
          <p:cNvPr id="8" name="Picture 14" descr="HL7 International Logo"/>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47911" y="5714190"/>
            <a:ext cx="665162"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p:cNvPicPr>
            <a:picLocks noChangeAspect="1"/>
          </p:cNvPicPr>
          <p:nvPr/>
        </p:nvPicPr>
        <p:blipFill rotWithShape="1">
          <a:blip r:embed="rId3" cstate="print">
            <a:extLst>
              <a:ext uri="{28A0092B-C50C-407E-A947-70E740481C1C}">
                <a14:useLocalDpi xmlns:a14="http://schemas.microsoft.com/office/drawing/2010/main" xmlns="" val="0"/>
              </a:ext>
            </a:extLst>
          </a:blip>
          <a:srcRect l="27071" t="19101" r="26890" b="29814"/>
          <a:stretch/>
        </p:blipFill>
        <p:spPr>
          <a:xfrm>
            <a:off x="7548711" y="5603263"/>
            <a:ext cx="1296144" cy="797627"/>
          </a:xfrm>
          <a:prstGeom prst="rect">
            <a:avLst/>
          </a:prstGeom>
        </p:spPr>
      </p:pic>
      <p:pic>
        <p:nvPicPr>
          <p:cNvPr id="1028" name="Picture 4" descr="http://www.hl7.nl/templates/hl7/images/logo.jpg"/>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l="11345" t="2756" r="14781" b="2756"/>
          <a:stretch/>
        </p:blipFill>
        <p:spPr bwMode="auto">
          <a:xfrm>
            <a:off x="1148987" y="5713290"/>
            <a:ext cx="703971" cy="687600"/>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Rene Spronk"/>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988872" y="5713290"/>
            <a:ext cx="687600" cy="687600"/>
          </a:xfrm>
          <a:prstGeom prst="rect">
            <a:avLst/>
          </a:prstGeom>
          <a:noFill/>
          <a:extLst>
            <a:ext uri="{909E8E84-426E-40DD-AFC4-6F175D3DCCD1}">
              <a14:hiddenFill xmlns:a14="http://schemas.microsoft.com/office/drawing/2010/main" xmlns="">
                <a:solidFill>
                  <a:srgbClr val="FFFFFF"/>
                </a:solidFill>
              </a14:hiddenFill>
            </a:ext>
          </a:extLst>
        </p:spPr>
      </p:pic>
      <p:pic>
        <p:nvPicPr>
          <p:cNvPr id="1032" name="Picture 8" descr="http://www.persberichtonline.nl/wp-content/uploads/logo-rood3.jp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2812386" y="5790227"/>
            <a:ext cx="1800200" cy="533727"/>
          </a:xfrm>
          <a:prstGeom prst="rect">
            <a:avLst/>
          </a:prstGeom>
          <a:noFill/>
          <a:extLst>
            <a:ext uri="{909E8E84-426E-40DD-AFC4-6F175D3DCCD1}">
              <a14:hiddenFill xmlns:a14="http://schemas.microsoft.com/office/drawing/2010/main" xmlns="">
                <a:solidFill>
                  <a:srgbClr val="FFFFFF"/>
                </a:solidFill>
              </a14:hiddenFill>
            </a:ext>
          </a:extLst>
        </p:spPr>
      </p:pic>
      <p:sp>
        <p:nvSpPr>
          <p:cNvPr id="7" name="AutoShape 10" descr="data:image/jpeg;base64,/9j/4AAQSkZJRgABAQAAAQABAAD/2wCEAAkGBxQHBhIUBxMUFhIXGSIZFxcXFxgcGhwfFxccIB8cGh8gHTQgGB8mIRwbIjEhJSkvLjouHCAzODUsNygtLisBCgoKBQUFDgUFDisZExkrKysrKysrKysrKysrKysrKysrKysrKysrKysrKysrKysrKysrKysrKysrKysrKysrK//AABEIALcBEwMBIgACEQEDEQH/xAAcAAEAAgMBAQEAAAAAAAAAAAAABwgEBQYDAQL/xABHEAABAwIEAwQFBwkGBwEAAAABAAIDBBEFBhIhBzFRE0FhcRUiMoGRCBRSYnKhoiNCU4KSk7Gy0RYXM2PB0yU1Q3Oj0vAk/8QAFAEBAAAAAAAAAAAAAAAAAAAAAP/EABQRAQAAAAAAAAAAAAAAAAAAAAD/2gAMAwEAAhEDEQA/AJwREQEREBERAREQEREBERAREQEREBERAREQEREBERAREQEREBERAREQEREBERAREQEREBERAREQEREBERAREQEREBERAREQEREBERAREQEREBERAREQEREBERAREQEREBERAREQEREBERAREQEREBERAREQEREBERAREQEREBERAREQEREBERAREQEREBERAREQEREBERAREQEREBERAREQEREBERAREQEREBERAREQEREBERAXK55z7TZJEPpVszjLq0iJrSfU03J1PFvaH3rqlW75Q2J/O87MiadoIWgjo55Lj+EsQd5/fzh36Gt/dw/7y32TOJ9JnHFjBhkdQ14YX3kbGG2aWj82Qm/rDuVVFJnyfHac/nxgePvYf9EFllGWIccMOoq6SPs6p+hxbrYyIsdpNrtJlBIPcbLc8W8z/wBmMmyugNp5fyUXUFwN3fqtub9dPVVRQWN/v5w79DW/u4f95dBX8TKWgyjT19RHUdjO8sYzTH2m2v1iO0tp9Q76u9vVVSVl8z8MH5iyzhtMypELaWLS4dnr1uLGAn2ha2l37RQYv9/OHfoa393D/vKU4n9pEDYi4vY8xccj4qFcO4B/NcQifPWtexr2uczsCNQa4Etv2m1xteymxAReVRUspheoe1o+s4D+K+U9UypH/wCZ7HfZcD/BB7IiICIvhcA4AkXPJB9Rfl7xGwmQgAcydgtQ/NtBHLpfXUgdysaiK9+ltSDcovOCdtREHU7muaeRaQQfIheiAi/MkgiYTIQAOZJsAtNLnDD4XkS19ICOYM8Vx5+tsg3aLCw7F6fFBfDJ4ZR/lyMf/KVmoCIsHEcZp8L/AOZ1EMX/AHJGM/mKDORa/D8dpcUfbDamCU9I5WPP4StggLmMx8QMPy3UGPFalolHONoc9w2v6waDp233tzWVnnG/7OZSqqlltUbPUuLjW4hrLjvGpwVPZpXTzOdO4uc4kuc4kkkm5JJ3JJ70FqsA4o4fj+LR0+GvlMshIaDG4A2aSd+7YErtVD/B7hv6EbBiWIy+u6IvbFp2YJG7EuJuToO4sLXI3UMYtmmpr8UmlZUTtEkjnholeANTibAA2Fr2QXHRRvwFildkkzV73vdNK4tL3OcdLLMtufpNf8VJCAiIgKnuf8S9L51rZb3DpnBp+qw6W/haFbDMuI+iMu1M/wCiie8ebWkge82CpegKReAj9PESMdY5B+G/+i5KHC75RmqnjlURwsP2opnv/lj+K/WUcedlrGPnEF9bY5Gst3Okic1pPgCQfcg6njfmf0/nF0cBvDTXib0L7/lHfEBvkwHvUeLNwjDpMbxeKCjGqWV4aL35uPM+A5k9AV9x2OOHGZ20H+E17msPVrTYOPiQL+9BschYb6XzpRRWuHTNLh9Vh1O/C0rf8Ysdkq+IVUKeRwZGWxANcR7DRq5H6epZ3AGiEmcJKicepTQPfq6F1m/yl/wUeYnWHEcSlmm9qR7nu83uJP8AFBJXAOGTEc7mSpe8sgic/dxtqdZgvv0c4+5bPiVxjkmqn0+UX6Im7OqBu55/y/ot+tzPdbv5HAcQdgHDOtkpjaWsmbTA94jiYXyEefaBh+14LiGtLnAN3J5BBmxxVGPVx7Js1RMdzYPkebd55krya+XDK31DJFMw221Me0j72lWv4cZQjyflyONrR27wHTv5lzyNxf6LeQHv5krluIHCM5tzI6pgqWQ6mtDm9kXElotqJ1DusPcgx+CfESXMLnUeOu1zsbqjkPN7Rza7q4XBv3i99xcxRxLx6Svz5WugkeGiUxgBxAtEAy4se/Tf3qS8B4VuyHiQxGesa9lMySRzREQSBC8EX1nuPRQPNKZpXOlN3OJJPUk3JQdDgedarAsOnZh0jmyTaQZS4lzWt1eqy/skl27uewtbmszIeZ24Hj8ldi5dNNHG7sWucS58j/VF3G9mhpeSfLvK3PCjhl/bAOnxVzo6RrtI07OkcOYaTyaNrut4DkbchnKOCHNFSzBWaII3mNg1OdfR6pdckn1iC73oPTNOcKvNVSXYvM4tvtG0kRt+yy9vebnqSvNuU612DGqFLN83A1dpoNtPPV1Lbb6uS6XgvlJuaM1Xr2h1PAO0e07hxJsxh8CbkjkQ0jvVoi0FtiBblbut0QU3yzmepyvXCTBpXMN7uZzY8Due3k4ff0IKs1RZ+hqOHxxJws1rCXx33EgOns7+LiADbk4FVVxJjY8RlFN7Ae4N+yHG33KT8gYTNmDhBilPQgl3bNkY36RYGOc0eJDAB42QcLmvN1VmutL8XlJbe7YwSI2eDW8vC536krb4LwtxLGsHFRRQt7Nw1MDpGtc8dxaCdge7VbryXFuaWOIeCCNiDzC73KnFuvy3QMhZ2U0LNmtlabtb9FrmkG3S97cuWyDiT2mG1x9uOWNxBsS1zXNNjy3BBVlOCecJcz5dkbi7tU1O4NMh5uY4EtLvEWcCfAE73Kj7B864LjGIuOaMMbE+Rxc6ZrnSNLnEkueNnNuT3By6fim6lyZkNzMqxxx/Py1hdGbh0YaSXA3IIIOnbukKDneJnF+Wtqn0+U5DHA0kOnbs+TroP5jehG56gbKL8MwyozBiBZh0ck8x9Y6QXHxc49w8SterbcM8pMyjliOPSO3kAfO7vLyPZv0b7IHmeZKCq+KYZPgVf2eJRyQyts4BwIPg4HvG3MdFK/DnitNHhVRT448ySMhe+mkdu9zmMJETjzcTbYnfYje4tnfKXjYGYe7/AKl5R5tHZ8/In7yomyTM6nzjQuhJ1Coj5eMjQR7xt70GDVvnEdqwy6T3PLrG3nzWIBqNm81L/wApHEu2zBSwN5RxF585XWt8Ix8VxHC/DfSuf6GM8hKJD5RAv389Nveg0sj6mGH8qZw0bb6wOluiwFY35RWJfNsoQwsNjNMLjq2NpJ/EWKA8u4f6Wx+mg3/KysYbdHvAJ+BQdLwvw2etzxRRyds2ISayPWDbRgyWPdYltvep5xOgklxcl7XFwLtJayQudq19npkA0Rho7Nvrcjrd6vtO7MCw2RB8bfSNXPvRfUQR5x4xL5hw9kaDYzSMiFvPWfdZhHvVYFN3ylMTvPRUzDyDpXD7RDWH7nqFaeF1TUNZCLucQ1o6lxsB8UEoYzhPo3gFSOcLOlqhM79ZkjWn9hrfiorVjONmHtwzhXDDD7ML4mN8mMc1V9wrD34tiUUFELySODGjxcbb9B3k9EEm8H8H9GYFX4vVD/Aie2nv9PQdTht4hgI+k8dyihWL4rwR5R4RMo6LZrnMhB5E2PaPcbfSLCT9pV0QSrkT/gvCDGKo31TEU7fIgNuP3zv2fBRUpUzofQvBrCaYH1qhxqHeLbFwv+9Z+yoxpKd1XVMjgF3PcGtHi42H3lB2+eMLdhvD7A9Q9tk0hNu+V0bh+DT8Fy2VZGQ5no3VZAjE8ZeTyDRI25Pha6sxxCyMMx5KbS0NmyQBpgvsLxt06T0Bbt52PcquYjQSYZWOixCN0cjTZzXCxH/3VBdOtqmUNI+SscGRsBc5x5AAXJKig8fKO+1LU/8Aj/8AZQZV5gqq3D2w1dTO+FvKN0jywW5bE227ui22S8iVeb6tooIy2G/rzuBEbR32P55+q3frYboJUzdxLZmThrXOw+GWIFzIA6TTZxkN3NbY7kMa6/2goDUwcbKGLK2WsOw7C/YBfK8n2nOADQ93Ukuf5WAGwUfZBwz0xnSihtcOmaXD6rDqd+FpQWsyhhAwHLFLTsAHZxtDrDm4i7z73Fx96pzVRuhqntqb6w4h1+dwd7+9XdVdONXD6XDcZlrcLjL6WUl8mkXMTzu4uH0CfW1cgSQbbXDoPk0yM+Z17RbtdUZPUts+3nY6vj4ru+KWbmZTyvI4OAqJWlkDe8uIsX26Mvcnlew7wqsYXic2EVYkwuV8Ug21McWmx7tuY8F9xDEJsZrdeISSTSna73Oc7nsBfu32AQdDl3D8KAa7MlZOe8xwQke4vdz9zfepby/xIwTKtCYMIZPEwOJcDG8uLuRLi51ydre6y5fhbwkkratlTmqMsgadTIHj1pCOWtv5rPA7npbnquMmRJsGzDPVUsbn0kzjIXtF9Dnm7mv+iNRJB5WIHMIO7EeB8VcXeymjlbVaDI6VjezcQC0Enm159Yc2krl898F/QOCy1OEVBkZENTo5GgO0jmQ4GxI52sO/yUX4Ni82B4g2bCZHRyt5Ob48wQdiPA7Le5i4i4hmPD+xxSovEbamtYxgdY3GrSATvvbltyQcouyzJLJU8OcIM9y1j6hjSb8tcZAv8QPBvgtZlDKFTm3EBHhUZ039eUg9mwdXHr9UblWHzNw4ixDh5HQYeQ10ADoXu2vIL3L7fT1Ov0Lr2NrIKz4HIyLGqd1XbsxKwvvy0h4v911dPWNF7i3O/dbqqVYthU2DVzocVjfHK3m1wt7x3OB7iNj3LKfmasfhQp3VU/zcC3Z9o7Ta1tNr+z9Xkg6bjJmxuac2H5i7VTwDs4yOTje73jwJ2HUNB7184LYC7G89wOLbxU57Z57gWewPMv07dA7oueyxlWqzTWiPBonP3s552jZ4vdyHW3PoCrNZPyxBw8ytJpILmtMs8p21FjST5NaL2HmeZKCvXFrEvSnEKtc03a1/ZDw7IBht+s0n3rq/k5Yb84zTUTu5RQ6f1pXC33Nf8VFVXUOq6p8k5u57i5x8XG5+8qw3ydMN+bZSnmcLGaawPVsbQB+IvQch8o/Ee3zNTQDlFDq/Wlcbj4Mb8Vo+BeHfP+IkLjyhY+U+5ukfieD7ln8fMCnpc5vqZGuNPM1ml4BLWljA0sJ7jduq31vNRxQ10uHVGvD5JInjbVG5zXb+IN0F2kXPcPYZIclUfpB8kkrog97pHOc+8nr2JJvtqt7l0KAiIg8ZqSOd952MceV3NBP3hfhuHxNcC2KMEcjob/RZKIPxNC2dlpmhw6EAj715R0UcTwYo2AjkQ1oP8FkIg85qdtQB27WuA5agD/FePo6H9FH+w3+iykQeMlIyQDtGMNhYXaDYdBtsvw3D4muBbFGCNwQxvd7lkogLBxTBqfGGAYrBFMBy7RjXW8rjb3LORBoKbJOHU0gdBQ0ocOR7Fht5XGy3zWhjQGAADkAvqIPGakZO687GOPK7mg/xC+RUUcTwYo2AjkQ1oPxsvdEBERBoK7JWH18xdV0VO5x3LuzaCfMgb+9ZWFZapMHffC6WCJ30mRtDv2rX+9bVEBCLjdEQaCuyVh9fIXVdFTFx5u7JoJ8yBcrwg4fYZA+7KGn/AFmBw+DrhdMiDzggbTQhtO1rWjk1oAA8gNgvREQYeJYVBi0OnFIYpW9JGNcB5XGy00eQMMjku2gpr+MbSPgdl0qIPOnp20sIbTNaxg5NaAAPIDYL9uaHtIeAQdiDyX1EGN6Pi/RR/sN/oveKMRMtEAB0AAC/SIPhGob8ljjDog64ijv10N/oslEAbDZERAREQEREBERAREQEREBERAREQEREBERAREQEREBERAREQEREBERAREQEREBERAREQEREBERAREQEREBERAREQEREBERAREQEREBERAREQEREBERAREQEREBERAREQEREBERAREQEREBERAREQEREBERAREQEREBERAREQEREBERAREQEREBERAREQEREBERAREQEREBERAREQEREBERAREQEREBERAREQEREBERAREQEREBERAREQf/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038" name="Picture 14" descr="Microsoft logo"/>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4748500" y="5840829"/>
            <a:ext cx="2664296" cy="432522"/>
          </a:xfrm>
          <a:prstGeom prst="rect">
            <a:avLst/>
          </a:prstGeom>
          <a:noFill/>
          <a:extLst>
            <a:ext uri="{909E8E84-426E-40DD-AFC4-6F175D3DCCD1}">
              <a14:hiddenFill xmlns:a14="http://schemas.microsoft.com/office/drawing/2010/main" xmlns="">
                <a:solidFill>
                  <a:srgbClr val="FFFFFF"/>
                </a:solidFill>
              </a14:hiddenFill>
            </a:ext>
          </a:extLst>
        </p:spPr>
      </p:pic>
      <p:pic>
        <p:nvPicPr>
          <p:cNvPr id="1040" name="Picture 16" descr="File:KeizersgrachtReguliersgrachtAmsterdam.jpg"/>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4139952" y="1412776"/>
            <a:ext cx="4392623" cy="292658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008409261"/>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r>
              <a:rPr lang="en-US" dirty="0" smtClean="0"/>
              <a:t>1-2 FHIR-related actions to initiate </a:t>
            </a:r>
            <a:r>
              <a:rPr lang="en-US" b="1" dirty="0" smtClean="0"/>
              <a:t>this week</a:t>
            </a:r>
            <a:endParaRPr lang="en-US" b="1"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264</a:t>
            </a:fld>
            <a:endParaRPr lang="en-CA"/>
          </a:p>
        </p:txBody>
      </p:sp>
      <p:pic>
        <p:nvPicPr>
          <p:cNvPr id="1229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761032424"/>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dirty="0" smtClean="0"/>
              <a:t>QUESTIONS?</a:t>
            </a:r>
            <a:endParaRPr lang="en-US" dirty="0"/>
          </a:p>
        </p:txBody>
      </p:sp>
      <p:sp>
        <p:nvSpPr>
          <p:cNvPr id="2051" name="Rectangle 3"/>
          <p:cNvSpPr>
            <a:spLocks noGrp="1" noChangeArrowheads="1"/>
          </p:cNvSpPr>
          <p:nvPr>
            <p:ph type="body" idx="1"/>
          </p:nvPr>
        </p:nvSpPr>
        <p:spPr/>
        <p:txBody>
          <a:bodyPr/>
          <a:lstStyle/>
          <a:p>
            <a:r>
              <a:rPr lang="en-US" dirty="0" smtClean="0"/>
              <a:t>lmckenzie@gevityinc.com</a:t>
            </a:r>
            <a:endParaRPr lang="en-US" dirty="0"/>
          </a:p>
        </p:txBody>
      </p:sp>
    </p:spTree>
    <p:extLst>
      <p:ext uri="{BB962C8B-B14F-4D97-AF65-F5344CB8AC3E}">
        <p14:creationId xmlns="" xmlns:p14="http://schemas.microsoft.com/office/powerpoint/2010/main" val="18323592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message</a:t>
            </a:r>
            <a:endParaRPr lang="en-US" dirty="0"/>
          </a:p>
        </p:txBody>
      </p:sp>
      <p:sp>
        <p:nvSpPr>
          <p:cNvPr id="3" name="Content Placeholder 2"/>
          <p:cNvSpPr>
            <a:spLocks noGrp="1"/>
          </p:cNvSpPr>
          <p:nvPr>
            <p:ph idx="1"/>
          </p:nvPr>
        </p:nvSpPr>
        <p:spPr/>
        <p:txBody>
          <a:bodyPr/>
          <a:lstStyle/>
          <a:p>
            <a:r>
              <a:rPr lang="en-US" sz="2800" dirty="0" smtClean="0"/>
              <a:t>Yes, FHIR has the </a:t>
            </a:r>
            <a:r>
              <a:rPr lang="en-US" sz="2800" b="1" dirty="0" smtClean="0"/>
              <a:t>potential</a:t>
            </a:r>
            <a:r>
              <a:rPr lang="en-US" sz="2800" b="0" dirty="0" smtClean="0"/>
              <a:t> to supplant HL7 v3, CDA and even v2</a:t>
            </a:r>
          </a:p>
          <a:p>
            <a:r>
              <a:rPr lang="en-US" sz="2800" b="1" dirty="0" smtClean="0"/>
              <a:t>However</a:t>
            </a:r>
          </a:p>
          <a:p>
            <a:pPr lvl="1"/>
            <a:r>
              <a:rPr lang="en-US" sz="2400" b="0" dirty="0" smtClean="0"/>
              <a:t>It’s not going to do so any time soon</a:t>
            </a:r>
          </a:p>
          <a:p>
            <a:r>
              <a:rPr lang="en-US" sz="2800" b="0" dirty="0" smtClean="0"/>
              <a:t>No one's going to throw away their investment in older standards to use FHIR until</a:t>
            </a:r>
          </a:p>
          <a:p>
            <a:pPr marL="971550" lvl="1" indent="-514350">
              <a:buFont typeface="+mj-lt"/>
              <a:buAutoNum type="arabicPeriod"/>
            </a:pPr>
            <a:r>
              <a:rPr lang="en-US" sz="2400" dirty="0" smtClean="0"/>
              <a:t>The specification has a good track record</a:t>
            </a:r>
          </a:p>
          <a:p>
            <a:pPr marL="971550" lvl="1" indent="-514350">
              <a:buFont typeface="+mj-lt"/>
              <a:buAutoNum type="arabicPeriod"/>
            </a:pPr>
            <a:r>
              <a:rPr lang="en-US" sz="2400" b="0" dirty="0" smtClean="0"/>
              <a:t>It’s clear the new thing provides significant benefits</a:t>
            </a:r>
          </a:p>
          <a:p>
            <a:pPr marL="571500" indent="-514350"/>
            <a:r>
              <a:rPr lang="en-US" sz="2900" dirty="0" smtClean="0"/>
              <a:t>HL7 will support existing product lines so</a:t>
            </a:r>
            <a:br>
              <a:rPr lang="en-US" sz="2900" dirty="0" smtClean="0"/>
            </a:br>
            <a:r>
              <a:rPr lang="en-US" sz="2900" dirty="0" smtClean="0"/>
              <a:t>long as the market needs them</a:t>
            </a:r>
            <a:endParaRPr lang="en-US" sz="2900" b="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27</a:t>
            </a:fld>
            <a:endParaRPr lang="en-CA" dirty="0"/>
          </a:p>
        </p:txBody>
      </p:sp>
    </p:spTree>
    <p:extLst>
      <p:ext uri="{BB962C8B-B14F-4D97-AF65-F5344CB8AC3E}">
        <p14:creationId xmlns="" xmlns:p14="http://schemas.microsoft.com/office/powerpoint/2010/main" val="78477087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CC3E5C4-3E2B-40F1-9F2B-C46CEB0C88DF}" type="slidenum">
              <a:rPr lang="en-CA" smtClean="0"/>
              <a:pPr/>
              <a:t>28</a:t>
            </a:fld>
            <a:endParaRPr lang="en-CA"/>
          </a:p>
        </p:txBody>
      </p:sp>
      <p:sp>
        <p:nvSpPr>
          <p:cNvPr id="2" name="Title 1"/>
          <p:cNvSpPr>
            <a:spLocks noGrp="1"/>
          </p:cNvSpPr>
          <p:nvPr>
            <p:ph type="title"/>
          </p:nvPr>
        </p:nvSpPr>
        <p:spPr/>
        <p:txBody>
          <a:bodyPr/>
          <a:lstStyle/>
          <a:p>
            <a:r>
              <a:rPr lang="en-US" dirty="0" smtClean="0"/>
              <a:t>Browsing the site</a:t>
            </a:r>
            <a:endParaRPr lang="en-US" dirty="0"/>
          </a:p>
        </p:txBody>
      </p:sp>
      <p:pic>
        <p:nvPicPr>
          <p:cNvPr id="717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83192" y="0"/>
            <a:ext cx="8590677" cy="689360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36794784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 Browsing the site</a:t>
            </a:r>
            <a:endParaRPr lang="en-US" dirty="0"/>
          </a:p>
        </p:txBody>
      </p:sp>
      <p:sp>
        <p:nvSpPr>
          <p:cNvPr id="5" name="Content Placeholder 4"/>
          <p:cNvSpPr>
            <a:spLocks noGrp="1"/>
          </p:cNvSpPr>
          <p:nvPr>
            <p:ph idx="1"/>
          </p:nvPr>
        </p:nvSpPr>
        <p:spPr/>
        <p:txBody>
          <a:bodyPr/>
          <a:lstStyle/>
          <a:p>
            <a:r>
              <a:rPr lang="en-US" dirty="0"/>
              <a:t>REST </a:t>
            </a:r>
            <a:r>
              <a:rPr lang="en-US" dirty="0" smtClean="0"/>
              <a:t>API</a:t>
            </a:r>
          </a:p>
          <a:p>
            <a:r>
              <a:rPr lang="en-US" dirty="0" smtClean="0"/>
              <a:t>Data Types</a:t>
            </a:r>
          </a:p>
          <a:p>
            <a:r>
              <a:rPr lang="en-US" dirty="0" smtClean="0"/>
              <a:t>XML &amp; JSON</a:t>
            </a:r>
          </a:p>
          <a:p>
            <a:r>
              <a:rPr lang="en-US" dirty="0" smtClean="0"/>
              <a:t>Codes / Terminologies</a:t>
            </a:r>
          </a:p>
          <a:p>
            <a:r>
              <a:rPr lang="en-US" dirty="0" smtClean="0"/>
              <a:t>Resource List</a:t>
            </a:r>
          </a:p>
        </p:txBody>
      </p:sp>
    </p:spTree>
    <p:extLst>
      <p:ext uri="{BB962C8B-B14F-4D97-AF65-F5344CB8AC3E}">
        <p14:creationId xmlns="" xmlns:p14="http://schemas.microsoft.com/office/powerpoint/2010/main" val="241447315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t>Who am I?</a:t>
            </a:r>
            <a:endParaRPr lang="en-US" noProof="0" dirty="0"/>
          </a:p>
        </p:txBody>
      </p:sp>
      <p:sp>
        <p:nvSpPr>
          <p:cNvPr id="3" name="Content Placeholder 2"/>
          <p:cNvSpPr>
            <a:spLocks noGrp="1"/>
          </p:cNvSpPr>
          <p:nvPr>
            <p:ph idx="1"/>
          </p:nvPr>
        </p:nvSpPr>
        <p:spPr/>
        <p:txBody>
          <a:bodyPr/>
          <a:lstStyle/>
          <a:p>
            <a:r>
              <a:rPr lang="en-US" b="1" noProof="0" dirty="0" smtClean="0"/>
              <a:t>Name:</a:t>
            </a:r>
            <a:r>
              <a:rPr lang="en-US" noProof="0" dirty="0" smtClean="0"/>
              <a:t> Lloyd McKenzie</a:t>
            </a:r>
          </a:p>
          <a:p>
            <a:r>
              <a:rPr lang="en-US" b="1" noProof="0" dirty="0" smtClean="0"/>
              <a:t>Company:</a:t>
            </a:r>
            <a:r>
              <a:rPr lang="en-US" noProof="0" dirty="0" smtClean="0"/>
              <a:t> Gevity</a:t>
            </a:r>
          </a:p>
          <a:p>
            <a:r>
              <a:rPr lang="en-US" b="1" noProof="0" dirty="0" smtClean="0"/>
              <a:t>Background:</a:t>
            </a:r>
          </a:p>
          <a:p>
            <a:pPr lvl="1"/>
            <a:r>
              <a:rPr lang="en-US" noProof="0" dirty="0" smtClean="0"/>
              <a:t>One of FHIR’s 3 principle editors</a:t>
            </a:r>
          </a:p>
          <a:p>
            <a:pPr lvl="1"/>
            <a:r>
              <a:rPr lang="en-US" noProof="0" dirty="0" smtClean="0"/>
              <a:t>Co-chair FHIR Management Group</a:t>
            </a:r>
          </a:p>
          <a:p>
            <a:pPr lvl="1"/>
            <a:r>
              <a:rPr lang="en-US" noProof="0" dirty="0" smtClean="0"/>
              <a:t>Co-chair HL7 Modeling &amp; Methodology</a:t>
            </a:r>
          </a:p>
          <a:p>
            <a:pPr lvl="1"/>
            <a:r>
              <a:rPr lang="en-US" noProof="0" dirty="0" smtClean="0"/>
              <a:t>Chair HL7 Canada Architecture &amp; Infrastructure</a:t>
            </a:r>
          </a:p>
          <a:p>
            <a:pPr lvl="1"/>
            <a:r>
              <a:rPr lang="en-US" noProof="0" dirty="0" smtClean="0"/>
              <a:t>Heavily involved in HL7 and healthcare exchange for last 15 years (v2, v3, CDA, etc.)</a:t>
            </a:r>
          </a:p>
        </p:txBody>
      </p:sp>
      <p:sp>
        <p:nvSpPr>
          <p:cNvPr id="4" name="Slide Number Placeholder 3"/>
          <p:cNvSpPr>
            <a:spLocks noGrp="1"/>
          </p:cNvSpPr>
          <p:nvPr>
            <p:ph type="sldNum" sz="quarter" idx="4"/>
          </p:nvPr>
        </p:nvSpPr>
        <p:spPr/>
        <p:txBody>
          <a:bodyPr/>
          <a:lstStyle/>
          <a:p>
            <a:fld id="{5CC3E5C4-3E2B-40F1-9F2B-C46CEB0C88DF}" type="slidenum">
              <a:rPr lang="en-CA" smtClean="0"/>
              <a:pPr/>
              <a:t>3</a:t>
            </a:fld>
            <a:endParaRPr lang="en-CA" dirty="0"/>
          </a:p>
        </p:txBody>
      </p:sp>
      <p:pic>
        <p:nvPicPr>
          <p:cNvPr id="8194" name="Picture 2" descr="C:\Users\office\Pictures\2012-07-30\ShadowrunHeadshot.pn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10710" t="6800" r="-73153"/>
          <a:stretch/>
        </p:blipFill>
        <p:spPr bwMode="auto">
          <a:xfrm>
            <a:off x="6876256" y="1772816"/>
            <a:ext cx="2609911" cy="195541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0786774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FHIR distribution</a:t>
            </a:r>
            <a:endParaRPr lang="en-US" dirty="0"/>
          </a:p>
        </p:txBody>
      </p:sp>
      <p:sp>
        <p:nvSpPr>
          <p:cNvPr id="3" name="Content Placeholder 2"/>
          <p:cNvSpPr>
            <a:spLocks noGrp="1"/>
          </p:cNvSpPr>
          <p:nvPr>
            <p:ph idx="1"/>
          </p:nvPr>
        </p:nvSpPr>
        <p:spPr/>
        <p:txBody>
          <a:bodyPr/>
          <a:lstStyle/>
          <a:p>
            <a:r>
              <a:rPr lang="en-US" dirty="0" smtClean="0"/>
              <a:t>Under Implementation-Support-Downloads:</a:t>
            </a:r>
            <a:endParaRPr lang="en-US" dirty="0"/>
          </a:p>
          <a:p>
            <a:pPr lvl="1"/>
            <a:r>
              <a:rPr lang="en-US" dirty="0" smtClean="0"/>
              <a:t>The XSD schema’s / </a:t>
            </a:r>
            <a:r>
              <a:rPr lang="en-US" dirty="0" err="1" smtClean="0"/>
              <a:t>schematrons</a:t>
            </a:r>
            <a:endParaRPr lang="en-US" dirty="0" smtClean="0"/>
          </a:p>
          <a:p>
            <a:pPr lvl="1"/>
            <a:r>
              <a:rPr lang="en-US" dirty="0" smtClean="0"/>
              <a:t>The Java / C# / Delphi zips (model, </a:t>
            </a:r>
            <a:r>
              <a:rPr lang="en-US" dirty="0" err="1" smtClean="0"/>
              <a:t>serializers</a:t>
            </a:r>
            <a:r>
              <a:rPr lang="en-US" dirty="0" smtClean="0"/>
              <a:t>, parsers, </a:t>
            </a:r>
            <a:r>
              <a:rPr lang="en-US" dirty="0" err="1" smtClean="0"/>
              <a:t>etc</a:t>
            </a:r>
            <a:r>
              <a:rPr lang="en-US" dirty="0" smtClean="0"/>
              <a:t>, both code &amp; binary)</a:t>
            </a:r>
          </a:p>
          <a:p>
            <a:pPr lvl="1"/>
            <a:r>
              <a:rPr lang="en-US" dirty="0" smtClean="0"/>
              <a:t>All xml + </a:t>
            </a:r>
            <a:r>
              <a:rPr lang="en-US" dirty="0" err="1" smtClean="0"/>
              <a:t>json</a:t>
            </a:r>
            <a:r>
              <a:rPr lang="en-US" dirty="0" smtClean="0"/>
              <a:t> examples</a:t>
            </a:r>
          </a:p>
          <a:p>
            <a:pPr lvl="1"/>
            <a:r>
              <a:rPr lang="en-US" dirty="0" smtClean="0"/>
              <a:t>Full spec for offline reading (always have your FHIR with you)</a:t>
            </a:r>
          </a:p>
          <a:p>
            <a:pPr lvl="1"/>
            <a:endParaRPr lang="en-US" dirty="0"/>
          </a:p>
          <a:p>
            <a:pPr marL="457200" lvl="1" indent="0">
              <a:buNone/>
            </a:pPr>
            <a:r>
              <a:rPr lang="en-US" dirty="0" smtClean="0"/>
              <a:t>Note! .NET implementation has moved to </a:t>
            </a:r>
            <a:r>
              <a:rPr lang="en-US" dirty="0" err="1" smtClean="0"/>
              <a:t>GitHub</a:t>
            </a:r>
            <a:r>
              <a:rPr lang="en-US" dirty="0" smtClean="0"/>
              <a:t>, distribution by </a:t>
            </a:r>
            <a:r>
              <a:rPr lang="en-US" dirty="0" err="1" smtClean="0"/>
              <a:t>NuGet</a:t>
            </a:r>
            <a:r>
              <a:rPr lang="en-US" dirty="0" smtClean="0"/>
              <a:t> (.NET) and Maven (Java)</a:t>
            </a:r>
          </a:p>
        </p:txBody>
      </p:sp>
      <p:sp>
        <p:nvSpPr>
          <p:cNvPr id="4" name="Slide Number Placeholder 3"/>
          <p:cNvSpPr>
            <a:spLocks noGrp="1"/>
          </p:cNvSpPr>
          <p:nvPr>
            <p:ph type="sldNum" sz="quarter" idx="4"/>
          </p:nvPr>
        </p:nvSpPr>
        <p:spPr/>
        <p:txBody>
          <a:bodyPr/>
          <a:lstStyle/>
          <a:p>
            <a:fld id="{5CC3E5C4-3E2B-40F1-9F2B-C46CEB0C88DF}" type="slidenum">
              <a:rPr lang="en-CA" smtClean="0"/>
              <a:pPr/>
              <a:t>30</a:t>
            </a:fld>
            <a:endParaRPr lang="en-CA"/>
          </a:p>
        </p:txBody>
      </p:sp>
    </p:spTree>
    <p:extLst>
      <p:ext uri="{BB962C8B-B14F-4D97-AF65-F5344CB8AC3E}">
        <p14:creationId xmlns="" xmlns:p14="http://schemas.microsoft.com/office/powerpoint/2010/main" val="38546511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FHIR SVN</a:t>
            </a:r>
            <a:endParaRPr lang="en-US" dirty="0"/>
          </a:p>
        </p:txBody>
      </p:sp>
      <p:sp>
        <p:nvSpPr>
          <p:cNvPr id="3" name="Content Placeholder 2"/>
          <p:cNvSpPr>
            <a:spLocks noGrp="1"/>
          </p:cNvSpPr>
          <p:nvPr>
            <p:ph idx="1"/>
          </p:nvPr>
        </p:nvSpPr>
        <p:spPr/>
        <p:txBody>
          <a:bodyPr/>
          <a:lstStyle/>
          <a:p>
            <a:r>
              <a:rPr lang="en-US" dirty="0" smtClean="0"/>
              <a:t>The “build” SVN tree, the “full” SVN tree</a:t>
            </a:r>
          </a:p>
          <a:p>
            <a:pPr lvl="1"/>
            <a:r>
              <a:rPr lang="en-US" dirty="0" smtClean="0">
                <a:hlinkClick r:id="rId2"/>
              </a:rPr>
              <a:t>http://gforge.hl7.org/svn/fhir</a:t>
            </a:r>
            <a:endParaRPr lang="en-US" dirty="0" smtClean="0"/>
          </a:p>
          <a:p>
            <a:pPr lvl="1"/>
            <a:r>
              <a:rPr lang="en-US" dirty="0" smtClean="0"/>
              <a:t>User ‘anonymous’, blank password</a:t>
            </a:r>
          </a:p>
          <a:p>
            <a:endParaRPr lang="en-US" dirty="0" smtClean="0"/>
          </a:p>
          <a:p>
            <a:r>
              <a:rPr lang="en-US" dirty="0" smtClean="0"/>
              <a:t>Note: you </a:t>
            </a:r>
            <a:r>
              <a:rPr lang="en-US" b="1" dirty="0" smtClean="0"/>
              <a:t>have to run the publisher</a:t>
            </a:r>
            <a:r>
              <a:rPr lang="en-US" dirty="0" smtClean="0"/>
              <a:t> to be able to build the C# and Delphi source. Without that…they won’t compile!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31</a:t>
            </a:fld>
            <a:endParaRPr lang="en-CA"/>
          </a:p>
        </p:txBody>
      </p:sp>
    </p:spTree>
    <p:extLst>
      <p:ext uri="{BB962C8B-B14F-4D97-AF65-F5344CB8AC3E}">
        <p14:creationId xmlns="" xmlns:p14="http://schemas.microsoft.com/office/powerpoint/2010/main" val="12047872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the FHIR SVN</a:t>
            </a:r>
            <a:endParaRPr lang="en-US" dirty="0"/>
          </a:p>
        </p:txBody>
      </p:sp>
      <p:sp>
        <p:nvSpPr>
          <p:cNvPr id="3" name="Content Placeholder 2"/>
          <p:cNvSpPr>
            <a:spLocks noGrp="1"/>
          </p:cNvSpPr>
          <p:nvPr>
            <p:ph idx="1"/>
          </p:nvPr>
        </p:nvSpPr>
        <p:spPr/>
        <p:txBody>
          <a:bodyPr/>
          <a:lstStyle/>
          <a:p>
            <a:r>
              <a:rPr lang="en-US" dirty="0" smtClean="0"/>
              <a:t>All you need to build FHIR (/build)</a:t>
            </a:r>
          </a:p>
          <a:p>
            <a:r>
              <a:rPr lang="en-US" dirty="0" smtClean="0"/>
              <a:t>All presentations (/presentations)</a:t>
            </a:r>
          </a:p>
          <a:p>
            <a:r>
              <a:rPr lang="en-US" dirty="0" smtClean="0"/>
              <a:t>Source of the publication process (/build/tools, we </a:t>
            </a:r>
            <a:r>
              <a:rPr lang="en-US" dirty="0"/>
              <a:t>use Eclipse + Java </a:t>
            </a:r>
            <a:r>
              <a:rPr lang="en-US" dirty="0" smtClean="0"/>
              <a:t>1.6)</a:t>
            </a:r>
          </a:p>
          <a:p>
            <a:r>
              <a:rPr lang="en-US" dirty="0" smtClean="0"/>
              <a:t>Archived older versions of FHIR (/archive)</a:t>
            </a:r>
          </a:p>
          <a:p>
            <a:endParaRPr lang="en-US" dirty="0"/>
          </a:p>
          <a:p>
            <a:r>
              <a:rPr lang="en-US" dirty="0" smtClean="0"/>
              <a:t>You can download only the /build</a:t>
            </a:r>
          </a:p>
          <a:p>
            <a:r>
              <a:rPr lang="en-US" dirty="0" smtClean="0"/>
              <a:t>Then run publish.bat &amp; wait</a:t>
            </a:r>
          </a:p>
        </p:txBody>
      </p:sp>
      <p:sp>
        <p:nvSpPr>
          <p:cNvPr id="4" name="Slide Number Placeholder 3"/>
          <p:cNvSpPr>
            <a:spLocks noGrp="1"/>
          </p:cNvSpPr>
          <p:nvPr>
            <p:ph type="sldNum" sz="quarter" idx="4"/>
          </p:nvPr>
        </p:nvSpPr>
        <p:spPr/>
        <p:txBody>
          <a:bodyPr/>
          <a:lstStyle/>
          <a:p>
            <a:fld id="{5CC3E5C4-3E2B-40F1-9F2B-C46CEB0C88DF}" type="slidenum">
              <a:rPr lang="en-CA" smtClean="0"/>
              <a:pPr/>
              <a:t>32</a:t>
            </a:fld>
            <a:endParaRPr lang="en-CA"/>
          </a:p>
        </p:txBody>
      </p:sp>
    </p:spTree>
    <p:extLst>
      <p:ext uri="{BB962C8B-B14F-4D97-AF65-F5344CB8AC3E}">
        <p14:creationId xmlns="" xmlns:p14="http://schemas.microsoft.com/office/powerpoint/2010/main" val="28609457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 of FHIR</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33</a:t>
            </a:fld>
            <a:endParaRPr lang="en-CA"/>
          </a:p>
        </p:txBody>
      </p:sp>
      <p:pic>
        <p:nvPicPr>
          <p:cNvPr id="102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81000" y="1676400"/>
            <a:ext cx="2133600" cy="482727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286000" y="2057400"/>
            <a:ext cx="6456363" cy="3133725"/>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62638167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Publication process</a:t>
            </a:r>
            <a:endParaRPr lang="en-US" dirty="0"/>
          </a:p>
        </p:txBody>
      </p:sp>
      <p:pic>
        <p:nvPicPr>
          <p:cNvPr id="1027"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976094" y="1833937"/>
            <a:ext cx="2295063" cy="1428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AutoShape 5" descr="data:image/jpeg;base64,/9j/4AAQSkZJRgABAQAAAQABAAD/2wCEAAkGBhQQDxEQDw8QFRAQEBQQDxUVFRAVDhUPFRAVFxQQFBQXHCcfGRkkGhQUHy8gIycpLC0sFR4xNTAqNSYrLCoBCQoKDgwOGg8PGikcHSQsLCwsKSkpKikpLCkpLCkpLCkpKSwtLCwpKSwpKSksLCwpKTQpLSkvLCwpKSwsLCwpLP/AABEIAMwAzAMBIgACEQEDEQH/xAAcAAACAgMBAQAAAAAAAAAAAAAABQQGAQIHAwj/xABREAABAwIBBgYNCgMGBAcAAAABAAIDBBESBQYTITFRB0FhcbPRFCIjMjNSU3JzgZGT0hZCYoKDkqGxw+I0Y7IVJENkdKIXRFTxZYS0wcLh8P/EABkBAAMBAQEAAAAAAAAAAAAAAAABAgMEBf/EACwRAAICAgIABQMCBwAAAAAAAAABAhEDMRIhBBNBUWEiMvCB4RRCcZGxwdH/2gAMAwEAAhEDEQA/AO4oQhAAos1U4PwMYHODQ43dhABJA4jfYVKUNv8AEu9CzpHpoTM6eXyLfeftRp5fIt95+1SkIsKIunl8i33n7UaeXyLfeftUpCAoi6eXyLfeftRp5fIt95+1SkIsKIunl8i33n7UaeXyLfeftUpZRYURNPL5FvvP2rHZEvkW+8/apZWqAojdkS+Rb7z9qwamXyLfeftUtYIQFEI5SeO+h1cjwT+IC0Zl5l8Lmvab2FwD/SSpcsV0kynQgg6lSpidlghma8XaQRyb93Ot1Vsi1by5zC7ujG4mE7HsGoxybyNVnbfZrsdPUh9+Jw75p74Hq5UmqGnZ7IQhSMEIQgAQhCABCEIAFDb/ABLvQs6R6mKEP4l3oWdI9NCZMQtboQBsi61ui6AM3WbrVCANkXWqw54AuSAOMnYgDdYKUVGdlJH39ZTj7Rh17jYmyIc7qN/e1lP63tbr3dtbXyK/LlumLkvcbIWscgcA5pBB1ggggjnC2KgZgqHVx3CmFeEw1JgVkdzqY3/TAPmu7U/mnz49YN7Pbqa4fi0jjHIlOUYOMbRrHOE9ey+vfrVtko3pavF2rhZ4FyOIjxmnjH5cakpZJHfUb6tYI1OB3g8RXtTVusMkPbHU12xr+p3J7FDQ0yahCFJQIQhAAhCEAChf8y70LOkepqg/8y70LOkemhMlXQsXRdMDKLrF0XQBlBKxdcyz6y/PXPmoMnPYI4GF1bMXhrAAbGPGdQF7i19ZB4gtMWN5JVr5JlJRVnvnfwuNhc6GgYJZBqdKfAtNtjPHPLs51T6jJVfXiKWtqmBs7iImY8biQTdrIWmwI3mwHIrhmdwdZNLWHS9kzaMOd250QN7EtDQNWK/fEq4ZOzOpYDibCHO2AyEyFrfFbivYX1+td/nYcHUE792vyv7HPwnk7b6Oby8D2GSKNrnvGFrpbwtbhxbSH4i0uuNl77Nqk5xcEln4qZo0bh3TUHPu54uA0cQBJv8ARGzautIWP8fmtOy/4eBS8l8GjKcRup6qqheI7SYJAWvf4zgRY8wAVqmkMbS5xxMaLuNu2A4yQNo5tfOpSFyzyym7n2aqCjo8I5Q5oc0gtcAWkEFpB2EEbQsOCUVTG5P7o3VSOf3dpJwwue7VMy+xmI2c3YLgi1jdwk1Xa0NP3IVTT3Wv9oFoAMd7AC4OvVyWU4tXi+C6QC+TLI44X+otUWXOGLW2SKUNO3U135G6ZSUY3KDVZLB4lSoTsa5IrRIzU/GPmu2OLb27YeMNh9vGp6reRIdHIGjVdxHqcwkj2xtVkUSVMpAhCFIwQhCABQXfxDvQt6RynKC/+Id6FvSOTQme90LF0mzhznjpG2NnTEdqy/8AuduH5obUVbLx45ZJcYq2TsqZWZTsxyHzWjvnHcB/7qHm5ll9SJHPZYB/aEDtcNu9vxkW/FVzJGRZa5/ZNW5wjPejYXDiDR81nL/3V3hiDGhrGgNaLNA1ABZxcpPlpHZnhhwQ8tfVP1fovhCvOqtkZT6Om/iah2gp9zXuBxSncGNDnX5AqhUcGMNLQTHTVb5MAklDXNMb5W/O0ZHFc673sDx7blMQarET4GEBo3Omebn2RAfWUxstxr2HbuXdDLLGko/1Z5bipbOaZqZcFLhLBredGC89q2MuBcThA4zcc5VxhySZHmeKpZM5zml4Ljo7Xu1tgTqAvq1IynmtTPiAEZZoWuLNGQ11tbi03BB171KzYgijpYzASWSDSYjbGS7xrcY2W5FrlyxkucemZxg0+LJ1ZVETxNxHC4Xs06732neFPa7bc83Ml0NXHK9wFi+B+F1x2zXW4uRStKuOS0qN17kjEtRJtuNXFr2i34Lw0q1dMpoqxZnu178nVLIY2vc6IhzDfXH/AIlrEdthxEcoCScFWcnZdFo3PLpKUiMkiznREXjceWwLfqq0GoXMMz5202cdXTxm0czpmYfmhwAmAHMcbQPpFdmKKlilH27/AOmM3U0/0Oj5xZSfTwh8bbnGATa7Q3ab7r7PWt8j5cZUtuw2eO/Ye+HLyjlU9wBBBAIIsQdhG5UvLmbclO7smiLgG9sWjvm7y3xm8i86blF8l2vY9TBHDlh5cvpl6S9H8P8AP3uhWjmpFm3nayqAY+zZwNnzX8rOpPrrSMlJWjly4pYpcZqmRmRWljO956N6aKAR3SLzz0T1PTkZoEIQpGCEIQAKBJ/EH0Lekcp6gS+HPoR0hTQmQM56+SCkllgAL2AHXrs29nOA4yL3VIzHooquZ8lTLjmBxCJ2138xxPfDkHr1LpJ17VQM7MxXMd2Xk67XtON0bNTgfHi5fo+zcs8kXalv4O/wmaKhLHfFv+b/AEdBCLqk5m8ITam1PVEMqe9a46mSHd9F/Jx8W5XW61jJSVo48uOWOXGRVanL8bMoTUr3hszhE+MH57TDrDTvGBxtyppFU6lzXhhpzFlClqWvMZfE0NeOJ8U17382QepqubKuxIvqvqPFyELvliXCMl6r/ByKXbTHrZ9+zj5kjzQrQI5acl2Omnewg2uGOcS0Dk2r3FUlVXSytkklojCJJ8Im0uMgluxzQOPiURiqcWNvtMbZRyQx0jqjTSRHR2e5ps3UNT3b7atXHZVd3CBKySxka9jX2Pcw0uaDv4rhVPLuWJpJXxz1bH6N2E4S4Q3B4mhoB18duJLambt3duzafG6l6OLwyr6+zlnk7+no7hkvLsdTHpIiSAQDqOp2EEt5bXtzpRnVnvHRGNjgXySEHCLao763O3X125lUcwMutiFRHJIwNw6YHXbtGnFtG6x9SoWVK900zpJZcT3ElxOLFs2WtqtuWMPCR8xp6Rq8z4qtnbq/LDpKN81EQ97odJDsO1ocDhPzsJvhPHYLknB5UF+WKV7nvc99SXPLtpLmnESd6h5uZyVFHHI6B7TFiIlaWkgPdEQx5PF3urX82x1J/wAFeQ3f2rA54N2U7qtwOqzXtwxk8pxtdbcQtfLWGE18E8ubR3e6LrF1VM8c/Y6IGKPC+pI735kf0pOX6P5Lw5NRVs9DHjlklxjsVcIGTYIC2eOQRzudfRt+dr1yADvSN+w86sWZWU5aikbJPYnEWsd857G27Z3Le4vx2VUzYzOlrH9mZSLi15xNY64e/cXD5rNzeMbgujxsDQGtADQLAAWAG4BZY4vly0ju8Tlisaw3ya9fb4X5+2ru/i889E9T1Ad38XpD0T1PWsjz0CEIUjBCEIAFAm8OfQjpCp6Xz+GPoh0hVR2Jm90XWt0XVklNz24Pm1d56bCyq2nijl87c76Xt3iLwd501Mkr6CsjeZIGE43apGgEAMk37dTvz2q+XXmIGh5kDW4y0Nc6wxloNw0naQLlZ8O7R0ee3j4SV+3wVfhPzf7LoHFrSZKc6ZoFsRZhIkYOdpJ+qq1m9WF1HTucSTog252nASwO9YaCuo3VDyrm/wBivcIm/wB3e4vitftHuN3wcgJu5v1hz+hhyXHy3+hwzj3yNoaviJ9d7D1rGTc66OXSRma3aODXggOcANZbuGqwO031JU+sbGMb3NaxpFy42brNrevZqXNqLJT5qmUUeJ8Ye8NdZwYGdthLnOADdQ47bF1QwxmnboylNrR65WYGyvDHsMYccFnC1uLab351EqHkvdrbrceMXXhFSl5F3tA+te3sTeKlawm2G99puT+S9G6OYjx0Dy0Eua3trjX22oImo8Re97sTnXLnEkkucdZPLtTF7dQFxs5eP/8ABeb4ha1+VZ8h0awujNG+JxtK2RhhcAbOixFz4n7wHWcLgnWQNpXVuC/Jb9HPXz65q14I1AAQs1NsOIE3sNwCpOZuZxrZgXAinjPdHbL/AEG8p/Aeq/aoow1oa0ANaA1oGwNAsAOSy83xeVfYv1OrDF7ZUOEbOuakbFBTRu0tTcNkAuQQQMDG8b9Y5rqJmVwd6Iiqr+3nJxtjJxNY468Tz85/4DlOy8vga5zXOa0uYSWEgFzSRYlp4rhb3XlcLds9FZ3HHwh17v3NroutboutDnA9/F556J6npfft4vPPRPTBRIaBCEKSgQhCABL6nw32Q6RMEvqvDfZDpFUdiYIutboutCDZC1ui6ANlpLGHNLXAFpFiDsIWbougDn2fWZ9S+Jwogx8byDI3thPYa8IsbPbex2XuBtXNabKEtKyeHQhr5gBJfEJWkXBLeQgkcl7r6LuoeUcjw1ItUQRybi5oLhzO2j1Lsx+KcVxkrRjLFbtHztFHr7069e3/AOlOay5Oo7V12bgzoXd7C9nIyR1v9+JbQcG9G03McjuR0ht/tAK6X4yPyY+Szk7Iy46mkk7BxnmCt+bvB1LMQ+qBii2lv+M7kse9HKdfIuh5PyJBT+AgjYd4Hb+tx1/ip11zZPFSl1Ho1jhS2eVFRshjbHEwNYwWaBs5+U8q91rdF1xm5sha3RdAGyLrW6LoAyO/i889E9MUtb38fnnopEyWctlRBCEKSgQhCABL6vw32X6gTBLqzwv2X6gVR2TLRrdL6jL0UbyxxfiabGzJCPaBZTroutkQxZ8pYd8nu5epHylh3ye7l6kzui6fQuxZ8pYd8nu5epHylh3ye7l6kzui6Og7Fnylh3ye7l6kfKWHfJ7uXqTO6Lo6DsWfKWHfJ7uXqR8pYd8nu5epM7oujoOxZ8pYd8nu5epHylh3ye7l6kzui6Og7Fnylh3ye7l6kfKWHfJ7uXqTO6Lo6DsWfKWHfJ7uXqR8pYd8nu5epM7oujoOxZ8pYd8nu5epMaeoEjA9t8LhcXBBtzHYtrouk6BWbM7+Pz/0pEzSuLv4/P8A0pE0WM9mkQQhCkoEIQgAS6t8L9l+oExS6u8J9l+oFUdky0eKrGdmeDqKRjGxMeHsx3cXAg4iLauZWa65fwsT4amAfyD0jlpLpErZfc2ssmrpxM5jWkuc2zSSO1dbjTQlVTg0lvk5h/my/wBatLnajzJrQmUam4SJHzNj7HiAdKI74n3sX2unOd2dLqExBkTH6TFfEXC2EjZbnXJ8m1X98iH+Zb0oXcazJsUxGmhikw3w42Mda+22IatgUxtop0ii/wDFGT/povvSI/4oyf8ATRfekTfPPI9PFk+okjpoGva1pa5scbXDujBqIFxtVJ4Oo2T12CWNj26CR2F7WubcFljY8espO06DosUPCbI5zW9jRds4N76TjICsmd2cTqFkbmRtfje5hxEi1he+pSxm9TAgikprg3Hcor337FVOFqbDBTnfM/8AoCbtIXTZ5RcKDy5odTxBpIDiHPuG31kLoIPGNh1jmXz4b6HS/N0piPPgDvyK7VmhlPsihp5L3do8DvPYSw+21/WiLsckL8689DRzNiZGx5LMb8RcLXJAGrmKh5E4QX1FTFC6CNokdhJDnkjUTqB5lSs4q7svKcwYbgyOjaRswRttfm7Un1rzzGqr5RpeWT/4lTydjro6znNlo0lOZmsa4h7W2cSB2x26kuzTzvdWySMdExmBgcC0uJN3WtrXhwmSYcnk/wA2P8yq7wTT4qio9C3pFTf1UT6HT0XWLourJPSHwkfn/pSJolUHhI/P/SkTVZT2aR0CEIUFAhCEACW1/hPs/wBQJkluUPCD0Z6RqqOyZaPC64/w0z4aunH+WPSuXXlxLh3ltW03+l/WetZ6JjsW5DblN8IdRCuMGJ1tC+URYr9tYNcBe+1TzT5c8XKvvJ/iV34GXXyQz083SK8P2HmP5KVDobkfN2RKo9mU4O3smO99t9KL3X0oV8r5HqP7/B/q2dOF9TnaedGMJFb4Rn2yVVn6DOmjXNuCGoxZTt/lpf6o10PhRdbI9YfoM/8AURrlnApLfK3/AJWb+qNEvuQLR3265zw1zYaal5Z39GF0Vcu4epLUtH/qJOiCqeiY7K3kqm0uQq2QbYKuGX6uDA78H3+qrBwZ50iLJ2UA538K01DOZ7CNX1mBefBDRipyTlGA/wCK90frdBYfjZcnhyo+Js0YNhKwRSjeGysf/VGPUTvWeqZe+i/8GsBmqamU69BRTyfaPjLB+Dnn1Jfwd1N8qUQ3yj+gq18DlBbJlfUEa5tJG0/Rjgdf8Xqg8Gc18r0I/nD+gorQe52Lhbkw5Mcf58X5lVbgVnxVVT6BvShWDhofbJJP+Yh/MqocA8t6uq/0zelCp/cJfadtusLF0XWhB60/hI/P/SkTZKKfwkfn/pSJusZ7NI6BCEKCgQhCABLco+EHoz0jUyS3KXfj0Z6RqqGyZaIq5DwzZq1dZWQPpKWWVjKbA5zG3AdpXnCeWxHtXXULdq1RmnRUOCjJM1LkxkVTE+KUSyuLXizrF1wbK3v2HmP5IQmlQmfOOS+D7KLayGR2T6gMbUse4luoNEoJPsX0gTt51qhTGNDbsrnCNk+SoyVVQwRuklexgYxou4kTxk2HMCfUuc8EeZ9ZSZS0tVSTRR9jyNxPbZuIllh+BXaUIcbdgn1Rm651w05AqKynpW0kEkrmTSOeGC5DTG0An8V0RCbVqgTooHAzkOoo6OdlVBJE91RjYHixLdGBiHrC5vndwa1v9oVRpqKZ8Dp3vicxt2YHnEADyYrepfQ6EnC1Q+XZWMzsgupcjRUzmETGmkMjbdtppWvcWkbxiDfqrk+YGYtfBlSjmmoZ2RRzBz3ubZrW2Osld/Qhx0FlN4WckTVWTDFTQvlk08TsLBd2EYrm3sXHcn5mZZp3F1PS18TnDC4xmSNxbe9iWkXF19KIQ4W7BSo+ef7Jzh/8X99UfGrBmHk/LLMpU7q3+0uxg52l0sszobaN1sQc4g67LsyElD5Dke1N4SPz/wBKRN0npfCR+f8ApSJws57LjoEIQoKBCEIAEtyn349GekYmSW5T78ejPSMVQ2TLRDUConqA4iOKIsv2pLyHEcoupyF0mLFvZFV5CH7560dkVXkIfvnrTJCdioW9kVXkIfvnrR2RVeQh++etMkIsKFvZFV5CH7560dkVXkIfvnrTJCLHQt7IqvIQ/fPWjsiq8hD989aZIRYqFvZFV5CH7560dkVXkIfvnrTJCLChb2RVeQh++etHZFV5CH7560yQiwoW9kVXkIfvnrR2RVeQh++etMkIsKFvZFV5CH7560xYTYXtewvbZe2tZQhjR70nhGef+lInCTUh7ozz/wBKROVzZNmsNAhCFBYIQhAAoVfSucQ5pGppaQQSNZB4iNymoTToNlfkjkHzWex/xLTuniM9j/iVgcwLGiG5PmyeKEHdPEZ7H/EjuniM9j/iT/RDcjRDcjmw4oQd08Rnsf8AEjuniM9j/iT/AEQ3I0Q3I5sOKEHdPFZ7H/EjuniM9j/iT/RDcjRDcjmw4oQd08Rnsf8AEjuniM9j/iT/AEQ3I0Q3I5sOKEHdPFZ7H/Ejunis9j/iT/RDcjRDcjmw4oQd08Rnsf8AEjuniM9j/iT/AEQ3I0Q3I5sOKEHdPFZ7H/EjuniM9j/iT/RDcjRDcjmw4oQd08Rnsf8AEgCTxWex/wASf6IbkCMbkc2HFCyipXlzXOwgNOKwDrk4SBrLj4xTdYAWUm7GlQIWEXSGf//Z"/>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1" name="Picture 7" descr="http://webdesy.com/webdesy-wp/wp-content/uploads/2012/01/html2.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134096" y="1775181"/>
            <a:ext cx="1546261" cy="1546261"/>
          </a:xfrm>
          <a:prstGeom prst="rect">
            <a:avLst/>
          </a:prstGeom>
          <a:noFill/>
          <a:extLst>
            <a:ext uri="{909E8E84-426E-40DD-AFC4-6F175D3DCCD1}">
              <a14:hiddenFill xmlns="" xmlns:a14="http://schemas.microsoft.com/office/drawing/2010/main">
                <a:solidFill>
                  <a:srgbClr val="FFFFFF"/>
                </a:solidFill>
              </a14:hiddenFill>
            </a:ext>
          </a:extLst>
        </p:spPr>
      </p:pic>
      <p:pic>
        <p:nvPicPr>
          <p:cNvPr id="1033" name="Picture 9" descr="http://findicons.com/files/icons/1915/xml_docs/128/xsd.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400800" y="1786310"/>
            <a:ext cx="1524000" cy="1524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914400" y="1844532"/>
            <a:ext cx="1219696" cy="1447800"/>
            <a:chOff x="914400" y="1844532"/>
            <a:chExt cx="1219696" cy="1447800"/>
          </a:xfrm>
        </p:grpSpPr>
        <p:pic>
          <p:nvPicPr>
            <p:cNvPr id="1035" name="Picture 11" descr="http://images.all-free-download.com/images/graphiclarge/ini_file_37136.jpg"/>
            <p:cNvPicPr>
              <a:picLocks noChangeAspect="1" noChangeArrowheads="1"/>
            </p:cNvPicPr>
            <p:nvPr/>
          </p:nvPicPr>
          <p:blipFill rotWithShape="1">
            <a:blip r:embed="rId5" cstate="print">
              <a:extLst>
                <a:ext uri="{28A0092B-C50C-407E-A947-70E740481C1C}">
                  <a14:useLocalDpi xmlns="" xmlns:a14="http://schemas.microsoft.com/office/drawing/2010/main" val="0"/>
                </a:ext>
              </a:extLst>
            </a:blip>
            <a:srcRect/>
            <a:stretch/>
          </p:blipFill>
          <p:spPr bwMode="auto">
            <a:xfrm>
              <a:off x="914400" y="1844532"/>
              <a:ext cx="1219696" cy="1447800"/>
            </a:xfrm>
            <a:prstGeom prst="rect">
              <a:avLst/>
            </a:prstGeom>
            <a:noFill/>
            <a:extLst>
              <a:ext uri="{909E8E84-426E-40DD-AFC4-6F175D3DCCD1}">
                <a14:hiddenFill xmlns="" xmlns:a14="http://schemas.microsoft.com/office/drawing/2010/main">
                  <a:solidFill>
                    <a:srgbClr val="FFFFFF"/>
                  </a:solidFill>
                </a14:hiddenFill>
              </a:ext>
            </a:extLst>
          </p:spPr>
        </p:pic>
        <p:sp>
          <p:nvSpPr>
            <p:cNvPr id="7" name="TextBox 6"/>
            <p:cNvSpPr txBox="1"/>
            <p:nvPr/>
          </p:nvSpPr>
          <p:spPr>
            <a:xfrm>
              <a:off x="1066800" y="2895600"/>
              <a:ext cx="543739" cy="369332"/>
            </a:xfrm>
            <a:prstGeom prst="rect">
              <a:avLst/>
            </a:prstGeom>
            <a:noFill/>
          </p:spPr>
          <p:txBody>
            <a:bodyPr wrap="none" rtlCol="0">
              <a:spAutoFit/>
            </a:bodyPr>
            <a:lstStyle/>
            <a:p>
              <a:r>
                <a:rPr lang="en-US" dirty="0" smtClean="0"/>
                <a:t>.INI</a:t>
              </a:r>
              <a:endParaRPr lang="en-US" dirty="0"/>
            </a:p>
          </p:txBody>
        </p:sp>
      </p:grpSp>
      <p:sp>
        <p:nvSpPr>
          <p:cNvPr id="9" name="Rounded Rectangle 8"/>
          <p:cNvSpPr/>
          <p:nvPr/>
        </p:nvSpPr>
        <p:spPr bwMode="auto">
          <a:xfrm>
            <a:off x="1066800" y="3733800"/>
            <a:ext cx="5196651" cy="2288997"/>
          </a:xfrm>
          <a:prstGeom prst="roundRect">
            <a:avLst/>
          </a:prstGeom>
          <a:ln>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algn="ctr"/>
            <a:r>
              <a:rPr kumimoji="0" lang="en-US" sz="1800" b="1" i="0" u="none" strike="noStrike" cap="none" normalizeH="0" baseline="0" dirty="0" smtClean="0">
                <a:ln>
                  <a:noFill/>
                </a:ln>
                <a:solidFill>
                  <a:schemeClr val="bg1"/>
                </a:solidFill>
                <a:effectLst/>
                <a:latin typeface="Arial" charset="0"/>
              </a:rPr>
              <a:t>Publication tool</a:t>
            </a:r>
          </a:p>
          <a:p>
            <a:pPr algn="ctr"/>
            <a:r>
              <a:rPr lang="en-US" dirty="0" smtClean="0"/>
              <a:t>(org.hl7.fhir.tools.jar)</a:t>
            </a:r>
            <a:endParaRPr kumimoji="0" lang="en-US" sz="1800" b="1" i="0" u="none" strike="noStrike" cap="none" normalizeH="0" baseline="0" dirty="0" smtClean="0">
              <a:ln>
                <a:noFill/>
              </a:ln>
              <a:solidFill>
                <a:schemeClr val="tx1"/>
              </a:solidFill>
              <a:effectLst/>
              <a:latin typeface="Arial" charset="0"/>
            </a:endParaRPr>
          </a:p>
        </p:txBody>
      </p:sp>
      <p:sp>
        <p:nvSpPr>
          <p:cNvPr id="10" name="Down Arrow 9"/>
          <p:cNvSpPr/>
          <p:nvPr/>
        </p:nvSpPr>
        <p:spPr bwMode="auto">
          <a:xfrm>
            <a:off x="3124200" y="3321442"/>
            <a:ext cx="2438400" cy="336158"/>
          </a:xfrm>
          <a:prstGeom prst="downArrow">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TextBox 10"/>
          <p:cNvSpPr txBox="1"/>
          <p:nvPr/>
        </p:nvSpPr>
        <p:spPr>
          <a:xfrm>
            <a:off x="4825621" y="4302791"/>
            <a:ext cx="1377300" cy="92333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Java, C#,</a:t>
            </a:r>
          </a:p>
          <a:p>
            <a:r>
              <a:rPr lang="en-US" dirty="0" smtClean="0"/>
              <a:t>Delphi, </a:t>
            </a:r>
          </a:p>
          <a:p>
            <a:r>
              <a:rPr lang="en-US" dirty="0" smtClean="0"/>
              <a:t>Objective C</a:t>
            </a:r>
            <a:endParaRPr lang="en-US" dirty="0"/>
          </a:p>
        </p:txBody>
      </p:sp>
      <p:grpSp>
        <p:nvGrpSpPr>
          <p:cNvPr id="13" name="Group 12"/>
          <p:cNvGrpSpPr/>
          <p:nvPr/>
        </p:nvGrpSpPr>
        <p:grpSpPr>
          <a:xfrm>
            <a:off x="6473975" y="3886200"/>
            <a:ext cx="2313454" cy="1784866"/>
            <a:chOff x="6523633" y="3733800"/>
            <a:chExt cx="2313454" cy="1784866"/>
          </a:xfrm>
        </p:grpSpPr>
        <p:pic>
          <p:nvPicPr>
            <p:cNvPr id="1037" name="Picture 13" descr="http://www.klaasnienhuis.nl/WordPress/wp-content/uploads/2011/09/xml_51.png"/>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7010400" y="3733800"/>
              <a:ext cx="1339921" cy="1339921"/>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TextBox 11"/>
            <p:cNvSpPr txBox="1"/>
            <p:nvPr/>
          </p:nvSpPr>
          <p:spPr>
            <a:xfrm>
              <a:off x="6523633" y="5149334"/>
              <a:ext cx="2313454" cy="369332"/>
            </a:xfrm>
            <a:prstGeom prst="rect">
              <a:avLst/>
            </a:prstGeom>
            <a:noFill/>
          </p:spPr>
          <p:txBody>
            <a:bodyPr wrap="none" rtlCol="0">
              <a:spAutoFit/>
            </a:bodyPr>
            <a:lstStyle/>
            <a:p>
              <a:r>
                <a:rPr lang="en-US" dirty="0" smtClean="0"/>
                <a:t>eCoreDefinitions.xml</a:t>
              </a:r>
              <a:endParaRPr lang="en-US" dirty="0"/>
            </a:p>
          </p:txBody>
        </p:sp>
      </p:grpSp>
      <p:sp>
        <p:nvSpPr>
          <p:cNvPr id="20" name="TextBox 19"/>
          <p:cNvSpPr txBox="1"/>
          <p:nvPr/>
        </p:nvSpPr>
        <p:spPr>
          <a:xfrm>
            <a:off x="1219200" y="4555132"/>
            <a:ext cx="1014060"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Website</a:t>
            </a:r>
            <a:endParaRPr lang="en-US" dirty="0"/>
          </a:p>
        </p:txBody>
      </p:sp>
      <p:sp>
        <p:nvSpPr>
          <p:cNvPr id="21" name="TextBox 20"/>
          <p:cNvSpPr txBox="1"/>
          <p:nvPr/>
        </p:nvSpPr>
        <p:spPr>
          <a:xfrm>
            <a:off x="1288997" y="5056530"/>
            <a:ext cx="1193596" cy="6463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Validation</a:t>
            </a:r>
          </a:p>
          <a:p>
            <a:r>
              <a:rPr lang="en-US" dirty="0" smtClean="0"/>
              <a:t>Schema’s</a:t>
            </a:r>
            <a:endParaRPr lang="en-US" dirty="0"/>
          </a:p>
        </p:txBody>
      </p:sp>
      <p:sp>
        <p:nvSpPr>
          <p:cNvPr id="22" name="TextBox 21"/>
          <p:cNvSpPr txBox="1"/>
          <p:nvPr/>
        </p:nvSpPr>
        <p:spPr>
          <a:xfrm>
            <a:off x="2286000" y="4532657"/>
            <a:ext cx="1197764"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Examples</a:t>
            </a:r>
            <a:endParaRPr lang="en-US" dirty="0"/>
          </a:p>
        </p:txBody>
      </p:sp>
      <p:cxnSp>
        <p:nvCxnSpPr>
          <p:cNvPr id="15" name="Straight Arrow Connector 14"/>
          <p:cNvCxnSpPr/>
          <p:nvPr/>
        </p:nvCxnSpPr>
        <p:spPr bwMode="auto">
          <a:xfrm>
            <a:off x="6172200" y="4267200"/>
            <a:ext cx="990600" cy="0"/>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cxnSp>
        <p:nvCxnSpPr>
          <p:cNvPr id="25" name="Straight Arrow Connector 24"/>
          <p:cNvCxnSpPr/>
          <p:nvPr/>
        </p:nvCxnSpPr>
        <p:spPr bwMode="auto">
          <a:xfrm flipH="1">
            <a:off x="6036092" y="4744935"/>
            <a:ext cx="1279108" cy="0"/>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sp>
        <p:nvSpPr>
          <p:cNvPr id="29" name="TextBox 28"/>
          <p:cNvSpPr txBox="1"/>
          <p:nvPr/>
        </p:nvSpPr>
        <p:spPr>
          <a:xfrm>
            <a:off x="2634322" y="5345668"/>
            <a:ext cx="979755"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err="1" smtClean="0"/>
              <a:t>DictXml</a:t>
            </a:r>
            <a:endParaRPr lang="en-US" dirty="0"/>
          </a:p>
        </p:txBody>
      </p:sp>
      <p:sp>
        <p:nvSpPr>
          <p:cNvPr id="30" name="TextBox 29"/>
          <p:cNvSpPr txBox="1"/>
          <p:nvPr/>
        </p:nvSpPr>
        <p:spPr>
          <a:xfrm>
            <a:off x="3810000" y="5301734"/>
            <a:ext cx="1434231"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smtClean="0"/>
              <a:t>Resource profiles</a:t>
            </a:r>
            <a:endParaRPr lang="en-US" dirty="0"/>
          </a:p>
        </p:txBody>
      </p:sp>
      <p:sp>
        <p:nvSpPr>
          <p:cNvPr id="31" name="TextBox 30"/>
          <p:cNvSpPr txBox="1"/>
          <p:nvPr/>
        </p:nvSpPr>
        <p:spPr>
          <a:xfrm>
            <a:off x="3581400" y="4560269"/>
            <a:ext cx="1172116" cy="6463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Resource</a:t>
            </a:r>
          </a:p>
          <a:p>
            <a:r>
              <a:rPr lang="en-US" dirty="0" smtClean="0"/>
              <a:t>UML</a:t>
            </a:r>
            <a:endParaRPr lang="en-US" dirty="0"/>
          </a:p>
        </p:txBody>
      </p:sp>
    </p:spTree>
    <p:extLst>
      <p:ext uri="{BB962C8B-B14F-4D97-AF65-F5344CB8AC3E}">
        <p14:creationId xmlns="" xmlns:p14="http://schemas.microsoft.com/office/powerpoint/2010/main" val="29083789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Generator writers!</a:t>
            </a:r>
            <a:endParaRPr lang="en-US" dirty="0"/>
          </a:p>
        </p:txBody>
      </p:sp>
      <p:sp>
        <p:nvSpPr>
          <p:cNvPr id="3" name="Content Placeholder 2"/>
          <p:cNvSpPr>
            <a:spLocks noGrp="1"/>
          </p:cNvSpPr>
          <p:nvPr>
            <p:ph idx="1"/>
          </p:nvPr>
        </p:nvSpPr>
        <p:spPr/>
        <p:txBody>
          <a:bodyPr/>
          <a:lstStyle/>
          <a:p>
            <a:r>
              <a:rPr lang="en-US" dirty="0" smtClean="0"/>
              <a:t>There’s a file called eCoreDefinitions.xml that the C# generator runs of. It has all details from the definitions</a:t>
            </a:r>
          </a:p>
          <a:p>
            <a:endParaRPr lang="en-US" dirty="0"/>
          </a:p>
          <a:p>
            <a:r>
              <a:rPr lang="en-US" dirty="0" smtClean="0"/>
              <a:t>There are Profiles for each resource, basically describing the “unconstrained” resources</a:t>
            </a:r>
          </a:p>
        </p:txBody>
      </p:sp>
      <p:sp>
        <p:nvSpPr>
          <p:cNvPr id="4" name="Slide Number Placeholder 3"/>
          <p:cNvSpPr>
            <a:spLocks noGrp="1"/>
          </p:cNvSpPr>
          <p:nvPr>
            <p:ph type="sldNum" sz="quarter" idx="4"/>
          </p:nvPr>
        </p:nvSpPr>
        <p:spPr/>
        <p:txBody>
          <a:bodyPr/>
          <a:lstStyle/>
          <a:p>
            <a:fld id="{5CC3E5C4-3E2B-40F1-9F2B-C46CEB0C88DF}" type="slidenum">
              <a:rPr lang="en-CA" smtClean="0"/>
              <a:pPr/>
              <a:t>35</a:t>
            </a:fld>
            <a:endParaRPr lang="en-CA"/>
          </a:p>
        </p:txBody>
      </p:sp>
    </p:spTree>
    <p:extLst>
      <p:ext uri="{BB962C8B-B14F-4D97-AF65-F5344CB8AC3E}">
        <p14:creationId xmlns="" xmlns:p14="http://schemas.microsoft.com/office/powerpoint/2010/main" val="398706607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#1</a:t>
            </a:r>
            <a:endParaRPr lang="en-US" dirty="0"/>
          </a:p>
        </p:txBody>
      </p:sp>
      <p:sp>
        <p:nvSpPr>
          <p:cNvPr id="3" name="Content Placeholder 2"/>
          <p:cNvSpPr>
            <a:spLocks noGrp="1"/>
          </p:cNvSpPr>
          <p:nvPr>
            <p:ph idx="1"/>
          </p:nvPr>
        </p:nvSpPr>
        <p:spPr/>
        <p:txBody>
          <a:bodyPr/>
          <a:lstStyle/>
          <a:p>
            <a:pPr algn="ctr"/>
            <a:r>
              <a:rPr lang="en-US" sz="3600" dirty="0" smtClean="0">
                <a:latin typeface="+mj-lt"/>
              </a:rPr>
              <a:t>What resource </a:t>
            </a:r>
          </a:p>
          <a:p>
            <a:pPr algn="ctr"/>
            <a:r>
              <a:rPr lang="en-US" sz="3600" dirty="0" smtClean="0">
                <a:latin typeface="+mj-lt"/>
              </a:rPr>
              <a:t>would you use for:</a:t>
            </a:r>
          </a:p>
          <a:p>
            <a:pPr algn="ctr"/>
            <a:r>
              <a:rPr lang="en-US" sz="3600" dirty="0" smtClean="0">
                <a:latin typeface="+mj-lt"/>
              </a:rPr>
              <a:t>(20 minutes)</a:t>
            </a:r>
            <a:endParaRPr lang="en-US" sz="3600" dirty="0">
              <a:latin typeface="+mj-lt"/>
            </a:endParaRPr>
          </a:p>
        </p:txBody>
      </p:sp>
    </p:spTree>
    <p:extLst>
      <p:ext uri="{BB962C8B-B14F-4D97-AF65-F5344CB8AC3E}">
        <p14:creationId xmlns="" xmlns:p14="http://schemas.microsoft.com/office/powerpoint/2010/main" val="12714737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resource would you use for:</a:t>
            </a:r>
            <a:endParaRPr lang="en-US" dirty="0"/>
          </a:p>
        </p:txBody>
      </p:sp>
      <p:sp>
        <p:nvSpPr>
          <p:cNvPr id="5" name="Content Placeholder 4"/>
          <p:cNvSpPr>
            <a:spLocks noGrp="1"/>
          </p:cNvSpPr>
          <p:nvPr>
            <p:ph sz="half" idx="1"/>
          </p:nvPr>
        </p:nvSpPr>
        <p:spPr/>
        <p:txBody>
          <a:bodyPr/>
          <a:lstStyle/>
          <a:p>
            <a:r>
              <a:rPr lang="en-US" dirty="0" smtClean="0"/>
              <a:t>Blood Pressure</a:t>
            </a:r>
          </a:p>
          <a:p>
            <a:r>
              <a:rPr lang="en-US" dirty="0" smtClean="0"/>
              <a:t>Dictated sound clip</a:t>
            </a:r>
          </a:p>
          <a:p>
            <a:r>
              <a:rPr lang="en-US" dirty="0" smtClean="0"/>
              <a:t>Cheek swab</a:t>
            </a:r>
          </a:p>
          <a:p>
            <a:r>
              <a:rPr lang="en-US" dirty="0" smtClean="0"/>
              <a:t>Laboratory</a:t>
            </a:r>
          </a:p>
          <a:p>
            <a:r>
              <a:rPr lang="en-US" dirty="0" smtClean="0"/>
              <a:t>Home visit</a:t>
            </a:r>
          </a:p>
          <a:p>
            <a:r>
              <a:rPr lang="en-US" dirty="0" smtClean="0"/>
              <a:t>Problem List</a:t>
            </a:r>
          </a:p>
          <a:p>
            <a:r>
              <a:rPr lang="en-US" dirty="0" smtClean="0"/>
              <a:t>Audit record</a:t>
            </a:r>
          </a:p>
          <a:p>
            <a:r>
              <a:rPr lang="en-US" dirty="0" smtClean="0"/>
              <a:t>Clinical Document</a:t>
            </a:r>
            <a:endParaRPr lang="en-US" dirty="0"/>
          </a:p>
        </p:txBody>
      </p:sp>
      <p:sp>
        <p:nvSpPr>
          <p:cNvPr id="6" name="Content Placeholder 5"/>
          <p:cNvSpPr>
            <a:spLocks noGrp="1"/>
          </p:cNvSpPr>
          <p:nvPr>
            <p:ph sz="half" idx="2"/>
          </p:nvPr>
        </p:nvSpPr>
        <p:spPr/>
        <p:txBody>
          <a:bodyPr/>
          <a:lstStyle/>
          <a:p>
            <a:r>
              <a:rPr lang="en-US" dirty="0" smtClean="0"/>
              <a:t>Contracted taxi driver</a:t>
            </a:r>
          </a:p>
          <a:p>
            <a:r>
              <a:rPr lang="en-US" dirty="0" smtClean="0"/>
              <a:t>Study subject</a:t>
            </a:r>
          </a:p>
          <a:p>
            <a:r>
              <a:rPr lang="en-US" dirty="0" smtClean="0"/>
              <a:t>Record of narcotic use</a:t>
            </a:r>
          </a:p>
          <a:p>
            <a:r>
              <a:rPr lang="en-US" dirty="0" smtClean="0"/>
              <a:t>Password change reminder</a:t>
            </a:r>
          </a:p>
          <a:p>
            <a:r>
              <a:rPr lang="en-US" dirty="0" smtClean="0"/>
              <a:t>Group smoking cessation workshop</a:t>
            </a:r>
          </a:p>
          <a:p>
            <a:r>
              <a:rPr lang="en-US" dirty="0" smtClean="0"/>
              <a:t>Females over 35</a:t>
            </a:r>
          </a:p>
          <a:p>
            <a:r>
              <a:rPr lang="en-US" dirty="0" smtClean="0"/>
              <a:t>Referral</a:t>
            </a:r>
          </a:p>
        </p:txBody>
      </p:sp>
      <p:sp>
        <p:nvSpPr>
          <p:cNvPr id="4" name="Slide Number Placeholder 3"/>
          <p:cNvSpPr>
            <a:spLocks noGrp="1"/>
          </p:cNvSpPr>
          <p:nvPr>
            <p:ph type="sldNum" sz="quarter" idx="4"/>
          </p:nvPr>
        </p:nvSpPr>
        <p:spPr/>
        <p:txBody>
          <a:bodyPr/>
          <a:lstStyle/>
          <a:p>
            <a:fld id="{5CC3E5C4-3E2B-40F1-9F2B-C46CEB0C88DF}" type="slidenum">
              <a:rPr lang="en-CA" smtClean="0"/>
              <a:pPr/>
              <a:t>37</a:t>
            </a:fld>
            <a:endParaRPr lang="en-CA"/>
          </a:p>
        </p:txBody>
      </p:sp>
    </p:spTree>
    <p:extLst>
      <p:ext uri="{BB962C8B-B14F-4D97-AF65-F5344CB8AC3E}">
        <p14:creationId xmlns="" xmlns:p14="http://schemas.microsoft.com/office/powerpoint/2010/main" val="340835071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r>
              <a:rPr lang="en-US" dirty="0" smtClean="0"/>
              <a:t>My take-away for “</a:t>
            </a:r>
            <a:r>
              <a:rPr lang="en-US" b="1" dirty="0" smtClean="0"/>
              <a:t>FHIR Overview</a:t>
            </a:r>
            <a:r>
              <a:rPr lang="en-US" dirty="0" smtClean="0"/>
              <a:t>” is . . .</a:t>
            </a:r>
            <a:endParaRPr lang="en-US"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38</a:t>
            </a:fld>
            <a:endParaRPr lang="en-CA"/>
          </a:p>
        </p:txBody>
      </p:sp>
      <p:pic>
        <p:nvPicPr>
          <p:cNvPr id="1229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93463542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Resources</a:t>
            </a:r>
            <a:endParaRPr lang="en-US" dirty="0"/>
          </a:p>
        </p:txBody>
      </p:sp>
      <p:sp>
        <p:nvSpPr>
          <p:cNvPr id="3" name="Text Placeholder 2"/>
          <p:cNvSpPr>
            <a:spLocks noGrp="1"/>
          </p:cNvSpPr>
          <p:nvPr>
            <p:ph type="body" idx="1"/>
          </p:nvPr>
        </p:nvSpPr>
        <p:spPr/>
        <p:txBody>
          <a:bodyPr/>
          <a:lstStyle/>
          <a:p>
            <a:endParaRPr lang="en-CA"/>
          </a:p>
        </p:txBody>
      </p:sp>
    </p:spTree>
    <p:extLst>
      <p:ext uri="{BB962C8B-B14F-4D97-AF65-F5344CB8AC3E}">
        <p14:creationId xmlns="" xmlns:p14="http://schemas.microsoft.com/office/powerpoint/2010/main" val="10602539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Credit where it’s due</a:t>
            </a:r>
            <a:endParaRPr lang="en-US" dirty="0"/>
          </a:p>
        </p:txBody>
      </p:sp>
      <p:sp>
        <p:nvSpPr>
          <p:cNvPr id="3" name="Content Placeholder 2"/>
          <p:cNvSpPr>
            <a:spLocks noGrp="1"/>
          </p:cNvSpPr>
          <p:nvPr>
            <p:ph idx="1"/>
          </p:nvPr>
        </p:nvSpPr>
        <p:spPr/>
        <p:txBody>
          <a:bodyPr/>
          <a:lstStyle/>
          <a:p>
            <a:r>
              <a:rPr lang="en-US" dirty="0" smtClean="0"/>
              <a:t>This presentation is licensed under the Creative</a:t>
            </a:r>
            <a:r>
              <a:rPr lang="en-US" baseline="0" dirty="0" smtClean="0"/>
              <a:t> Commons “attribution” license (so take and use as you see fit)</a:t>
            </a:r>
          </a:p>
          <a:p>
            <a:r>
              <a:rPr lang="en-US" dirty="0" smtClean="0"/>
              <a:t>A large part of the content comes from slides originally developed by Ewout Kramer (another core team member)</a:t>
            </a:r>
          </a:p>
          <a:p>
            <a:r>
              <a:rPr lang="en-US" dirty="0" smtClean="0"/>
              <a:t>So significant credit (and perhaps occasionally blame? </a:t>
            </a:r>
            <a:r>
              <a:rPr lang="en-US" dirty="0" smtClean="0">
                <a:sym typeface="Wingdings" panose="05000000000000000000" pitchFamily="2" charset="2"/>
              </a:rPr>
              <a:t>) goes to him</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4</a:t>
            </a:fld>
            <a:endParaRPr lang="en-CA"/>
          </a:p>
        </p:txBody>
      </p:sp>
    </p:spTree>
    <p:extLst>
      <p:ext uri="{BB962C8B-B14F-4D97-AF65-F5344CB8AC3E}">
        <p14:creationId xmlns="" xmlns:p14="http://schemas.microsoft.com/office/powerpoint/2010/main" val="206604527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for developers</a:t>
            </a:r>
            <a:endParaRPr lang="en-US" dirty="0"/>
          </a:p>
        </p:txBody>
      </p:sp>
      <p:sp>
        <p:nvSpPr>
          <p:cNvPr id="4" name="Content Placeholder 3"/>
          <p:cNvSpPr>
            <a:spLocks noGrp="1"/>
          </p:cNvSpPr>
          <p:nvPr>
            <p:ph idx="1"/>
          </p:nvPr>
        </p:nvSpPr>
        <p:spPr/>
        <p:txBody>
          <a:bodyPr/>
          <a:lstStyle/>
          <a:p>
            <a:r>
              <a:rPr lang="en-US" dirty="0" smtClean="0"/>
              <a:t>Where to get support:</a:t>
            </a:r>
          </a:p>
          <a:p>
            <a:pPr lvl="1"/>
            <a:r>
              <a:rPr lang="en-US" sz="2400" dirty="0" smtClean="0"/>
              <a:t>Spec discussion threads</a:t>
            </a:r>
          </a:p>
          <a:p>
            <a:pPr lvl="1"/>
            <a:r>
              <a:rPr lang="en-US" sz="2400" dirty="0" smtClean="0"/>
              <a:t>Implementer’s Skype chat</a:t>
            </a:r>
          </a:p>
          <a:p>
            <a:pPr lvl="1"/>
            <a:r>
              <a:rPr lang="en-US" sz="2400" dirty="0" smtClean="0"/>
              <a:t>Stack Overflow</a:t>
            </a:r>
          </a:p>
          <a:p>
            <a:pPr lvl="1"/>
            <a:r>
              <a:rPr lang="en-US" sz="2400" dirty="0" smtClean="0"/>
              <a:t>FHIR List server</a:t>
            </a:r>
          </a:p>
          <a:p>
            <a:pPr lvl="1"/>
            <a:r>
              <a:rPr lang="en-US" sz="2400" dirty="0" smtClean="0"/>
              <a:t>gForge Tracker (Change requests)</a:t>
            </a:r>
          </a:p>
          <a:p>
            <a:pPr lvl="1"/>
            <a:r>
              <a:rPr lang="en-US" sz="2400" dirty="0" smtClean="0"/>
              <a:t>FHIR User Group (AID)</a:t>
            </a:r>
          </a:p>
          <a:p>
            <a:pPr lvl="1"/>
            <a:r>
              <a:rPr lang="en-US" sz="2400" dirty="0" smtClean="0"/>
              <a:t>FAQs (members only)</a:t>
            </a:r>
          </a:p>
          <a:p>
            <a:pPr lvl="1"/>
            <a:r>
              <a:rPr lang="en-US" sz="2400" dirty="0" smtClean="0"/>
              <a:t>Test servers</a:t>
            </a:r>
          </a:p>
          <a:p>
            <a:r>
              <a:rPr lang="en-US" b="1" dirty="0" smtClean="0">
                <a:solidFill>
                  <a:srgbClr val="0070C0"/>
                </a:solidFill>
              </a:rPr>
              <a:t>http://wiki.hl7.org?title=FHIR</a:t>
            </a:r>
          </a:p>
          <a:p>
            <a:endParaRPr lang="en-US" dirty="0"/>
          </a:p>
        </p:txBody>
      </p:sp>
    </p:spTree>
    <p:extLst>
      <p:ext uri="{BB962C8B-B14F-4D97-AF65-F5344CB8AC3E}">
        <p14:creationId xmlns="" xmlns:p14="http://schemas.microsoft.com/office/powerpoint/2010/main" val="232012881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Content Placeholder 2"/>
          <p:cNvSpPr>
            <a:spLocks noGrp="1"/>
          </p:cNvSpPr>
          <p:nvPr>
            <p:ph idx="1"/>
          </p:nvPr>
        </p:nvSpPr>
        <p:spPr/>
        <p:txBody>
          <a:bodyPr/>
          <a:lstStyle/>
          <a:p>
            <a:r>
              <a:rPr lang="en-US" dirty="0" smtClean="0"/>
              <a:t>“Resources” are:</a:t>
            </a:r>
          </a:p>
          <a:p>
            <a:pPr lvl="1"/>
            <a:r>
              <a:rPr lang="en-US" dirty="0" smtClean="0"/>
              <a:t>Small logically discrete units of exchange</a:t>
            </a:r>
          </a:p>
          <a:p>
            <a:pPr lvl="1"/>
            <a:r>
              <a:rPr lang="en-US" dirty="0" smtClean="0"/>
              <a:t>Defined behavior and meaning</a:t>
            </a:r>
          </a:p>
          <a:p>
            <a:pPr lvl="1"/>
            <a:r>
              <a:rPr lang="en-US" dirty="0" smtClean="0"/>
              <a:t>Known identity / location</a:t>
            </a:r>
          </a:p>
          <a:p>
            <a:pPr lvl="1"/>
            <a:r>
              <a:rPr lang="en-US" dirty="0" smtClean="0"/>
              <a:t>Smallest unit of transaction</a:t>
            </a:r>
          </a:p>
          <a:p>
            <a:pPr lvl="1"/>
            <a:r>
              <a:rPr lang="en-US" dirty="0" smtClean="0"/>
              <a:t>“of interest” to healthcare</a:t>
            </a:r>
          </a:p>
          <a:p>
            <a:pPr lvl="1"/>
            <a:endParaRPr lang="en-US" dirty="0" smtClean="0"/>
          </a:p>
          <a:p>
            <a:pPr lvl="1"/>
            <a:r>
              <a:rPr lang="en-US" dirty="0" smtClean="0"/>
              <a:t>V2: Sort of like Segments</a:t>
            </a:r>
          </a:p>
          <a:p>
            <a:pPr lvl="1"/>
            <a:r>
              <a:rPr lang="en-US" dirty="0" smtClean="0"/>
              <a:t>V3: Sort of like CMETs</a:t>
            </a:r>
          </a:p>
        </p:txBody>
      </p:sp>
      <p:pic>
        <p:nvPicPr>
          <p:cNvPr id="7" name="Picture 6"/>
          <p:cNvPicPr>
            <a:picLocks noChangeAspect="1"/>
          </p:cNvPicPr>
          <p:nvPr/>
        </p:nvPicPr>
        <p:blipFill rotWithShape="1">
          <a:blip r:embed="rId3" cstate="print">
            <a:extLst>
              <a:ext uri="{28A0092B-C50C-407E-A947-70E740481C1C}">
                <a14:useLocalDpi xmlns="" xmlns:a14="http://schemas.microsoft.com/office/drawing/2010/main" val="0"/>
              </a:ext>
            </a:extLst>
          </a:blip>
          <a:srcRect l="27071" t="19101" r="26890" b="29814"/>
          <a:stretch/>
        </p:blipFill>
        <p:spPr>
          <a:xfrm>
            <a:off x="6876256" y="265046"/>
            <a:ext cx="2034746" cy="1252151"/>
          </a:xfrm>
          <a:prstGeom prst="rect">
            <a:avLst/>
          </a:prstGeom>
        </p:spPr>
      </p:pic>
      <p:pic>
        <p:nvPicPr>
          <p:cNvPr id="5122" name="Picture 2" descr="C:\Users\office\AppData\Local\Microsoft\Windows\Temporary Internet Files\Content.IE5\5WDXES51\MC900439816[1].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561968" y="3356992"/>
            <a:ext cx="2362324" cy="236232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40441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23528" y="332656"/>
            <a:ext cx="7372672" cy="1152128"/>
          </a:xfrm>
        </p:spPr>
        <p:txBody>
          <a:bodyPr/>
          <a:lstStyle/>
          <a:p>
            <a:r>
              <a:rPr lang="en-US" dirty="0" smtClean="0"/>
              <a:t>What is/isn’t a Resource?</a:t>
            </a:r>
            <a:endParaRPr lang="en-US" dirty="0"/>
          </a:p>
        </p:txBody>
      </p:sp>
      <p:sp>
        <p:nvSpPr>
          <p:cNvPr id="9" name="Text Placeholder 8"/>
          <p:cNvSpPr>
            <a:spLocks noGrp="1"/>
          </p:cNvSpPr>
          <p:nvPr>
            <p:ph type="body" idx="1"/>
          </p:nvPr>
        </p:nvSpPr>
        <p:spPr/>
        <p:txBody>
          <a:bodyPr/>
          <a:lstStyle/>
          <a:p>
            <a:r>
              <a:rPr lang="en-US" dirty="0" smtClean="0"/>
              <a:t>Examples</a:t>
            </a:r>
            <a:endParaRPr lang="en-US" dirty="0"/>
          </a:p>
        </p:txBody>
      </p:sp>
      <p:sp>
        <p:nvSpPr>
          <p:cNvPr id="7" name="Content Placeholder 6"/>
          <p:cNvSpPr>
            <a:spLocks noGrp="1"/>
          </p:cNvSpPr>
          <p:nvPr>
            <p:ph sz="half" idx="2"/>
          </p:nvPr>
        </p:nvSpPr>
        <p:spPr/>
        <p:txBody>
          <a:bodyPr/>
          <a:lstStyle/>
          <a:p>
            <a:r>
              <a:rPr lang="en-US" dirty="0" smtClean="0"/>
              <a:t>Administrative</a:t>
            </a:r>
          </a:p>
          <a:p>
            <a:pPr lvl="1"/>
            <a:r>
              <a:rPr lang="en-US" dirty="0" smtClean="0"/>
              <a:t>Patient, Location, Encounter, Organization, </a:t>
            </a:r>
          </a:p>
          <a:p>
            <a:r>
              <a:rPr lang="en-US" dirty="0" smtClean="0"/>
              <a:t>Clinical Concepts</a:t>
            </a:r>
          </a:p>
          <a:p>
            <a:pPr lvl="1"/>
            <a:r>
              <a:rPr lang="en-US" dirty="0" err="1" smtClean="0"/>
              <a:t>AllergyIntolerance</a:t>
            </a:r>
            <a:r>
              <a:rPr lang="en-US" dirty="0" smtClean="0"/>
              <a:t>, Questionnaire, Observation</a:t>
            </a:r>
          </a:p>
          <a:p>
            <a:r>
              <a:rPr lang="en-US" dirty="0" smtClean="0"/>
              <a:t>Infrastructure</a:t>
            </a:r>
          </a:p>
          <a:p>
            <a:pPr lvl="1"/>
            <a:r>
              <a:rPr lang="en-US" dirty="0" smtClean="0"/>
              <a:t>Composition, </a:t>
            </a:r>
            <a:r>
              <a:rPr lang="en-US" dirty="0" err="1" smtClean="0"/>
              <a:t>MessageHeader</a:t>
            </a:r>
            <a:r>
              <a:rPr lang="en-US" dirty="0" smtClean="0"/>
              <a:t>, Profile, Conformance</a:t>
            </a:r>
          </a:p>
        </p:txBody>
      </p:sp>
      <p:sp>
        <p:nvSpPr>
          <p:cNvPr id="10" name="Text Placeholder 9"/>
          <p:cNvSpPr>
            <a:spLocks noGrp="1"/>
          </p:cNvSpPr>
          <p:nvPr>
            <p:ph type="body" sz="quarter" idx="3"/>
          </p:nvPr>
        </p:nvSpPr>
        <p:spPr/>
        <p:txBody>
          <a:bodyPr/>
          <a:lstStyle/>
          <a:p>
            <a:r>
              <a:rPr lang="en-US" dirty="0" smtClean="0"/>
              <a:t>Non-examples</a:t>
            </a:r>
            <a:endParaRPr lang="en-US" dirty="0"/>
          </a:p>
        </p:txBody>
      </p:sp>
      <p:sp>
        <p:nvSpPr>
          <p:cNvPr id="11" name="Content Placeholder 10"/>
          <p:cNvSpPr>
            <a:spLocks noGrp="1"/>
          </p:cNvSpPr>
          <p:nvPr>
            <p:ph sz="quarter" idx="4"/>
          </p:nvPr>
        </p:nvSpPr>
        <p:spPr/>
        <p:txBody>
          <a:bodyPr/>
          <a:lstStyle/>
          <a:p>
            <a:r>
              <a:rPr lang="en-US" dirty="0" smtClean="0"/>
              <a:t>Gender</a:t>
            </a:r>
          </a:p>
          <a:p>
            <a:pPr lvl="1"/>
            <a:r>
              <a:rPr lang="en-US" dirty="0" smtClean="0"/>
              <a:t>Too small</a:t>
            </a:r>
          </a:p>
          <a:p>
            <a:r>
              <a:rPr lang="en-US" dirty="0" smtClean="0"/>
              <a:t>Blood Pressure</a:t>
            </a:r>
          </a:p>
          <a:p>
            <a:pPr lvl="1"/>
            <a:r>
              <a:rPr lang="en-US" dirty="0" smtClean="0"/>
              <a:t>Too specific</a:t>
            </a:r>
          </a:p>
          <a:p>
            <a:r>
              <a:rPr lang="en-US" dirty="0" smtClean="0"/>
              <a:t>Pregnancy</a:t>
            </a:r>
          </a:p>
          <a:p>
            <a:pPr lvl="1"/>
            <a:r>
              <a:rPr lang="en-US" dirty="0" smtClean="0"/>
              <a:t>Too broad</a:t>
            </a:r>
          </a:p>
          <a:p>
            <a:r>
              <a:rPr lang="en-US" dirty="0"/>
              <a:t>Electronic Health Record </a:t>
            </a:r>
          </a:p>
          <a:p>
            <a:pPr lvl="1"/>
            <a:r>
              <a:rPr lang="en-US" dirty="0"/>
              <a:t>Too </a:t>
            </a:r>
            <a:r>
              <a:rPr lang="en-US" dirty="0" smtClean="0"/>
              <a:t>big</a:t>
            </a:r>
            <a:endParaRPr lang="en-US" dirty="0"/>
          </a:p>
        </p:txBody>
      </p:sp>
    </p:spTree>
    <p:extLst>
      <p:ext uri="{BB962C8B-B14F-4D97-AF65-F5344CB8AC3E}">
        <p14:creationId xmlns="" xmlns:p14="http://schemas.microsoft.com/office/powerpoint/2010/main" val="367775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xEl>
                                              <p:pRg st="4" end="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xEl>
                                              <p:pRg st="6" end="6"/>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1"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Content Placeholder 26"/>
          <p:cNvPicPr>
            <a:picLocks noGrp="1" noChangeAspect="1"/>
          </p:cNvPicPr>
          <p:nvPr>
            <p:ph idx="1"/>
          </p:nvPr>
        </p:nvPicPr>
        <p:blipFill rotWithShape="1">
          <a:blip r:embed="rId2" cstate="print">
            <a:clrChange>
              <a:clrFrom>
                <a:srgbClr val="FFE074"/>
              </a:clrFrom>
              <a:clrTo>
                <a:srgbClr val="FFE074">
                  <a:alpha val="0"/>
                </a:srgbClr>
              </a:clrTo>
            </a:clrChange>
            <a:extLst>
              <a:ext uri="{BEBA8EAE-BF5A-486C-A8C5-ECC9F3942E4B}">
                <a14:imgProps xmlns="" xmlns:a14="http://schemas.microsoft.com/office/drawing/2010/main">
                  <a14:imgLayer r:embed="rId3">
                    <a14:imgEffect>
                      <a14:brightnessContrast contrast="-40000"/>
                    </a14:imgEffect>
                  </a14:imgLayer>
                </a14:imgProps>
              </a:ext>
              <a:ext uri="{28A0092B-C50C-407E-A947-70E740481C1C}">
                <a14:useLocalDpi xmlns="" xmlns:a14="http://schemas.microsoft.com/office/drawing/2010/main" val="0"/>
              </a:ext>
            </a:extLst>
          </a:blip>
          <a:srcRect b="6183"/>
          <a:stretch/>
        </p:blipFill>
        <p:spPr>
          <a:xfrm>
            <a:off x="912839" y="1741714"/>
            <a:ext cx="7139901" cy="4789715"/>
          </a:xfrm>
        </p:spPr>
      </p:pic>
      <p:sp>
        <p:nvSpPr>
          <p:cNvPr id="31" name="Rounded Rectangle 30"/>
          <p:cNvSpPr/>
          <p:nvPr/>
        </p:nvSpPr>
        <p:spPr bwMode="auto">
          <a:xfrm>
            <a:off x="342900" y="1715400"/>
            <a:ext cx="7696200" cy="4837800"/>
          </a:xfrm>
          <a:prstGeom prst="roundRect">
            <a:avLst>
              <a:gd name="adj" fmla="val 50000"/>
            </a:avLst>
          </a:prstGeom>
          <a:solidFill>
            <a:schemeClr val="bg1">
              <a:alpha val="6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grpSp>
        <p:nvGrpSpPr>
          <p:cNvPr id="32" name="Group 31"/>
          <p:cNvGrpSpPr/>
          <p:nvPr/>
        </p:nvGrpSpPr>
        <p:grpSpPr>
          <a:xfrm>
            <a:off x="2819400" y="2743200"/>
            <a:ext cx="3494048" cy="2667000"/>
            <a:chOff x="1981200" y="2438400"/>
            <a:chExt cx="3494048" cy="2667000"/>
          </a:xfrm>
        </p:grpSpPr>
        <p:sp>
          <p:nvSpPr>
            <p:cNvPr id="11" name="Rectangle 10"/>
            <p:cNvSpPr/>
            <p:nvPr/>
          </p:nvSpPr>
          <p:spPr bwMode="auto">
            <a:xfrm>
              <a:off x="1981200" y="2438400"/>
              <a:ext cx="3494048" cy="2667000"/>
            </a:xfrm>
            <a:prstGeom prst="roundRect">
              <a:avLst>
                <a:gd name="adj" fmla="val 6712"/>
              </a:avLst>
            </a:prstGeom>
            <a:ln w="25400">
              <a:headEnd type="none" w="med" len="med"/>
              <a:tailEnd type="none" w="med" len="med"/>
            </a:ln>
            <a:effectLst>
              <a:outerShdw blurRad="76200" dist="889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Resource</a:t>
              </a:r>
            </a:p>
            <a:p>
              <a:pPr marL="0" marR="0" indent="0" defTabSz="914400" rtl="0" eaLnBrk="0" fontAlgn="base" latinLnBrk="0" hangingPunct="0">
                <a:lnSpc>
                  <a:spcPct val="100000"/>
                </a:lnSpc>
                <a:spcBef>
                  <a:spcPct val="0"/>
                </a:spcBef>
                <a:spcAft>
                  <a:spcPct val="0"/>
                </a:spcAft>
                <a:buClrTx/>
                <a:buSzTx/>
                <a:buFontTx/>
                <a:buNone/>
                <a:tabLst/>
              </a:pPr>
              <a:endParaRPr lang="en-US"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2" name="Rectangle 11"/>
            <p:cNvSpPr/>
            <p:nvPr/>
          </p:nvSpPr>
          <p:spPr bwMode="auto">
            <a:xfrm>
              <a:off x="3644590" y="2545266"/>
              <a:ext cx="1681975" cy="70159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Narrative</a:t>
              </a:r>
            </a:p>
          </p:txBody>
        </p:sp>
        <p:sp>
          <p:nvSpPr>
            <p:cNvPr id="13" name="Rectangle 12"/>
            <p:cNvSpPr/>
            <p:nvPr/>
          </p:nvSpPr>
          <p:spPr bwMode="auto">
            <a:xfrm>
              <a:off x="3644590" y="3395546"/>
              <a:ext cx="1681975" cy="1486829"/>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Elements</a:t>
              </a:r>
            </a:p>
          </p:txBody>
        </p:sp>
        <p:sp>
          <p:nvSpPr>
            <p:cNvPr id="14" name="Rectangle 13"/>
            <p:cNvSpPr/>
            <p:nvPr/>
          </p:nvSpPr>
          <p:spPr bwMode="auto">
            <a:xfrm>
              <a:off x="3773718" y="3954268"/>
              <a:ext cx="1404165" cy="70159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Extensions</a:t>
              </a:r>
            </a:p>
          </p:txBody>
        </p:sp>
        <p:sp>
          <p:nvSpPr>
            <p:cNvPr id="15" name="Rectangle 14"/>
            <p:cNvSpPr/>
            <p:nvPr/>
          </p:nvSpPr>
          <p:spPr bwMode="auto">
            <a:xfrm>
              <a:off x="2055542" y="3850887"/>
              <a:ext cx="1440365" cy="70159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Extensions</a:t>
              </a:r>
            </a:p>
          </p:txBody>
        </p:sp>
      </p:grpSp>
      <p:sp>
        <p:nvSpPr>
          <p:cNvPr id="2" name="Title 1"/>
          <p:cNvSpPr>
            <a:spLocks noGrp="1"/>
          </p:cNvSpPr>
          <p:nvPr>
            <p:ph type="title"/>
          </p:nvPr>
        </p:nvSpPr>
        <p:spPr/>
        <p:txBody>
          <a:bodyPr/>
          <a:lstStyle/>
          <a:p>
            <a:r>
              <a:rPr lang="en-US" dirty="0" smtClean="0"/>
              <a:t>Structure of a Resource</a:t>
            </a:r>
            <a:endParaRPr lang="en-US" dirty="0"/>
          </a:p>
        </p:txBody>
      </p:sp>
      <p:sp>
        <p:nvSpPr>
          <p:cNvPr id="33" name="TextBox 32"/>
          <p:cNvSpPr txBox="1"/>
          <p:nvPr/>
        </p:nvSpPr>
        <p:spPr>
          <a:xfrm>
            <a:off x="3603038" y="2196567"/>
            <a:ext cx="2202365" cy="369332"/>
          </a:xfrm>
          <a:prstGeom prst="rect">
            <a:avLst/>
          </a:prstGeom>
          <a:noFill/>
        </p:spPr>
        <p:txBody>
          <a:bodyPr wrap="square" rtlCol="0">
            <a:spAutoFit/>
          </a:bodyPr>
          <a:lstStyle/>
          <a:p>
            <a:r>
              <a:rPr lang="nl-NL" dirty="0" err="1" smtClean="0"/>
              <a:t>Metadata</a:t>
            </a:r>
            <a:endParaRPr lang="nl-NL" dirty="0"/>
          </a:p>
        </p:txBody>
      </p:sp>
    </p:spTree>
    <p:extLst>
      <p:ext uri="{BB962C8B-B14F-4D97-AF65-F5344CB8AC3E}">
        <p14:creationId xmlns="" xmlns:p14="http://schemas.microsoft.com/office/powerpoint/2010/main" val="6837501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a resource</a:t>
            </a:r>
            <a:endParaRPr lang="en-US" dirty="0"/>
          </a:p>
        </p:txBody>
      </p:sp>
      <p:pic>
        <p:nvPicPr>
          <p:cNvPr id="1027"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51520" y="332656"/>
            <a:ext cx="6019800" cy="60674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1" name="Rectangle 10"/>
          <p:cNvSpPr/>
          <p:nvPr/>
        </p:nvSpPr>
        <p:spPr>
          <a:xfrm>
            <a:off x="428713" y="1124743"/>
            <a:ext cx="5416056" cy="1296144"/>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a:p>
        </p:txBody>
      </p:sp>
      <p:sp>
        <p:nvSpPr>
          <p:cNvPr id="4" name="Slide Number Placeholder 3"/>
          <p:cNvSpPr>
            <a:spLocks noGrp="1"/>
          </p:cNvSpPr>
          <p:nvPr>
            <p:ph type="sldNum" sz="quarter" idx="4"/>
          </p:nvPr>
        </p:nvSpPr>
        <p:spPr>
          <a:prstGeom prst="rect">
            <a:avLst/>
          </a:prstGeom>
        </p:spPr>
        <p:txBody>
          <a:bodyPr/>
          <a:lstStyle/>
          <a:p>
            <a:fld id="{FBE2B389-5997-41EC-A1F5-068E11418883}" type="slidenum">
              <a:rPr lang="en-US"/>
              <a:pPr/>
              <a:t>44</a:t>
            </a:fld>
            <a:endParaRPr lang="en-US"/>
          </a:p>
        </p:txBody>
      </p:sp>
      <p:sp>
        <p:nvSpPr>
          <p:cNvPr id="7" name="Text Box 3"/>
          <p:cNvSpPr txBox="1"/>
          <p:nvPr/>
        </p:nvSpPr>
        <p:spPr>
          <a:xfrm>
            <a:off x="6413609" y="1268761"/>
            <a:ext cx="2397336" cy="72008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a:effectLst/>
                <a:ea typeface="Calibri"/>
                <a:cs typeface="Times New Roman"/>
              </a:rPr>
              <a:t>Human Readable </a:t>
            </a:r>
            <a:r>
              <a:rPr lang="en-AU" sz="1600" dirty="0" smtClean="0">
                <a:effectLst/>
                <a:ea typeface="Calibri"/>
                <a:cs typeface="Times New Roman"/>
              </a:rPr>
              <a:t>Summary</a:t>
            </a:r>
            <a:endParaRPr lang="en-AU" sz="1600" dirty="0">
              <a:effectLst/>
              <a:ea typeface="Calibri"/>
              <a:cs typeface="Times New Roman"/>
            </a:endParaRPr>
          </a:p>
        </p:txBody>
      </p:sp>
      <p:cxnSp>
        <p:nvCxnSpPr>
          <p:cNvPr id="8" name="Straight Arrow Connector 7"/>
          <p:cNvCxnSpPr/>
          <p:nvPr/>
        </p:nvCxnSpPr>
        <p:spPr>
          <a:xfrm flipH="1">
            <a:off x="5868144" y="1628800"/>
            <a:ext cx="54292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 name="Text Box 6"/>
          <p:cNvSpPr txBox="1"/>
          <p:nvPr/>
        </p:nvSpPr>
        <p:spPr>
          <a:xfrm>
            <a:off x="6413609" y="3140968"/>
            <a:ext cx="2401146" cy="1728192"/>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a:effectLst/>
                <a:ea typeface="Calibri"/>
                <a:cs typeface="Times New Roman"/>
              </a:rPr>
              <a:t>Standard Data </a:t>
            </a:r>
            <a:br>
              <a:rPr lang="en-AU" sz="1600" dirty="0">
                <a:effectLst/>
                <a:ea typeface="Calibri"/>
                <a:cs typeface="Times New Roman"/>
              </a:rPr>
            </a:br>
            <a:r>
              <a:rPr lang="en-AU" sz="1600" dirty="0">
                <a:effectLst/>
                <a:ea typeface="Calibri"/>
                <a:cs typeface="Times New Roman"/>
              </a:rPr>
              <a:t>Content:</a:t>
            </a:r>
          </a:p>
          <a:p>
            <a:pPr marL="342900" lvl="0" indent="-342900">
              <a:lnSpc>
                <a:spcPct val="115000"/>
              </a:lnSpc>
              <a:spcAft>
                <a:spcPts val="0"/>
              </a:spcAft>
              <a:buFont typeface="Symbol"/>
              <a:buChar char=""/>
            </a:pPr>
            <a:r>
              <a:rPr lang="en-AU" sz="1200" dirty="0">
                <a:effectLst/>
                <a:ea typeface="Calibri"/>
                <a:cs typeface="Times New Roman"/>
              </a:rPr>
              <a:t>MRN</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Name</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Gender</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Date of Birth</a:t>
            </a:r>
            <a:endParaRPr lang="en-AU" sz="1600" dirty="0">
              <a:effectLst/>
              <a:ea typeface="Calibri"/>
              <a:cs typeface="Times New Roman"/>
            </a:endParaRPr>
          </a:p>
          <a:p>
            <a:pPr marL="342900" lvl="0" indent="-342900">
              <a:lnSpc>
                <a:spcPct val="115000"/>
              </a:lnSpc>
              <a:spcAft>
                <a:spcPts val="1000"/>
              </a:spcAft>
              <a:buFont typeface="Symbol"/>
              <a:buChar char=""/>
            </a:pPr>
            <a:r>
              <a:rPr lang="en-AU" sz="1200" dirty="0">
                <a:effectLst/>
                <a:ea typeface="Calibri"/>
                <a:cs typeface="Times New Roman"/>
              </a:rPr>
              <a:t>Provider</a:t>
            </a:r>
            <a:endParaRPr lang="en-AU" sz="1600" dirty="0">
              <a:effectLst/>
              <a:ea typeface="Calibri"/>
              <a:cs typeface="Times New Roman"/>
            </a:endParaRPr>
          </a:p>
        </p:txBody>
      </p:sp>
      <p:cxnSp>
        <p:nvCxnSpPr>
          <p:cNvPr id="10" name="Straight Arrow Connector 9"/>
          <p:cNvCxnSpPr/>
          <p:nvPr/>
        </p:nvCxnSpPr>
        <p:spPr>
          <a:xfrm flipH="1">
            <a:off x="5870049" y="3995306"/>
            <a:ext cx="543560" cy="0"/>
          </a:xfrm>
          <a:prstGeom prst="straightConnector1">
            <a:avLst/>
          </a:prstGeom>
          <a:ln w="28575">
            <a:solidFill>
              <a:srgbClr val="00B050"/>
            </a:solidFill>
            <a:tailEnd type="arrow"/>
          </a:ln>
        </p:spPr>
        <p:style>
          <a:lnRef idx="1">
            <a:schemeClr val="accent3"/>
          </a:lnRef>
          <a:fillRef idx="0">
            <a:schemeClr val="accent3"/>
          </a:fillRef>
          <a:effectRef idx="0">
            <a:schemeClr val="accent3"/>
          </a:effectRef>
          <a:fontRef idx="minor">
            <a:schemeClr val="tx1"/>
          </a:fontRef>
        </p:style>
      </p:cxnSp>
      <p:sp>
        <p:nvSpPr>
          <p:cNvPr id="12" name="Rectangle 11"/>
          <p:cNvSpPr/>
          <p:nvPr/>
        </p:nvSpPr>
        <p:spPr>
          <a:xfrm>
            <a:off x="428713" y="2420887"/>
            <a:ext cx="5439431" cy="3816425"/>
          </a:xfrm>
          <a:prstGeom prst="rect">
            <a:avLst/>
          </a:prstGeom>
          <a:solidFill>
            <a:srgbClr val="92D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a:p>
        </p:txBody>
      </p:sp>
      <p:sp>
        <p:nvSpPr>
          <p:cNvPr id="13" name="Rectangle 12"/>
          <p:cNvSpPr/>
          <p:nvPr/>
        </p:nvSpPr>
        <p:spPr>
          <a:xfrm>
            <a:off x="428713" y="476672"/>
            <a:ext cx="5416056" cy="648072"/>
          </a:xfrm>
          <a:prstGeom prst="rect">
            <a:avLst/>
          </a:prstGeom>
          <a:solidFill>
            <a:schemeClr val="accent6">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a:p>
        </p:txBody>
      </p:sp>
      <p:sp>
        <p:nvSpPr>
          <p:cNvPr id="14" name="Text Box 10"/>
          <p:cNvSpPr txBox="1"/>
          <p:nvPr/>
        </p:nvSpPr>
        <p:spPr>
          <a:xfrm>
            <a:off x="6413609" y="467519"/>
            <a:ext cx="2401146" cy="657225"/>
          </a:xfrm>
          <a:prstGeom prst="rect">
            <a:avLst/>
          </a:prstGeom>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smtClean="0">
                <a:solidFill>
                  <a:schemeClr val="tx1"/>
                </a:solidFill>
                <a:effectLst/>
                <a:ea typeface="Calibri"/>
                <a:cs typeface="Times New Roman"/>
              </a:rPr>
              <a:t>Extension </a:t>
            </a:r>
            <a:r>
              <a:rPr lang="en-AU" sz="1600" dirty="0">
                <a:solidFill>
                  <a:schemeClr val="tx1"/>
                </a:solidFill>
                <a:effectLst/>
                <a:ea typeface="Calibri"/>
                <a:cs typeface="Times New Roman"/>
              </a:rPr>
              <a:t>with reference to its definition</a:t>
            </a:r>
          </a:p>
        </p:txBody>
      </p:sp>
      <p:cxnSp>
        <p:nvCxnSpPr>
          <p:cNvPr id="15" name="Straight Arrow Connector 14"/>
          <p:cNvCxnSpPr/>
          <p:nvPr/>
        </p:nvCxnSpPr>
        <p:spPr>
          <a:xfrm flipH="1">
            <a:off x="5870049" y="796132"/>
            <a:ext cx="541020" cy="4576"/>
          </a:xfrm>
          <a:prstGeom prst="straightConnector1">
            <a:avLst/>
          </a:prstGeom>
          <a:ln>
            <a:tailEnd type="arrow"/>
          </a:ln>
        </p:spPr>
        <p:style>
          <a:lnRef idx="2">
            <a:schemeClr val="accent6"/>
          </a:lnRef>
          <a:fillRef idx="1">
            <a:schemeClr val="lt1"/>
          </a:fillRef>
          <a:effectRef idx="0">
            <a:schemeClr val="accent6"/>
          </a:effectRef>
          <a:fontRef idx="minor">
            <a:schemeClr val="dk1"/>
          </a:fontRef>
        </p:style>
      </p:cxnSp>
    </p:spTree>
    <p:extLst>
      <p:ext uri="{BB962C8B-B14F-4D97-AF65-F5344CB8AC3E}">
        <p14:creationId xmlns="" xmlns:p14="http://schemas.microsoft.com/office/powerpoint/2010/main" val="300680895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 Readable</a:t>
            </a:r>
            <a:endParaRPr lang="en-US" dirty="0"/>
          </a:p>
        </p:txBody>
      </p:sp>
      <p:sp>
        <p:nvSpPr>
          <p:cNvPr id="3" name="Content Placeholder 2"/>
          <p:cNvSpPr>
            <a:spLocks noGrp="1"/>
          </p:cNvSpPr>
          <p:nvPr>
            <p:ph idx="1"/>
          </p:nvPr>
        </p:nvSpPr>
        <p:spPr/>
        <p:txBody>
          <a:bodyPr/>
          <a:lstStyle/>
          <a:p>
            <a:r>
              <a:rPr lang="en-US" dirty="0" smtClean="0"/>
              <a:t>CDA taught HL7 a very important lesson</a:t>
            </a:r>
          </a:p>
          <a:p>
            <a:pPr lvl="1"/>
            <a:r>
              <a:rPr lang="en-US" dirty="0" smtClean="0"/>
              <a:t>Even if the computers don’t understand 99% of what you’re sending, that’s ok if they can properly render it to a human clinician</a:t>
            </a:r>
          </a:p>
          <a:p>
            <a:pPr lvl="0"/>
            <a:r>
              <a:rPr lang="en-US" dirty="0" smtClean="0"/>
              <a:t>This doesn’t just hold for documents – important for messages, services, etc.</a:t>
            </a:r>
          </a:p>
          <a:p>
            <a:pPr lvl="0"/>
            <a:r>
              <a:rPr lang="en-US" dirty="0" smtClean="0"/>
              <a:t>In FHIR, </a:t>
            </a:r>
            <a:r>
              <a:rPr lang="en-US" b="1" dirty="0" smtClean="0"/>
              <a:t>every</a:t>
            </a:r>
            <a:r>
              <a:rPr lang="en-US" b="0" baseline="0" dirty="0" smtClean="0"/>
              <a:t> resource is required to </a:t>
            </a:r>
            <a:br>
              <a:rPr lang="en-US" b="0" baseline="0" dirty="0" smtClean="0"/>
            </a:br>
            <a:r>
              <a:rPr lang="en-US" b="0" baseline="0" dirty="0" smtClean="0"/>
              <a:t>have a human-readable expression</a:t>
            </a:r>
          </a:p>
          <a:p>
            <a:pPr lvl="1"/>
            <a:r>
              <a:rPr lang="en-US" dirty="0" smtClean="0"/>
              <a:t>Can be direct rendering or human entered</a:t>
            </a:r>
          </a:p>
        </p:txBody>
      </p:sp>
      <p:pic>
        <p:nvPicPr>
          <p:cNvPr id="2052"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643470" y="3501008"/>
            <a:ext cx="1187533" cy="1781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839188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in the spec</a:t>
            </a:r>
            <a:endParaRPr lang="en-US" dirty="0"/>
          </a:p>
        </p:txBody>
      </p:sp>
      <p:sp>
        <p:nvSpPr>
          <p:cNvPr id="4" name="TextBox 3"/>
          <p:cNvSpPr txBox="1"/>
          <p:nvPr/>
        </p:nvSpPr>
        <p:spPr>
          <a:xfrm>
            <a:off x="990601" y="2590800"/>
            <a:ext cx="7162800" cy="1077218"/>
          </a:xfrm>
          <a:prstGeom prst="rect">
            <a:avLst/>
          </a:prstGeom>
          <a:noFill/>
        </p:spPr>
        <p:txBody>
          <a:bodyPr wrap="square" rtlCol="0">
            <a:spAutoFit/>
          </a:bodyPr>
          <a:lstStyle/>
          <a:p>
            <a:r>
              <a:rPr lang="nl-NL" sz="3200" dirty="0" err="1" smtClean="0"/>
              <a:t>Let’s</a:t>
            </a:r>
            <a:r>
              <a:rPr lang="nl-NL" sz="3200" dirty="0" smtClean="0"/>
              <a:t> take a look at </a:t>
            </a:r>
            <a:r>
              <a:rPr lang="nl-NL" sz="3200" dirty="0" err="1" smtClean="0"/>
              <a:t>some</a:t>
            </a:r>
            <a:r>
              <a:rPr lang="nl-NL" sz="3200" dirty="0" smtClean="0"/>
              <a:t> Resources in the </a:t>
            </a:r>
            <a:r>
              <a:rPr lang="nl-NL" sz="3200" dirty="0" err="1" smtClean="0"/>
              <a:t>specification</a:t>
            </a:r>
            <a:r>
              <a:rPr lang="nl-NL" sz="3200" dirty="0" smtClean="0"/>
              <a:t>….</a:t>
            </a:r>
            <a:endParaRPr lang="nl-NL" sz="3200" dirty="0"/>
          </a:p>
        </p:txBody>
      </p:sp>
    </p:spTree>
    <p:extLst>
      <p:ext uri="{BB962C8B-B14F-4D97-AF65-F5344CB8AC3E}">
        <p14:creationId xmlns="" xmlns:p14="http://schemas.microsoft.com/office/powerpoint/2010/main" val="162401362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 versus reference</a:t>
            </a:r>
            <a:endParaRPr lang="en-US" dirty="0"/>
          </a:p>
        </p:txBody>
      </p:sp>
      <p:sp>
        <p:nvSpPr>
          <p:cNvPr id="3" name="Content Placeholder 2"/>
          <p:cNvSpPr>
            <a:spLocks noGrp="1"/>
          </p:cNvSpPr>
          <p:nvPr>
            <p:ph idx="1"/>
          </p:nvPr>
        </p:nvSpPr>
        <p:spPr/>
        <p:txBody>
          <a:bodyPr/>
          <a:lstStyle/>
          <a:p>
            <a:r>
              <a:rPr lang="en-US" dirty="0" smtClean="0"/>
              <a:t>FHIR makes composition and references explicit:</a:t>
            </a:r>
          </a:p>
          <a:p>
            <a:pPr lvl="1"/>
            <a:r>
              <a:rPr lang="en-US" i="1" dirty="0" smtClean="0"/>
              <a:t>References</a:t>
            </a:r>
            <a:r>
              <a:rPr lang="en-US" dirty="0" smtClean="0"/>
              <a:t> are in between Resources. </a:t>
            </a:r>
            <a:r>
              <a:rPr lang="en-US" b="1" dirty="0" smtClean="0"/>
              <a:t>No context conduction across references</a:t>
            </a:r>
            <a:r>
              <a:rPr lang="en-US" dirty="0" smtClean="0"/>
              <a:t> – safe retrieval as individual resources.</a:t>
            </a:r>
          </a:p>
          <a:p>
            <a:pPr lvl="1"/>
            <a:r>
              <a:rPr lang="en-US" i="1" dirty="0" smtClean="0"/>
              <a:t>Composition</a:t>
            </a:r>
            <a:r>
              <a:rPr lang="en-US" dirty="0" smtClean="0"/>
              <a:t> is within a Resource: Components have no meaning outside resource, no identity, no separate access path except through resource</a:t>
            </a:r>
          </a:p>
        </p:txBody>
      </p:sp>
      <p:sp>
        <p:nvSpPr>
          <p:cNvPr id="5" name="Slide Number Placeholder 4"/>
          <p:cNvSpPr>
            <a:spLocks noGrp="1"/>
          </p:cNvSpPr>
          <p:nvPr>
            <p:ph type="sldNum" sz="quarter" idx="4"/>
          </p:nvPr>
        </p:nvSpPr>
        <p:spPr/>
        <p:txBody>
          <a:bodyPr/>
          <a:lstStyle/>
          <a:p>
            <a:fld id="{2CD36790-EF9F-4521-A783-189BE19EEE4B}" type="slidenum">
              <a:rPr lang="en-US" smtClean="0"/>
              <a:pPr/>
              <a:t>47</a:t>
            </a:fld>
            <a:endParaRPr lang="en-US"/>
          </a:p>
        </p:txBody>
      </p:sp>
    </p:spTree>
    <p:extLst>
      <p:ext uri="{BB962C8B-B14F-4D97-AF65-F5344CB8AC3E}">
        <p14:creationId xmlns="" xmlns:p14="http://schemas.microsoft.com/office/powerpoint/2010/main" val="158328132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85800" y="1981200"/>
            <a:ext cx="6589713" cy="26574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8194" name="Rectangle 2"/>
          <p:cNvSpPr>
            <a:spLocks noGrp="1" noChangeArrowheads="1"/>
          </p:cNvSpPr>
          <p:nvPr>
            <p:ph type="title"/>
          </p:nvPr>
        </p:nvSpPr>
        <p:spPr/>
        <p:txBody>
          <a:bodyPr/>
          <a:lstStyle/>
          <a:p>
            <a:r>
              <a:rPr lang="en-US" dirty="0" smtClean="0"/>
              <a:t>Composition of a Resource</a:t>
            </a:r>
            <a:endParaRPr lang="en-US" dirty="0"/>
          </a:p>
        </p:txBody>
      </p:sp>
      <p:sp>
        <p:nvSpPr>
          <p:cNvPr id="5" name="Slide Number Placeholder 4"/>
          <p:cNvSpPr>
            <a:spLocks noGrp="1"/>
          </p:cNvSpPr>
          <p:nvPr>
            <p:ph type="sldNum" sz="quarter" idx="4"/>
          </p:nvPr>
        </p:nvSpPr>
        <p:spPr/>
        <p:txBody>
          <a:bodyPr/>
          <a:lstStyle/>
          <a:p>
            <a:fld id="{64C44300-96F5-4E68-AEBC-759F83B9379E}" type="slidenum">
              <a:rPr lang="en-US" smtClean="0"/>
              <a:pPr/>
              <a:t>48</a:t>
            </a:fld>
            <a:endParaRPr lang="en-US"/>
          </a:p>
        </p:txBody>
      </p:sp>
      <p:cxnSp>
        <p:nvCxnSpPr>
          <p:cNvPr id="18" name="Straight Arrow Connector 17"/>
          <p:cNvCxnSpPr>
            <a:stCxn id="2" idx="1"/>
          </p:cNvCxnSpPr>
          <p:nvPr/>
        </p:nvCxnSpPr>
        <p:spPr bwMode="auto">
          <a:xfrm flipH="1">
            <a:off x="3581400" y="2228910"/>
            <a:ext cx="1858447" cy="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5" name="Straight Arrow Connector 14"/>
          <p:cNvCxnSpPr/>
          <p:nvPr/>
        </p:nvCxnSpPr>
        <p:spPr bwMode="auto">
          <a:xfrm flipH="1" flipV="1">
            <a:off x="6126802" y="3767137"/>
            <a:ext cx="3649" cy="757208"/>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22" name="Straight Arrow Connector 21"/>
          <p:cNvCxnSpPr/>
          <p:nvPr/>
        </p:nvCxnSpPr>
        <p:spPr bwMode="auto">
          <a:xfrm flipV="1">
            <a:off x="1905000" y="4524345"/>
            <a:ext cx="1" cy="856982"/>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2" name="TextBox 1"/>
          <p:cNvSpPr txBox="1"/>
          <p:nvPr/>
        </p:nvSpPr>
        <p:spPr>
          <a:xfrm>
            <a:off x="5439847" y="2028855"/>
            <a:ext cx="1826141" cy="400110"/>
          </a:xfrm>
          <a:prstGeom prst="rect">
            <a:avLst/>
          </a:prstGeom>
          <a:noFill/>
        </p:spPr>
        <p:txBody>
          <a:bodyPr wrap="none" rtlCol="0">
            <a:spAutoFit/>
          </a:bodyPr>
          <a:lstStyle/>
          <a:p>
            <a:r>
              <a:rPr lang="en-US" b="1" dirty="0" smtClean="0"/>
              <a:t>Resource Root</a:t>
            </a:r>
            <a:endParaRPr lang="nl-NL" sz="2000" b="1" dirty="0"/>
          </a:p>
        </p:txBody>
      </p:sp>
      <p:sp>
        <p:nvSpPr>
          <p:cNvPr id="11" name="TextBox 10"/>
          <p:cNvSpPr txBox="1"/>
          <p:nvPr/>
        </p:nvSpPr>
        <p:spPr>
          <a:xfrm>
            <a:off x="4829175" y="4429095"/>
            <a:ext cx="2590800" cy="400110"/>
          </a:xfrm>
          <a:prstGeom prst="rect">
            <a:avLst/>
          </a:prstGeom>
          <a:noFill/>
        </p:spPr>
        <p:txBody>
          <a:bodyPr wrap="square" rtlCol="0">
            <a:spAutoFit/>
          </a:bodyPr>
          <a:lstStyle/>
          <a:p>
            <a:r>
              <a:rPr lang="en-US" b="1" dirty="0" smtClean="0"/>
              <a:t>Resource Component</a:t>
            </a:r>
            <a:endParaRPr lang="nl-NL" sz="2000" b="1" dirty="0"/>
          </a:p>
        </p:txBody>
      </p:sp>
      <p:sp>
        <p:nvSpPr>
          <p:cNvPr id="12" name="TextBox 11"/>
          <p:cNvSpPr txBox="1"/>
          <p:nvPr/>
        </p:nvSpPr>
        <p:spPr>
          <a:xfrm>
            <a:off x="803540" y="5237293"/>
            <a:ext cx="2244460" cy="923330"/>
          </a:xfrm>
          <a:prstGeom prst="rect">
            <a:avLst/>
          </a:prstGeom>
          <a:noFill/>
        </p:spPr>
        <p:txBody>
          <a:bodyPr wrap="square" rtlCol="0">
            <a:spAutoFit/>
          </a:bodyPr>
          <a:lstStyle/>
          <a:p>
            <a:r>
              <a:rPr lang="en-US" b="1" dirty="0" smtClean="0"/>
              <a:t>Simple &amp; Complex elements (may be repeating)</a:t>
            </a:r>
          </a:p>
        </p:txBody>
      </p:sp>
      <p:pic>
        <p:nvPicPr>
          <p:cNvPr id="18436" name="Picture 4"/>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048000" y="5293550"/>
            <a:ext cx="1352550" cy="8286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101396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28625" y="1773217"/>
            <a:ext cx="6589713" cy="26574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Resource Reference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49</a:t>
            </a:fld>
            <a:endParaRPr lang="en-CA" dirty="0"/>
          </a:p>
        </p:txBody>
      </p:sp>
      <p:grpSp>
        <p:nvGrpSpPr>
          <p:cNvPr id="12" name="Group 11"/>
          <p:cNvGrpSpPr/>
          <p:nvPr/>
        </p:nvGrpSpPr>
        <p:grpSpPr>
          <a:xfrm>
            <a:off x="2133600" y="4038600"/>
            <a:ext cx="6887884" cy="2765642"/>
            <a:chOff x="1494117" y="3688998"/>
            <a:chExt cx="6887884" cy="2765642"/>
          </a:xfrm>
        </p:grpSpPr>
        <p:cxnSp>
          <p:nvCxnSpPr>
            <p:cNvPr id="9" name="Straight Connector 8"/>
            <p:cNvCxnSpPr/>
            <p:nvPr/>
          </p:nvCxnSpPr>
          <p:spPr bwMode="auto">
            <a:xfrm>
              <a:off x="1494117" y="3688998"/>
              <a:ext cx="2292313" cy="50895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1" name="TextBox 10"/>
            <p:cNvSpPr txBox="1"/>
            <p:nvPr/>
          </p:nvSpPr>
          <p:spPr>
            <a:xfrm>
              <a:off x="4019191" y="4700314"/>
              <a:ext cx="4362810" cy="1754326"/>
            </a:xfrm>
            <a:prstGeom prst="rect">
              <a:avLst/>
            </a:prstGeom>
            <a:noFill/>
          </p:spPr>
          <p:txBody>
            <a:bodyPr wrap="square" rtlCol="0">
              <a:spAutoFit/>
            </a:bodyPr>
            <a:lstStyle/>
            <a:p>
              <a:r>
                <a:rPr lang="nl-NL" sz="2400" b="1" dirty="0" smtClean="0"/>
                <a:t>“</a:t>
              </a:r>
              <a:r>
                <a:rPr lang="nl-NL" sz="2400" b="1" dirty="0" err="1" smtClean="0"/>
                <a:t>Refers</a:t>
              </a:r>
              <a:r>
                <a:rPr lang="nl-NL" sz="2400" b="1" dirty="0" smtClean="0"/>
                <a:t> </a:t>
              </a:r>
              <a:r>
                <a:rPr lang="nl-NL" sz="2400" b="1" dirty="0" err="1" smtClean="0"/>
                <a:t>to</a:t>
              </a:r>
              <a:r>
                <a:rPr lang="nl-NL" sz="2400" b="1" dirty="0" smtClean="0"/>
                <a:t>…”</a:t>
              </a:r>
            </a:p>
            <a:p>
              <a:endParaRPr lang="en-US" sz="2400" b="1" dirty="0"/>
            </a:p>
            <a:p>
              <a:pPr marL="0" lvl="1"/>
              <a:r>
                <a:rPr lang="en-US" b="1" i="1" dirty="0" smtClean="0"/>
                <a:t>Note: </a:t>
              </a:r>
              <a:r>
                <a:rPr lang="en-US" b="1" i="1" dirty="0"/>
                <a:t>No referential integrity – references are just URL’s</a:t>
              </a:r>
            </a:p>
            <a:p>
              <a:endParaRPr lang="nl-NL" sz="2400" b="1" dirty="0"/>
            </a:p>
          </p:txBody>
        </p:sp>
      </p:grpSp>
      <p:pic>
        <p:nvPicPr>
          <p:cNvPr id="19458"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657600" y="4547559"/>
            <a:ext cx="5215428" cy="43742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12752528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smtClean="0"/>
              <a:t>Attendees</a:t>
            </a:r>
            <a:endParaRPr lang="en-US" dirty="0"/>
          </a:p>
        </p:txBody>
      </p:sp>
      <p:sp>
        <p:nvSpPr>
          <p:cNvPr id="8195" name="Rectangle 3"/>
          <p:cNvSpPr>
            <a:spLocks noGrp="1" noChangeArrowheads="1"/>
          </p:cNvSpPr>
          <p:nvPr>
            <p:ph idx="1"/>
          </p:nvPr>
        </p:nvSpPr>
        <p:spPr/>
        <p:txBody>
          <a:bodyPr/>
          <a:lstStyle/>
          <a:p>
            <a:r>
              <a:rPr lang="en-US" dirty="0" smtClean="0"/>
              <a:t>Who is your organization?</a:t>
            </a:r>
          </a:p>
          <a:p>
            <a:r>
              <a:rPr lang="en-US" dirty="0" smtClean="0"/>
              <a:t>What is your role?</a:t>
            </a:r>
          </a:p>
          <a:p>
            <a:r>
              <a:rPr lang="en-US" dirty="0" smtClean="0"/>
              <a:t>HL7 (v2/v3/CDA) background?</a:t>
            </a:r>
          </a:p>
          <a:p>
            <a:r>
              <a:rPr lang="en-US" dirty="0" smtClean="0"/>
              <a:t>How did you hear about FHIR?</a:t>
            </a:r>
          </a:p>
          <a:p>
            <a:r>
              <a:rPr lang="en-US" dirty="0" smtClean="0"/>
              <a:t>How familiar are you with FHIR?</a:t>
            </a:r>
          </a:p>
          <a:p>
            <a:r>
              <a:rPr lang="en-US" dirty="0" smtClean="0"/>
              <a:t>What is the </a:t>
            </a:r>
            <a:r>
              <a:rPr lang="en-US" b="1" dirty="0" smtClean="0"/>
              <a:t>one</a:t>
            </a:r>
            <a:r>
              <a:rPr lang="en-US" dirty="0" smtClean="0"/>
              <a:t> thing that will make the next two days most valuable for you?</a:t>
            </a:r>
          </a:p>
        </p:txBody>
      </p:sp>
      <p:sp>
        <p:nvSpPr>
          <p:cNvPr id="5" name="Slide Number Placeholder 4"/>
          <p:cNvSpPr>
            <a:spLocks noGrp="1"/>
          </p:cNvSpPr>
          <p:nvPr>
            <p:ph type="sldNum" sz="quarter" idx="4"/>
          </p:nvPr>
        </p:nvSpPr>
        <p:spPr/>
        <p:txBody>
          <a:bodyPr/>
          <a:lstStyle/>
          <a:p>
            <a:fld id="{64C44300-96F5-4E68-AEBC-759F83B9379E}" type="slidenum">
              <a:rPr lang="en-US" smtClean="0"/>
              <a:pPr/>
              <a:t>5</a:t>
            </a:fld>
            <a:endParaRPr lang="en-US" dirty="0"/>
          </a:p>
        </p:txBody>
      </p:sp>
    </p:spTree>
    <p:extLst>
      <p:ext uri="{BB962C8B-B14F-4D97-AF65-F5344CB8AC3E}">
        <p14:creationId xmlns="" xmlns:p14="http://schemas.microsoft.com/office/powerpoint/2010/main" val="30058927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57200" y="2057400"/>
            <a:ext cx="7389813" cy="42195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Resource Reference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50</a:t>
            </a:fld>
            <a:endParaRPr lang="en-CA" dirty="0"/>
          </a:p>
        </p:txBody>
      </p:sp>
      <p:cxnSp>
        <p:nvCxnSpPr>
          <p:cNvPr id="6" name="Straight Arrow Connector 5"/>
          <p:cNvCxnSpPr/>
          <p:nvPr/>
        </p:nvCxnSpPr>
        <p:spPr bwMode="auto">
          <a:xfrm flipH="1">
            <a:off x="5029200" y="3657600"/>
            <a:ext cx="1656184" cy="144016"/>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bwMode="auto">
          <a:xfrm flipH="1">
            <a:off x="5562600" y="4114800"/>
            <a:ext cx="1368152" cy="914105"/>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 xmlns:p14="http://schemas.microsoft.com/office/powerpoint/2010/main" val="97814201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57198" y="2209800"/>
            <a:ext cx="2590801" cy="144314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213020" y="4308137"/>
            <a:ext cx="2892255" cy="11683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8194"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536743" y="775949"/>
            <a:ext cx="4417219" cy="181818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Network</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51</a:t>
            </a:fld>
            <a:endParaRPr lang="en-CA"/>
          </a:p>
        </p:txBody>
      </p:sp>
      <p:cxnSp>
        <p:nvCxnSpPr>
          <p:cNvPr id="6" name="Straight Arrow Connector 5"/>
          <p:cNvCxnSpPr/>
          <p:nvPr/>
        </p:nvCxnSpPr>
        <p:spPr bwMode="auto">
          <a:xfrm flipH="1">
            <a:off x="1524000" y="2209800"/>
            <a:ext cx="3012743" cy="0"/>
          </a:xfrm>
          <a:prstGeom prst="straightConnector1">
            <a:avLst/>
          </a:prstGeom>
          <a:ln w="66675">
            <a:headEnd type="none" w="med" len="med"/>
            <a:tailEnd type="arrow"/>
          </a:ln>
          <a:extLst/>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2665021" y="1600200"/>
            <a:ext cx="992579" cy="369332"/>
          </a:xfrm>
          <a:prstGeom prst="rect">
            <a:avLst/>
          </a:prstGeom>
          <a:noFill/>
        </p:spPr>
        <p:txBody>
          <a:bodyPr wrap="none" rtlCol="0">
            <a:spAutoFit/>
          </a:bodyPr>
          <a:lstStyle/>
          <a:p>
            <a:r>
              <a:rPr lang="nl-NL" b="1" dirty="0" smtClean="0"/>
              <a:t>subject</a:t>
            </a:r>
            <a:endParaRPr lang="nl-NL" b="1" dirty="0"/>
          </a:p>
        </p:txBody>
      </p:sp>
      <p:cxnSp>
        <p:nvCxnSpPr>
          <p:cNvPr id="13" name="Straight Arrow Connector 12"/>
          <p:cNvCxnSpPr/>
          <p:nvPr/>
        </p:nvCxnSpPr>
        <p:spPr bwMode="auto">
          <a:xfrm flipH="1">
            <a:off x="2514600" y="2438400"/>
            <a:ext cx="2133600" cy="1869737"/>
          </a:xfrm>
          <a:prstGeom prst="straightConnector1">
            <a:avLst/>
          </a:prstGeom>
          <a:ln w="66675">
            <a:headEnd type="none" w="med" len="med"/>
            <a:tailEnd type="arrow"/>
          </a:ln>
          <a:extLst/>
        </p:spPr>
        <p:style>
          <a:lnRef idx="3">
            <a:schemeClr val="accent2"/>
          </a:lnRef>
          <a:fillRef idx="0">
            <a:schemeClr val="accent2"/>
          </a:fillRef>
          <a:effectRef idx="2">
            <a:schemeClr val="accent2"/>
          </a:effectRef>
          <a:fontRef idx="minor">
            <a:schemeClr val="tx1"/>
          </a:fontRef>
        </p:style>
      </p:cxnSp>
      <p:sp>
        <p:nvSpPr>
          <p:cNvPr id="14" name="TextBox 13"/>
          <p:cNvSpPr txBox="1"/>
          <p:nvPr/>
        </p:nvSpPr>
        <p:spPr>
          <a:xfrm>
            <a:off x="3655621" y="3669268"/>
            <a:ext cx="1274708" cy="369332"/>
          </a:xfrm>
          <a:prstGeom prst="rect">
            <a:avLst/>
          </a:prstGeom>
          <a:noFill/>
        </p:spPr>
        <p:txBody>
          <a:bodyPr wrap="none" rtlCol="0">
            <a:spAutoFit/>
          </a:bodyPr>
          <a:lstStyle/>
          <a:p>
            <a:r>
              <a:rPr lang="nl-NL" b="1" dirty="0" smtClean="0"/>
              <a:t>performer</a:t>
            </a:r>
            <a:endParaRPr lang="nl-NL" b="1" dirty="0"/>
          </a:p>
        </p:txBody>
      </p:sp>
      <p:cxnSp>
        <p:nvCxnSpPr>
          <p:cNvPr id="16" name="Straight Arrow Connector 15"/>
          <p:cNvCxnSpPr/>
          <p:nvPr/>
        </p:nvCxnSpPr>
        <p:spPr bwMode="auto">
          <a:xfrm>
            <a:off x="2659147" y="5105400"/>
            <a:ext cx="2920404" cy="445532"/>
          </a:xfrm>
          <a:prstGeom prst="straightConnector1">
            <a:avLst/>
          </a:prstGeom>
          <a:ln w="66675">
            <a:headEnd type="none" w="med" len="med"/>
            <a:tailEnd type="arrow"/>
          </a:ln>
          <a:extLst/>
        </p:spPr>
        <p:style>
          <a:lnRef idx="3">
            <a:schemeClr val="accent2"/>
          </a:lnRef>
          <a:fillRef idx="0">
            <a:schemeClr val="accent2"/>
          </a:fillRef>
          <a:effectRef idx="2">
            <a:schemeClr val="accent2"/>
          </a:effectRef>
          <a:fontRef idx="minor">
            <a:schemeClr val="tx1"/>
          </a:fontRef>
        </p:style>
      </p:cxnSp>
      <p:sp>
        <p:nvSpPr>
          <p:cNvPr id="17" name="TextBox 16"/>
          <p:cNvSpPr txBox="1"/>
          <p:nvPr/>
        </p:nvSpPr>
        <p:spPr>
          <a:xfrm>
            <a:off x="4114800" y="5554049"/>
            <a:ext cx="1556836" cy="369332"/>
          </a:xfrm>
          <a:prstGeom prst="rect">
            <a:avLst/>
          </a:prstGeom>
          <a:noFill/>
        </p:spPr>
        <p:txBody>
          <a:bodyPr wrap="none" rtlCol="0">
            <a:spAutoFit/>
          </a:bodyPr>
          <a:lstStyle/>
          <a:p>
            <a:r>
              <a:rPr lang="nl-NL" b="1" dirty="0" err="1" smtClean="0"/>
              <a:t>organization</a:t>
            </a:r>
            <a:endParaRPr lang="nl-NL" b="1" dirty="0"/>
          </a:p>
        </p:txBody>
      </p:sp>
      <p:pic>
        <p:nvPicPr>
          <p:cNvPr id="8197" name="Picture 5"/>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5579551" y="4933853"/>
            <a:ext cx="2881311" cy="80486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07164856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2" descr="http://www.informit.com/ShowCover.aspx?isbn=0321125215"/>
          <p:cNvPicPr>
            <a:picLocks noChangeAspect="1" noChangeArrowheads="1"/>
          </p:cNvPicPr>
          <p:nvPr/>
        </p:nvPicPr>
        <p:blipFill>
          <a:blip r:embed="rId3" cstate="print">
            <a:duotone>
              <a:schemeClr val="accent3">
                <a:shade val="45000"/>
                <a:satMod val="135000"/>
              </a:schemeClr>
              <a:prstClr val="white"/>
            </a:duotone>
            <a:lum bright="-14000" contrast="-26000"/>
          </a:blip>
          <a:srcRect/>
          <a:stretch>
            <a:fillRect/>
          </a:stretch>
        </p:blipFill>
        <p:spPr bwMode="auto">
          <a:xfrm>
            <a:off x="381000" y="1420256"/>
            <a:ext cx="3690205" cy="4876890"/>
          </a:xfrm>
          <a:prstGeom prst="rect">
            <a:avLst/>
          </a:prstGeom>
          <a:noFill/>
          <a:effectLst>
            <a:outerShdw blurRad="50800" dist="50800" dir="5400000" algn="ctr" rotWithShape="0">
              <a:srgbClr val="000000"/>
            </a:outerShdw>
          </a:effectLst>
        </p:spPr>
      </p:pic>
      <p:sp>
        <p:nvSpPr>
          <p:cNvPr id="6" name="Title 5"/>
          <p:cNvSpPr>
            <a:spLocks noGrp="1"/>
          </p:cNvSpPr>
          <p:nvPr>
            <p:ph type="title"/>
          </p:nvPr>
        </p:nvSpPr>
        <p:spPr/>
        <p:txBody>
          <a:bodyPr/>
          <a:lstStyle/>
          <a:p>
            <a:r>
              <a:rPr lang="en-US" dirty="0" smtClean="0"/>
              <a:t>Resource Aggregate</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52</a:t>
            </a:fld>
            <a:endParaRPr lang="en-US"/>
          </a:p>
        </p:txBody>
      </p:sp>
      <p:sp>
        <p:nvSpPr>
          <p:cNvPr id="8" name="TextBox 7"/>
          <p:cNvSpPr txBox="1"/>
          <p:nvPr/>
        </p:nvSpPr>
        <p:spPr>
          <a:xfrm>
            <a:off x="2133599" y="1904999"/>
            <a:ext cx="6371783" cy="138499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2800" b="1" dirty="0" smtClean="0"/>
              <a:t>“How do we know where an object </a:t>
            </a:r>
          </a:p>
          <a:p>
            <a:r>
              <a:rPr lang="en-US" sz="2800" b="1" dirty="0" smtClean="0"/>
              <a:t>made up of other objects begins </a:t>
            </a:r>
          </a:p>
          <a:p>
            <a:r>
              <a:rPr lang="en-US" sz="2800" b="1" dirty="0" smtClean="0"/>
              <a:t>and ends?”</a:t>
            </a:r>
            <a:endParaRPr lang="en-US" sz="2800" b="1" dirty="0"/>
          </a:p>
        </p:txBody>
      </p:sp>
      <p:sp>
        <p:nvSpPr>
          <p:cNvPr id="9" name="TextBox 8"/>
          <p:cNvSpPr txBox="1"/>
          <p:nvPr/>
        </p:nvSpPr>
        <p:spPr>
          <a:xfrm>
            <a:off x="476251" y="4433639"/>
            <a:ext cx="7667183" cy="1815882"/>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en-US" sz="2800" b="1" dirty="0" smtClean="0"/>
              <a:t>“In any system with persistent storage</a:t>
            </a:r>
          </a:p>
          <a:p>
            <a:r>
              <a:rPr lang="en-US" sz="2800" b="1" dirty="0" smtClean="0"/>
              <a:t>of data, there must be a scope for a </a:t>
            </a:r>
          </a:p>
          <a:p>
            <a:r>
              <a:rPr lang="en-US" sz="2800" b="1" dirty="0" smtClean="0"/>
              <a:t>transaction that changes data and a way of maintaining the consistency of the data”</a:t>
            </a:r>
            <a:endParaRPr lang="en-US" sz="2800" b="1" dirty="0"/>
          </a:p>
        </p:txBody>
      </p:sp>
    </p:spTree>
    <p:extLst>
      <p:ext uri="{BB962C8B-B14F-4D97-AF65-F5344CB8AC3E}">
        <p14:creationId xmlns="" xmlns:p14="http://schemas.microsoft.com/office/powerpoint/2010/main" val="175199348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FHIR </a:t>
            </a:r>
            <a:r>
              <a:rPr lang="en-US" i="1" dirty="0" smtClean="0"/>
              <a:t>Elements</a:t>
            </a:r>
            <a:endParaRPr lang="en-US" i="1"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53</a:t>
            </a:fld>
            <a:endParaRPr lang="en-US"/>
          </a:p>
        </p:txBody>
      </p:sp>
      <p:sp>
        <p:nvSpPr>
          <p:cNvPr id="6" name="Rectangle 5"/>
          <p:cNvSpPr/>
          <p:nvPr/>
        </p:nvSpPr>
        <p:spPr bwMode="auto">
          <a:xfrm>
            <a:off x="2667000" y="4455319"/>
            <a:ext cx="3657600" cy="1797844"/>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Primitives</a:t>
            </a:r>
            <a:br>
              <a:rPr kumimoji="0" lang="en-US" sz="1800" b="1" i="0" u="none" strike="noStrike" cap="none" normalizeH="0" baseline="0" dirty="0" smtClean="0">
                <a:ln>
                  <a:noFill/>
                </a:ln>
                <a:solidFill>
                  <a:schemeClr val="tx1"/>
                </a:solidFill>
                <a:effectLst/>
                <a:latin typeface="Arial" charset="0"/>
              </a:rPr>
            </a:br>
            <a:r>
              <a:rPr kumimoji="0" lang="en-US" sz="1400" i="0" u="none" strike="noStrike" cap="none" normalizeH="0" baseline="0" dirty="0" smtClean="0">
                <a:ln>
                  <a:noFill/>
                </a:ln>
                <a:solidFill>
                  <a:schemeClr val="tx1"/>
                </a:solidFill>
                <a:effectLst/>
                <a:latin typeface="Arial" charset="0"/>
              </a:rPr>
              <a:t>(integer, </a:t>
            </a:r>
            <a:r>
              <a:rPr kumimoji="0" lang="en-US" sz="1400" i="0" u="none" strike="noStrike" cap="none" normalizeH="0" baseline="0" dirty="0" err="1" smtClean="0">
                <a:ln>
                  <a:noFill/>
                </a:ln>
                <a:solidFill>
                  <a:schemeClr val="tx1"/>
                </a:solidFill>
                <a:effectLst/>
                <a:latin typeface="Arial" charset="0"/>
              </a:rPr>
              <a:t>boolean</a:t>
            </a:r>
            <a:r>
              <a:rPr kumimoji="0" lang="en-US" sz="1400" i="0" u="none" strike="noStrike" cap="none" normalizeH="0" baseline="0" dirty="0" smtClean="0">
                <a:ln>
                  <a:noFill/>
                </a:ln>
                <a:solidFill>
                  <a:schemeClr val="tx1"/>
                </a:solidFill>
                <a:effectLst/>
                <a:latin typeface="Arial" charset="0"/>
              </a:rPr>
              <a:t>, </a:t>
            </a:r>
          </a:p>
          <a:p>
            <a:pPr marL="0" marR="0" indent="0"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rPr>
              <a:t>string, instant)</a:t>
            </a:r>
          </a:p>
          <a:p>
            <a:pPr marL="0" marR="0" indent="0"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sp>
        <p:nvSpPr>
          <p:cNvPr id="9" name="Rectangle 8"/>
          <p:cNvSpPr/>
          <p:nvPr/>
        </p:nvSpPr>
        <p:spPr bwMode="auto">
          <a:xfrm>
            <a:off x="4648200" y="4876800"/>
            <a:ext cx="1447800" cy="1143000"/>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Derived</a:t>
            </a:r>
            <a:r>
              <a:rPr kumimoji="0" lang="en-US" sz="1800" b="1" i="0" u="none" strike="noStrike" cap="none" normalizeH="0" dirty="0" smtClean="0">
                <a:ln>
                  <a:noFill/>
                </a:ln>
                <a:solidFill>
                  <a:schemeClr val="tx1"/>
                </a:solidFill>
                <a:effectLst/>
                <a:latin typeface="Arial" charset="0"/>
              </a:rPr>
              <a:t> </a:t>
            </a:r>
            <a:r>
              <a:rPr kumimoji="0" lang="en-US" sz="1800" b="1" i="0" u="none" strike="noStrike" cap="none" normalizeH="0" baseline="0" dirty="0" smtClean="0">
                <a:ln>
                  <a:noFill/>
                </a:ln>
                <a:solidFill>
                  <a:schemeClr val="tx1"/>
                </a:solidFill>
                <a:effectLst/>
                <a:latin typeface="Arial" charset="0"/>
              </a:rPr>
              <a:t>Primitives</a:t>
            </a:r>
            <a:endParaRPr kumimoji="0" lang="en-US" sz="1400" b="1" i="0" u="none" strike="noStrike" cap="none" normalizeH="0" baseline="0" dirty="0" smtClean="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r>
              <a:rPr lang="en-US" sz="1400" dirty="0" smtClean="0">
                <a:solidFill>
                  <a:schemeClr val="tx1"/>
                </a:solidFill>
                <a:latin typeface="Arial" charset="0"/>
              </a:rPr>
              <a:t>(</a:t>
            </a:r>
            <a:r>
              <a:rPr lang="en-US" sz="1400" dirty="0" err="1" smtClean="0">
                <a:solidFill>
                  <a:schemeClr val="tx1"/>
                </a:solidFill>
                <a:latin typeface="Arial" charset="0"/>
              </a:rPr>
              <a:t>oid</a:t>
            </a:r>
            <a:r>
              <a:rPr lang="en-US" sz="1400" dirty="0" smtClean="0">
                <a:solidFill>
                  <a:schemeClr val="tx1"/>
                </a:solidFill>
                <a:latin typeface="Arial" charset="0"/>
              </a:rPr>
              <a:t>, </a:t>
            </a:r>
            <a:r>
              <a:rPr lang="en-US" sz="1400" dirty="0" err="1" smtClean="0">
                <a:solidFill>
                  <a:schemeClr val="tx1"/>
                </a:solidFill>
                <a:latin typeface="Arial" charset="0"/>
              </a:rPr>
              <a:t>uuid</a:t>
            </a:r>
            <a:r>
              <a:rPr lang="en-US" sz="1400" dirty="0" smtClean="0">
                <a:solidFill>
                  <a:schemeClr val="tx1"/>
                </a:solidFill>
                <a:latin typeface="Arial" charset="0"/>
              </a:rPr>
              <a:t>, </a:t>
            </a:r>
            <a:br>
              <a:rPr lang="en-US" sz="1400" dirty="0" smtClean="0">
                <a:solidFill>
                  <a:schemeClr val="tx1"/>
                </a:solidFill>
                <a:latin typeface="Arial" charset="0"/>
              </a:rPr>
            </a:br>
            <a:r>
              <a:rPr lang="en-US" sz="1400" dirty="0" smtClean="0">
                <a:solidFill>
                  <a:schemeClr val="tx1"/>
                </a:solidFill>
                <a:latin typeface="Arial" charset="0"/>
              </a:rPr>
              <a:t>code, id)</a:t>
            </a:r>
            <a:endParaRPr kumimoji="0" lang="en-US" sz="1400" b="0" i="0" u="none" strike="noStrike" cap="none" normalizeH="0" baseline="0" dirty="0" smtClean="0">
              <a:ln>
                <a:noFill/>
              </a:ln>
              <a:solidFill>
                <a:schemeClr val="tx1"/>
              </a:solidFill>
              <a:effectLst/>
              <a:latin typeface="Arial" charset="0"/>
            </a:endParaRPr>
          </a:p>
        </p:txBody>
      </p:sp>
      <p:sp>
        <p:nvSpPr>
          <p:cNvPr id="10" name="Rectangle 9"/>
          <p:cNvSpPr/>
          <p:nvPr/>
        </p:nvSpPr>
        <p:spPr bwMode="auto">
          <a:xfrm>
            <a:off x="2379260" y="1905000"/>
            <a:ext cx="4114800" cy="20574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Composite</a:t>
            </a:r>
          </a:p>
          <a:p>
            <a:r>
              <a:rPr kumimoji="0" lang="en-US" sz="1800" b="1" i="0" u="none" strike="noStrike" cap="none" normalizeH="0" dirty="0" smtClean="0">
                <a:ln>
                  <a:noFill/>
                </a:ln>
                <a:solidFill>
                  <a:schemeClr val="tx1"/>
                </a:solidFill>
                <a:effectLst/>
                <a:latin typeface="Arial" charset="0"/>
              </a:rPr>
              <a:t>Data Types</a:t>
            </a:r>
            <a:r>
              <a:rPr kumimoji="0" lang="en-US" sz="1800" b="0" i="0" u="none" strike="noStrike" cap="none" normalizeH="0" dirty="0" smtClean="0">
                <a:ln>
                  <a:noFill/>
                </a:ln>
                <a:solidFill>
                  <a:schemeClr val="tx1"/>
                </a:solidFill>
                <a:effectLst/>
                <a:latin typeface="Arial" charset="0"/>
              </a:rPr>
              <a:t/>
            </a:r>
            <a:br>
              <a:rPr kumimoji="0" lang="en-US" sz="1800" b="0" i="0" u="none" strike="noStrike" cap="none" normalizeH="0" dirty="0" smtClean="0">
                <a:ln>
                  <a:noFill/>
                </a:ln>
                <a:solidFill>
                  <a:schemeClr val="tx1"/>
                </a:solidFill>
                <a:effectLst/>
                <a:latin typeface="Arial" charset="0"/>
              </a:rPr>
            </a:br>
            <a:r>
              <a:rPr lang="en-US" sz="1400" dirty="0" smtClean="0">
                <a:solidFill>
                  <a:schemeClr val="tx1"/>
                </a:solidFill>
                <a:latin typeface="Arial" charset="0"/>
              </a:rPr>
              <a:t>(</a:t>
            </a:r>
            <a:r>
              <a:rPr lang="en-US" sz="1400" dirty="0" err="1" smtClean="0">
                <a:solidFill>
                  <a:schemeClr val="tx1"/>
                </a:solidFill>
                <a:latin typeface="Arial" charset="0"/>
              </a:rPr>
              <a:t>HumanName</a:t>
            </a:r>
            <a:r>
              <a:rPr lang="en-US" sz="1400" dirty="0" smtClean="0">
                <a:solidFill>
                  <a:schemeClr val="tx1"/>
                </a:solidFill>
                <a:latin typeface="Arial" charset="0"/>
              </a:rPr>
              <a:t>, </a:t>
            </a:r>
            <a:br>
              <a:rPr lang="en-US" sz="1400" dirty="0" smtClean="0">
                <a:solidFill>
                  <a:schemeClr val="tx1"/>
                </a:solidFill>
                <a:latin typeface="Arial" charset="0"/>
              </a:rPr>
            </a:br>
            <a:r>
              <a:rPr lang="en-US" sz="1400" dirty="0" smtClean="0">
                <a:solidFill>
                  <a:schemeClr val="tx1"/>
                </a:solidFill>
                <a:latin typeface="Arial" charset="0"/>
              </a:rPr>
              <a:t>Quantity, Period,</a:t>
            </a:r>
            <a:br>
              <a:rPr lang="en-US" sz="1400" dirty="0" smtClean="0">
                <a:solidFill>
                  <a:schemeClr val="tx1"/>
                </a:solidFill>
                <a:latin typeface="Arial" charset="0"/>
              </a:rPr>
            </a:br>
            <a:r>
              <a:rPr lang="en-US" sz="1400" dirty="0" smtClean="0">
                <a:solidFill>
                  <a:schemeClr val="tx1"/>
                </a:solidFill>
                <a:latin typeface="Arial" charset="0"/>
              </a:rPr>
              <a:t>Address, Identifier )</a:t>
            </a:r>
            <a:endParaRPr lang="en-US" sz="1400"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2" name="Rectangle 11"/>
          <p:cNvSpPr/>
          <p:nvPr/>
        </p:nvSpPr>
        <p:spPr bwMode="auto">
          <a:xfrm>
            <a:off x="4648200" y="2134168"/>
            <a:ext cx="1600200" cy="1294831"/>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algn="ctr"/>
            <a:r>
              <a:rPr kumimoji="0" lang="en-US" sz="1800" b="1" i="0" u="none" strike="noStrike" cap="none" normalizeH="0" baseline="0" dirty="0" smtClean="0">
                <a:ln>
                  <a:noFill/>
                </a:ln>
                <a:solidFill>
                  <a:schemeClr val="tx1"/>
                </a:solidFill>
                <a:effectLst/>
                <a:latin typeface="Arial" charset="0"/>
              </a:rPr>
              <a:t>Constrained Types</a:t>
            </a:r>
            <a:r>
              <a:rPr kumimoji="0" lang="en-US" sz="1800" b="0" i="0" u="none" strike="noStrike" cap="none" normalizeH="0" baseline="0" dirty="0" smtClean="0">
                <a:ln>
                  <a:noFill/>
                </a:ln>
                <a:solidFill>
                  <a:schemeClr val="tx1"/>
                </a:solidFill>
                <a:effectLst/>
                <a:latin typeface="Arial" charset="0"/>
              </a:rPr>
              <a:t/>
            </a:r>
            <a:br>
              <a:rPr kumimoji="0" lang="en-US" sz="1800" b="0" i="0" u="none" strike="noStrike" cap="none" normalizeH="0" baseline="0" dirty="0" smtClean="0">
                <a:ln>
                  <a:noFill/>
                </a:ln>
                <a:solidFill>
                  <a:schemeClr val="tx1"/>
                </a:solidFill>
                <a:effectLst/>
                <a:latin typeface="Arial" charset="0"/>
              </a:rPr>
            </a:br>
            <a:r>
              <a:rPr lang="en-US" sz="1400" dirty="0">
                <a:solidFill>
                  <a:schemeClr val="tx1"/>
                </a:solidFill>
                <a:latin typeface="Arial" charset="0"/>
              </a:rPr>
              <a:t>(</a:t>
            </a:r>
            <a:r>
              <a:rPr lang="en-US" sz="1400" dirty="0" smtClean="0">
                <a:solidFill>
                  <a:schemeClr val="tx1"/>
                </a:solidFill>
                <a:latin typeface="Arial" charset="0"/>
              </a:rPr>
              <a:t>Quantity: Distance</a:t>
            </a:r>
            <a:r>
              <a:rPr lang="en-US" sz="1400" dirty="0">
                <a:solidFill>
                  <a:schemeClr val="tx1"/>
                </a:solidFill>
                <a:latin typeface="Arial" charset="0"/>
              </a:rPr>
              <a:t>, Count, Duration, Money)</a:t>
            </a:r>
          </a:p>
        </p:txBody>
      </p:sp>
      <p:cxnSp>
        <p:nvCxnSpPr>
          <p:cNvPr id="33" name="Straight Arrow Connector 32"/>
          <p:cNvCxnSpPr>
            <a:stCxn id="10" idx="2"/>
            <a:endCxn id="6" idx="0"/>
          </p:cNvCxnSpPr>
          <p:nvPr/>
        </p:nvCxnSpPr>
        <p:spPr bwMode="auto">
          <a:xfrm>
            <a:off x="4436660" y="3962400"/>
            <a:ext cx="59140" cy="49291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8" name="TextBox 37"/>
          <p:cNvSpPr txBox="1"/>
          <p:nvPr/>
        </p:nvSpPr>
        <p:spPr>
          <a:xfrm>
            <a:off x="4495800" y="3974068"/>
            <a:ext cx="556563" cy="369332"/>
          </a:xfrm>
          <a:prstGeom prst="rect">
            <a:avLst/>
          </a:prstGeom>
          <a:noFill/>
        </p:spPr>
        <p:txBody>
          <a:bodyPr wrap="none" rtlCol="0">
            <a:spAutoFit/>
          </a:bodyPr>
          <a:lstStyle/>
          <a:p>
            <a:r>
              <a:rPr lang="nl-NL" dirty="0" err="1" smtClean="0"/>
              <a:t>use</a:t>
            </a:r>
            <a:endParaRPr lang="nl-NL" dirty="0"/>
          </a:p>
        </p:txBody>
      </p:sp>
    </p:spTree>
    <p:extLst>
      <p:ext uri="{BB962C8B-B14F-4D97-AF65-F5344CB8AC3E}">
        <p14:creationId xmlns="" xmlns:p14="http://schemas.microsoft.com/office/powerpoint/2010/main" val="289059233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 at the bottom: Primitives</a:t>
            </a:r>
            <a:endParaRPr lang="en-US" dirty="0"/>
          </a:p>
        </p:txBody>
      </p:sp>
      <p:sp>
        <p:nvSpPr>
          <p:cNvPr id="4" name="Slide Number Placeholder 3"/>
          <p:cNvSpPr>
            <a:spLocks noGrp="1"/>
          </p:cNvSpPr>
          <p:nvPr>
            <p:ph type="sldNum" sz="quarter" idx="4"/>
          </p:nvPr>
        </p:nvSpPr>
        <p:spPr/>
        <p:txBody>
          <a:bodyPr/>
          <a:lstStyle/>
          <a:p>
            <a:fld id="{C429D7E7-1099-47AD-B3F2-624E90DDB7C5}" type="slidenum">
              <a:rPr lang="en-US" smtClean="0"/>
              <a:pPr/>
              <a:t>54</a:t>
            </a:fld>
            <a:endParaRPr lang="en-US"/>
          </a:p>
        </p:txBody>
      </p:sp>
      <p:graphicFrame>
        <p:nvGraphicFramePr>
          <p:cNvPr id="3" name="Table 2"/>
          <p:cNvGraphicFramePr>
            <a:graphicFrameLocks noGrp="1"/>
          </p:cNvGraphicFramePr>
          <p:nvPr>
            <p:extLst>
              <p:ext uri="{D42A27DB-BD31-4B8C-83A1-F6EECF244321}">
                <p14:modId xmlns="" xmlns:p14="http://schemas.microsoft.com/office/powerpoint/2010/main" val="438861511"/>
              </p:ext>
            </p:extLst>
          </p:nvPr>
        </p:nvGraphicFramePr>
        <p:xfrm>
          <a:off x="685800" y="1676400"/>
          <a:ext cx="7467601" cy="4885203"/>
        </p:xfrm>
        <a:graphic>
          <a:graphicData uri="http://schemas.openxmlformats.org/drawingml/2006/table">
            <a:tbl>
              <a:tblPr>
                <a:tableStyleId>{10A1B5D5-9B99-4C35-A422-299274C87663}</a:tableStyleId>
              </a:tblPr>
              <a:tblGrid>
                <a:gridCol w="1668294"/>
                <a:gridCol w="1986064"/>
                <a:gridCol w="3813243"/>
              </a:tblGrid>
              <a:tr h="207404">
                <a:tc>
                  <a:txBody>
                    <a:bodyPr/>
                    <a:lstStyle/>
                    <a:p>
                      <a:r>
                        <a:rPr lang="nl-NL" sz="1600" dirty="0" err="1"/>
                        <a:t>boolean</a:t>
                      </a:r>
                      <a:endParaRPr lang="nl-NL" sz="1600" dirty="0"/>
                    </a:p>
                  </a:txBody>
                  <a:tcPr marL="20740" marR="20740" marT="10370" marB="10370" anchor="ctr"/>
                </a:tc>
                <a:tc>
                  <a:txBody>
                    <a:bodyPr/>
                    <a:lstStyle/>
                    <a:p>
                      <a:r>
                        <a:rPr lang="nl-NL" sz="1600"/>
                        <a:t>xs:boolean</a:t>
                      </a:r>
                    </a:p>
                  </a:txBody>
                  <a:tcPr marL="20740" marR="20740" marT="10370" marB="10370" anchor="ctr"/>
                </a:tc>
                <a:tc>
                  <a:txBody>
                    <a:bodyPr/>
                    <a:lstStyle/>
                    <a:p>
                      <a:r>
                        <a:rPr lang="en-US" sz="1600" dirty="0"/>
                        <a:t>Values can be either true or </a:t>
                      </a:r>
                      <a:r>
                        <a:rPr lang="en-US" sz="1600" dirty="0" smtClean="0"/>
                        <a:t>false</a:t>
                      </a:r>
                      <a:endParaRPr lang="en-US" sz="1600" dirty="0"/>
                    </a:p>
                  </a:txBody>
                  <a:tcPr marL="20740" marR="20740" marT="10370" marB="10370" anchor="ctr"/>
                </a:tc>
              </a:tr>
              <a:tr h="207404">
                <a:tc>
                  <a:txBody>
                    <a:bodyPr/>
                    <a:lstStyle/>
                    <a:p>
                      <a:r>
                        <a:rPr lang="nl-NL" sz="1600" dirty="0"/>
                        <a:t>integer</a:t>
                      </a:r>
                    </a:p>
                  </a:txBody>
                  <a:tcPr marL="20740" marR="20740" marT="10370" marB="10370" anchor="ctr"/>
                </a:tc>
                <a:tc>
                  <a:txBody>
                    <a:bodyPr/>
                    <a:lstStyle/>
                    <a:p>
                      <a:r>
                        <a:rPr lang="nl-NL" sz="1600"/>
                        <a:t>xs:int</a:t>
                      </a:r>
                    </a:p>
                  </a:txBody>
                  <a:tcPr marL="20740" marR="20740" marT="10370" marB="10370" anchor="ctr"/>
                </a:tc>
                <a:tc>
                  <a:txBody>
                    <a:bodyPr/>
                    <a:lstStyle/>
                    <a:p>
                      <a:r>
                        <a:rPr lang="en-US" sz="1600" dirty="0"/>
                        <a:t>A signed 32-bit </a:t>
                      </a:r>
                      <a:r>
                        <a:rPr lang="en-US" sz="1600" dirty="0" smtClean="0"/>
                        <a:t>integer</a:t>
                      </a:r>
                      <a:endParaRPr lang="en-US" sz="1600" dirty="0"/>
                    </a:p>
                  </a:txBody>
                  <a:tcPr marL="20740" marR="20740" marT="10370" marB="10370" anchor="ctr"/>
                </a:tc>
              </a:tr>
              <a:tr h="580731">
                <a:tc>
                  <a:txBody>
                    <a:bodyPr/>
                    <a:lstStyle/>
                    <a:p>
                      <a:r>
                        <a:rPr lang="nl-NL" sz="1600" dirty="0" err="1"/>
                        <a:t>decimal</a:t>
                      </a:r>
                      <a:endParaRPr lang="nl-NL" sz="1600" dirty="0"/>
                    </a:p>
                  </a:txBody>
                  <a:tcPr marL="20740" marR="20740" marT="10370" marB="10370" anchor="ctr"/>
                </a:tc>
                <a:tc>
                  <a:txBody>
                    <a:bodyPr/>
                    <a:lstStyle/>
                    <a:p>
                      <a:r>
                        <a:rPr lang="nl-NL" sz="1600"/>
                        <a:t>xs:decimal</a:t>
                      </a:r>
                    </a:p>
                  </a:txBody>
                  <a:tcPr marL="20740" marR="20740" marT="10370" marB="10370" anchor="ctr"/>
                </a:tc>
                <a:tc>
                  <a:txBody>
                    <a:bodyPr/>
                    <a:lstStyle/>
                    <a:p>
                      <a:r>
                        <a:rPr lang="en-US" sz="1600" dirty="0"/>
                        <a:t>A rational number. </a:t>
                      </a:r>
                      <a:r>
                        <a:rPr lang="en-US" sz="1600" b="1" dirty="0" smtClean="0"/>
                        <a:t>A </a:t>
                      </a:r>
                      <a:r>
                        <a:rPr lang="en-US" sz="1600" b="1" dirty="0"/>
                        <a:t>true decimal</a:t>
                      </a:r>
                      <a:r>
                        <a:rPr lang="en-US" sz="1600" dirty="0"/>
                        <a:t>, with inbuilt precision (e.g. Java </a:t>
                      </a:r>
                      <a:r>
                        <a:rPr lang="en-US" sz="1600" dirty="0" err="1"/>
                        <a:t>BigDecimal</a:t>
                      </a:r>
                      <a:r>
                        <a:rPr lang="en-US" sz="1600" dirty="0"/>
                        <a:t>)</a:t>
                      </a:r>
                    </a:p>
                  </a:txBody>
                  <a:tcPr marL="20740" marR="20740" marT="10370" marB="10370" anchor="ctr"/>
                </a:tc>
              </a:tr>
              <a:tr h="207404">
                <a:tc>
                  <a:txBody>
                    <a:bodyPr/>
                    <a:lstStyle/>
                    <a:p>
                      <a:r>
                        <a:rPr lang="nl-NL" sz="1600" dirty="0"/>
                        <a:t>base64Binary</a:t>
                      </a:r>
                    </a:p>
                  </a:txBody>
                  <a:tcPr marL="20740" marR="20740" marT="10370" marB="10370" anchor="ctr"/>
                </a:tc>
                <a:tc>
                  <a:txBody>
                    <a:bodyPr/>
                    <a:lstStyle/>
                    <a:p>
                      <a:r>
                        <a:rPr lang="nl-NL" sz="1600"/>
                        <a:t>xs:base64Binary</a:t>
                      </a:r>
                    </a:p>
                  </a:txBody>
                  <a:tcPr marL="20740" marR="20740" marT="10370" marB="10370" anchor="ctr"/>
                </a:tc>
                <a:tc>
                  <a:txBody>
                    <a:bodyPr/>
                    <a:lstStyle/>
                    <a:p>
                      <a:r>
                        <a:rPr lang="en-US" sz="1600" dirty="0"/>
                        <a:t>A stream of bytes, base64 </a:t>
                      </a:r>
                      <a:r>
                        <a:rPr lang="en-US" sz="1600" dirty="0" smtClean="0"/>
                        <a:t>encoded</a:t>
                      </a:r>
                      <a:endParaRPr lang="en-US" sz="1600" dirty="0"/>
                    </a:p>
                  </a:txBody>
                  <a:tcPr marL="20740" marR="20740" marT="10370" marB="10370" anchor="ctr"/>
                </a:tc>
              </a:tr>
              <a:tr h="518510">
                <a:tc>
                  <a:txBody>
                    <a:bodyPr/>
                    <a:lstStyle/>
                    <a:p>
                      <a:r>
                        <a:rPr lang="nl-NL" sz="1600" dirty="0"/>
                        <a:t>instant</a:t>
                      </a:r>
                    </a:p>
                  </a:txBody>
                  <a:tcPr marL="20740" marR="20740" marT="10370" marB="10370" anchor="ctr"/>
                </a:tc>
                <a:tc>
                  <a:txBody>
                    <a:bodyPr/>
                    <a:lstStyle/>
                    <a:p>
                      <a:r>
                        <a:rPr lang="nl-NL" sz="1600"/>
                        <a:t>xs:dateTime</a:t>
                      </a:r>
                    </a:p>
                  </a:txBody>
                  <a:tcPr marL="20740" marR="20740" marT="10370" marB="10370" anchor="ctr"/>
                </a:tc>
                <a:tc>
                  <a:txBody>
                    <a:bodyPr/>
                    <a:lstStyle/>
                    <a:p>
                      <a:r>
                        <a:rPr lang="en-US" sz="1600" dirty="0"/>
                        <a:t>An instant in time - </a:t>
                      </a:r>
                      <a:r>
                        <a:rPr lang="en-US" sz="1600" b="1" dirty="0"/>
                        <a:t>known at least to the second and always includes a </a:t>
                      </a:r>
                      <a:r>
                        <a:rPr lang="en-US" sz="1600" b="1" dirty="0" err="1"/>
                        <a:t>timezone</a:t>
                      </a:r>
                      <a:r>
                        <a:rPr lang="en-US" sz="1600" b="1" dirty="0"/>
                        <a:t>.</a:t>
                      </a:r>
                      <a:r>
                        <a:rPr lang="en-US" sz="1600" dirty="0"/>
                        <a:t> </a:t>
                      </a:r>
                    </a:p>
                  </a:txBody>
                  <a:tcPr marL="20740" marR="20740" marT="10370" marB="10370" anchor="ctr"/>
                </a:tc>
              </a:tr>
              <a:tr h="269625">
                <a:tc>
                  <a:txBody>
                    <a:bodyPr/>
                    <a:lstStyle/>
                    <a:p>
                      <a:r>
                        <a:rPr lang="nl-NL" sz="1600" dirty="0"/>
                        <a:t>string</a:t>
                      </a:r>
                    </a:p>
                  </a:txBody>
                  <a:tcPr marL="20740" marR="20740" marT="10370" marB="10370" anchor="ctr"/>
                </a:tc>
                <a:tc>
                  <a:txBody>
                    <a:bodyPr/>
                    <a:lstStyle/>
                    <a:p>
                      <a:r>
                        <a:rPr lang="nl-NL" sz="1600"/>
                        <a:t>xs:string</a:t>
                      </a:r>
                    </a:p>
                  </a:txBody>
                  <a:tcPr marL="20740" marR="20740" marT="10370" marB="10370" anchor="ctr"/>
                </a:tc>
                <a:tc>
                  <a:txBody>
                    <a:bodyPr/>
                    <a:lstStyle/>
                    <a:p>
                      <a:r>
                        <a:rPr lang="en-US" sz="1600" dirty="0"/>
                        <a:t>A sequence of </a:t>
                      </a:r>
                      <a:r>
                        <a:rPr lang="en-US" sz="1600" b="1" dirty="0"/>
                        <a:t>Unicode</a:t>
                      </a:r>
                      <a:r>
                        <a:rPr lang="en-US" sz="1600" dirty="0"/>
                        <a:t> characters. </a:t>
                      </a:r>
                    </a:p>
                  </a:txBody>
                  <a:tcPr marL="20740" marR="20740" marT="10370" marB="10370" anchor="ctr"/>
                </a:tc>
              </a:tr>
              <a:tr h="394067">
                <a:tc>
                  <a:txBody>
                    <a:bodyPr/>
                    <a:lstStyle/>
                    <a:p>
                      <a:r>
                        <a:rPr lang="nl-NL" sz="1600" dirty="0" err="1"/>
                        <a:t>uri</a:t>
                      </a:r>
                      <a:endParaRPr lang="nl-NL" sz="1600" dirty="0"/>
                    </a:p>
                  </a:txBody>
                  <a:tcPr marL="20740" marR="20740" marT="10370" marB="10370" anchor="ctr"/>
                </a:tc>
                <a:tc>
                  <a:txBody>
                    <a:bodyPr/>
                    <a:lstStyle/>
                    <a:p>
                      <a:r>
                        <a:rPr lang="nl-NL" sz="1600"/>
                        <a:t>xs:anyURI</a:t>
                      </a:r>
                    </a:p>
                  </a:txBody>
                  <a:tcPr marL="20740" marR="20740" marT="10370" marB="10370" anchor="ctr"/>
                </a:tc>
                <a:tc>
                  <a:txBody>
                    <a:bodyPr/>
                    <a:lstStyle/>
                    <a:p>
                      <a:r>
                        <a:rPr lang="en-US" sz="1600" dirty="0"/>
                        <a:t>A Uniform Resource Identifier Reference</a:t>
                      </a:r>
                      <a:r>
                        <a:rPr lang="en-US" sz="1600" dirty="0" smtClean="0"/>
                        <a:t>.</a:t>
                      </a:r>
                      <a:endParaRPr lang="en-US" sz="1600" dirty="0"/>
                    </a:p>
                  </a:txBody>
                  <a:tcPr marL="20740" marR="20740" marT="10370" marB="10370" anchor="ctr"/>
                </a:tc>
              </a:tr>
              <a:tr h="767395">
                <a:tc>
                  <a:txBody>
                    <a:bodyPr/>
                    <a:lstStyle/>
                    <a:p>
                      <a:r>
                        <a:rPr lang="nl-NL" sz="1600" dirty="0"/>
                        <a:t>date</a:t>
                      </a:r>
                    </a:p>
                  </a:txBody>
                  <a:tcPr marL="20740" marR="20740" marT="10370" marB="10370" anchor="ctr"/>
                </a:tc>
                <a:tc>
                  <a:txBody>
                    <a:bodyPr/>
                    <a:lstStyle/>
                    <a:p>
                      <a:r>
                        <a:rPr lang="en-US" sz="1600" dirty="0"/>
                        <a:t>union of </a:t>
                      </a:r>
                      <a:r>
                        <a:rPr lang="en-US" sz="1600" dirty="0" err="1"/>
                        <a:t>xs:date</a:t>
                      </a:r>
                      <a:r>
                        <a:rPr lang="en-US" sz="1600" dirty="0"/>
                        <a:t>, </a:t>
                      </a:r>
                      <a:r>
                        <a:rPr lang="en-US" sz="1600" dirty="0" err="1"/>
                        <a:t>xs:gYearMonth</a:t>
                      </a:r>
                      <a:r>
                        <a:rPr lang="en-US" sz="1600" dirty="0"/>
                        <a:t>, </a:t>
                      </a:r>
                      <a:r>
                        <a:rPr lang="en-US" sz="1600" dirty="0" err="1"/>
                        <a:t>xs:gYear</a:t>
                      </a:r>
                      <a:endParaRPr lang="en-US" sz="1600" dirty="0"/>
                    </a:p>
                  </a:txBody>
                  <a:tcPr marL="20740" marR="20740" marT="10370" marB="10370" anchor="ctr"/>
                </a:tc>
                <a:tc>
                  <a:txBody>
                    <a:bodyPr/>
                    <a:lstStyle/>
                    <a:p>
                      <a:r>
                        <a:rPr lang="en-US" sz="1600" dirty="0"/>
                        <a:t>A date, or </a:t>
                      </a:r>
                      <a:r>
                        <a:rPr lang="en-US" sz="1600" b="1" dirty="0"/>
                        <a:t>partial </a:t>
                      </a:r>
                      <a:r>
                        <a:rPr lang="en-US" sz="1600" b="1" dirty="0" smtClean="0"/>
                        <a:t>date</a:t>
                      </a:r>
                      <a:r>
                        <a:rPr lang="en-US" sz="1600" dirty="0" smtClean="0"/>
                        <a:t> </a:t>
                      </a:r>
                      <a:r>
                        <a:rPr lang="en-US" sz="1600" b="0" dirty="0"/>
                        <a:t>as</a:t>
                      </a:r>
                      <a:r>
                        <a:rPr lang="en-US" sz="1600" dirty="0"/>
                        <a:t> </a:t>
                      </a:r>
                      <a:r>
                        <a:rPr lang="en-US" sz="1600" b="1" dirty="0"/>
                        <a:t>used in human communication</a:t>
                      </a:r>
                      <a:r>
                        <a:rPr lang="en-US" sz="1600" dirty="0"/>
                        <a:t>. </a:t>
                      </a:r>
                      <a:r>
                        <a:rPr lang="en-US" sz="1600" dirty="0" smtClean="0"/>
                        <a:t>No </a:t>
                      </a:r>
                      <a:r>
                        <a:rPr lang="en-US" sz="1600" dirty="0"/>
                        <a:t>time zone. </a:t>
                      </a:r>
                    </a:p>
                  </a:txBody>
                  <a:tcPr marL="20740" marR="20740" marT="10370" marB="10370" anchor="ctr"/>
                </a:tc>
              </a:tr>
              <a:tr h="1327385">
                <a:tc>
                  <a:txBody>
                    <a:bodyPr/>
                    <a:lstStyle/>
                    <a:p>
                      <a:r>
                        <a:rPr lang="nl-NL" sz="1600" dirty="0" err="1"/>
                        <a:t>dateTime</a:t>
                      </a:r>
                      <a:endParaRPr lang="nl-NL" sz="1600" dirty="0"/>
                    </a:p>
                  </a:txBody>
                  <a:tcPr marL="20740" marR="20740" marT="10370" marB="10370" anchor="ctr"/>
                </a:tc>
                <a:tc>
                  <a:txBody>
                    <a:bodyPr/>
                    <a:lstStyle/>
                    <a:p>
                      <a:r>
                        <a:rPr lang="en-US" sz="1600" dirty="0"/>
                        <a:t>union of </a:t>
                      </a:r>
                      <a:r>
                        <a:rPr lang="en-US" sz="1600" dirty="0" err="1"/>
                        <a:t>xs:dateTime</a:t>
                      </a:r>
                      <a:r>
                        <a:rPr lang="en-US" sz="1600" dirty="0"/>
                        <a:t>, </a:t>
                      </a:r>
                      <a:r>
                        <a:rPr lang="en-US" sz="1600" dirty="0" err="1"/>
                        <a:t>xs:date</a:t>
                      </a:r>
                      <a:r>
                        <a:rPr lang="en-US" sz="1600" dirty="0"/>
                        <a:t>, </a:t>
                      </a:r>
                      <a:r>
                        <a:rPr lang="en-US" sz="1600" dirty="0" err="1"/>
                        <a:t>xs:gYearMonth</a:t>
                      </a:r>
                      <a:r>
                        <a:rPr lang="en-US" sz="1600" dirty="0"/>
                        <a:t>, </a:t>
                      </a:r>
                      <a:r>
                        <a:rPr lang="en-US" sz="1600" dirty="0" err="1"/>
                        <a:t>xs:gYear</a:t>
                      </a:r>
                      <a:endParaRPr lang="en-US" sz="1600" dirty="0"/>
                    </a:p>
                  </a:txBody>
                  <a:tcPr marL="20740" marR="20740" marT="10370" marB="10370" anchor="ctr"/>
                </a:tc>
                <a:tc>
                  <a:txBody>
                    <a:bodyPr/>
                    <a:lstStyle/>
                    <a:p>
                      <a:r>
                        <a:rPr lang="en-US" sz="1600" dirty="0"/>
                        <a:t>A date, date-time or </a:t>
                      </a:r>
                      <a:r>
                        <a:rPr lang="en-US" sz="1600" b="1" dirty="0"/>
                        <a:t>partial date</a:t>
                      </a:r>
                      <a:r>
                        <a:rPr lang="en-US" sz="1600" dirty="0"/>
                        <a:t> </a:t>
                      </a:r>
                      <a:r>
                        <a:rPr lang="en-US" sz="1600" dirty="0" smtClean="0"/>
                        <a:t>as </a:t>
                      </a:r>
                      <a:r>
                        <a:rPr lang="en-US" sz="1600" dirty="0"/>
                        <a:t>used in human communication. If hours and minutes are specified, </a:t>
                      </a:r>
                      <a:r>
                        <a:rPr lang="en-US" sz="1600" b="1" dirty="0"/>
                        <a:t>a time zone must be populated.</a:t>
                      </a:r>
                      <a:r>
                        <a:rPr lang="en-US" sz="1600" dirty="0"/>
                        <a:t> </a:t>
                      </a:r>
                    </a:p>
                  </a:txBody>
                  <a:tcPr marL="20740" marR="20740" marT="10370" marB="10370" anchor="ctr"/>
                </a:tc>
              </a:tr>
            </a:tbl>
          </a:graphicData>
        </a:graphic>
      </p:graphicFrame>
    </p:spTree>
    <p:extLst>
      <p:ext uri="{BB962C8B-B14F-4D97-AF65-F5344CB8AC3E}">
        <p14:creationId xmlns="" xmlns:p14="http://schemas.microsoft.com/office/powerpoint/2010/main" val="265142087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Derived primitives</a:t>
            </a:r>
            <a:endParaRPr lang="en-US" dirty="0"/>
          </a:p>
        </p:txBody>
      </p:sp>
      <p:sp>
        <p:nvSpPr>
          <p:cNvPr id="4" name="Content Placeholder 3"/>
          <p:cNvSpPr>
            <a:spLocks noGrp="1"/>
          </p:cNvSpPr>
          <p:nvPr>
            <p:ph idx="1"/>
          </p:nvPr>
        </p:nvSpPr>
        <p:spPr/>
        <p:txBody>
          <a:bodyPr/>
          <a:lstStyle/>
          <a:p>
            <a:r>
              <a:rPr lang="en-US" dirty="0" smtClean="0"/>
              <a:t>Using the ISO date/time with </a:t>
            </a:r>
            <a:r>
              <a:rPr lang="en-US" dirty="0" err="1" smtClean="0"/>
              <a:t>timezone</a:t>
            </a:r>
            <a:endParaRPr lang="en-US" dirty="0" smtClean="0"/>
          </a:p>
          <a:p>
            <a:pPr lvl="1"/>
            <a:r>
              <a:rPr lang="en-US" dirty="0" smtClean="0"/>
              <a:t>“1951”, “1951-06” and “1951-06-04”</a:t>
            </a:r>
          </a:p>
          <a:p>
            <a:pPr lvl="1"/>
            <a:r>
              <a:rPr lang="en-US" dirty="0" smtClean="0"/>
              <a:t>“1951-06-04T10:57:34.0321+01”</a:t>
            </a:r>
          </a:p>
          <a:p>
            <a:pPr lvl="1"/>
            <a:r>
              <a:rPr lang="en-US" sz="2600" dirty="0" smtClean="0"/>
              <a:t>“1951-06-04T10:57:34.0321Z”</a:t>
            </a:r>
            <a:endParaRPr lang="en-US" dirty="0" smtClean="0"/>
          </a:p>
          <a:p>
            <a:pPr lvl="1"/>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55</a:t>
            </a:fld>
            <a:endParaRPr lang="en-US"/>
          </a:p>
        </p:txBody>
      </p:sp>
    </p:spTree>
    <p:extLst>
      <p:ext uri="{BB962C8B-B14F-4D97-AF65-F5344CB8AC3E}">
        <p14:creationId xmlns="" xmlns:p14="http://schemas.microsoft.com/office/powerpoint/2010/main" val="235403082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Derived primitives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56</a:t>
            </a:fld>
            <a:endParaRPr lang="en-US"/>
          </a:p>
        </p:txBody>
      </p:sp>
      <p:sp>
        <p:nvSpPr>
          <p:cNvPr id="4" name="Content Placeholder 3"/>
          <p:cNvSpPr>
            <a:spLocks noGrp="1"/>
          </p:cNvSpPr>
          <p:nvPr>
            <p:ph idx="1"/>
          </p:nvPr>
        </p:nvSpPr>
        <p:spPr/>
        <p:txBody>
          <a:bodyPr/>
          <a:lstStyle/>
          <a:p>
            <a:r>
              <a:rPr lang="en-US" dirty="0" smtClean="0"/>
              <a:t>Based on </a:t>
            </a:r>
            <a:r>
              <a:rPr lang="en-US" dirty="0" err="1" smtClean="0"/>
              <a:t>uri</a:t>
            </a:r>
            <a:r>
              <a:rPr lang="en-US" dirty="0" smtClean="0"/>
              <a:t>(!):  OID and UUID</a:t>
            </a:r>
          </a:p>
          <a:p>
            <a:pPr lvl="1"/>
            <a:r>
              <a:rPr lang="en-US" dirty="0" smtClean="0"/>
              <a:t>urn:oid:1.2.3.4.5</a:t>
            </a:r>
          </a:p>
          <a:p>
            <a:pPr lvl="1"/>
            <a:r>
              <a:rPr lang="en-US" dirty="0" smtClean="0"/>
              <a:t>urn:uuid:a5afddf4-e880-459b-876e-e4591b0acc11</a:t>
            </a:r>
          </a:p>
          <a:p>
            <a:pPr lvl="1"/>
            <a:endParaRPr lang="en-US" dirty="0" smtClean="0"/>
          </a:p>
          <a:p>
            <a:r>
              <a:rPr lang="en-US" dirty="0" smtClean="0"/>
              <a:t>Based on string:</a:t>
            </a:r>
          </a:p>
          <a:p>
            <a:pPr lvl="1"/>
            <a:r>
              <a:rPr lang="en-US" dirty="0" smtClean="0"/>
              <a:t>code (string of characters, may contain single spaces)  - “4548-4”, “active”, “not known”  </a:t>
            </a:r>
          </a:p>
          <a:p>
            <a:pPr lvl="1"/>
            <a:r>
              <a:rPr lang="en-US" dirty="0" smtClean="0"/>
              <a:t>id ([a-z0-9\-\.]{1,36})</a:t>
            </a:r>
          </a:p>
        </p:txBody>
      </p:sp>
    </p:spTree>
    <p:extLst>
      <p:ext uri="{BB962C8B-B14F-4D97-AF65-F5344CB8AC3E}">
        <p14:creationId xmlns="" xmlns:p14="http://schemas.microsoft.com/office/powerpoint/2010/main" val="187566577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up: </a:t>
            </a:r>
            <a:br>
              <a:rPr lang="en-US" dirty="0" smtClean="0"/>
            </a:br>
            <a:r>
              <a:rPr lang="en-US" dirty="0" smtClean="0"/>
              <a:t>Composite Data Types</a:t>
            </a:r>
            <a:endParaRPr lang="en-US" dirty="0"/>
          </a:p>
        </p:txBody>
      </p:sp>
      <p:pic>
        <p:nvPicPr>
          <p:cNvPr id="5124"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38200" y="4343400"/>
            <a:ext cx="7755857" cy="205740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6146"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743200" y="1905000"/>
            <a:ext cx="4519613" cy="200384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133816930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58</a:t>
            </a:fld>
            <a:endParaRPr lang="en-US"/>
          </a:p>
        </p:txBody>
      </p:sp>
      <p:sp>
        <p:nvSpPr>
          <p:cNvPr id="3" name="TextBox 2"/>
          <p:cNvSpPr txBox="1"/>
          <p:nvPr/>
        </p:nvSpPr>
        <p:spPr>
          <a:xfrm>
            <a:off x="1295400" y="2990671"/>
            <a:ext cx="6750309" cy="1200329"/>
          </a:xfrm>
          <a:prstGeom prst="rect">
            <a:avLst/>
          </a:prstGeom>
          <a:noFill/>
        </p:spPr>
        <p:txBody>
          <a:bodyPr wrap="square" rtlCol="0">
            <a:spAutoFit/>
          </a:bodyPr>
          <a:lstStyle/>
          <a:p>
            <a:r>
              <a:rPr lang="nl-NL" dirty="0" err="1" smtClean="0"/>
              <a:t>Let’s</a:t>
            </a:r>
            <a:r>
              <a:rPr lang="nl-NL" dirty="0" smtClean="0"/>
              <a:t> take a look at the “Data Types” </a:t>
            </a:r>
            <a:r>
              <a:rPr lang="nl-NL" dirty="0" err="1" smtClean="0"/>
              <a:t>section</a:t>
            </a:r>
            <a:r>
              <a:rPr lang="nl-NL" dirty="0" smtClean="0"/>
              <a:t> of the FHIR </a:t>
            </a:r>
            <a:r>
              <a:rPr lang="nl-NL" dirty="0" err="1" smtClean="0"/>
              <a:t>specification</a:t>
            </a:r>
            <a:r>
              <a:rPr lang="nl-NL" dirty="0"/>
              <a:t> at </a:t>
            </a:r>
            <a:endParaRPr lang="nl-NL" dirty="0" smtClean="0"/>
          </a:p>
          <a:p>
            <a:endParaRPr lang="nl-NL" dirty="0" smtClean="0"/>
          </a:p>
          <a:p>
            <a:r>
              <a:rPr lang="nl-NL" dirty="0" smtClean="0">
                <a:hlinkClick r:id="rId3"/>
              </a:rPr>
              <a:t>http</a:t>
            </a:r>
            <a:r>
              <a:rPr lang="nl-NL" dirty="0">
                <a:hlinkClick r:id="rId3"/>
              </a:rPr>
              <a:t>://www.hl7.org/implement/standards/fhir/datatypes.htm</a:t>
            </a:r>
            <a:endParaRPr lang="nl-NL" dirty="0"/>
          </a:p>
        </p:txBody>
      </p:sp>
    </p:spTree>
    <p:extLst>
      <p:ext uri="{BB962C8B-B14F-4D97-AF65-F5344CB8AC3E}">
        <p14:creationId xmlns="" xmlns:p14="http://schemas.microsoft.com/office/powerpoint/2010/main" val="384472609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226855" y="1990725"/>
            <a:ext cx="6694487" cy="20859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“Choice” properties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59</a:t>
            </a:fld>
            <a:endParaRPr lang="en-US"/>
          </a:p>
        </p:txBody>
      </p:sp>
      <p:pic>
        <p:nvPicPr>
          <p:cNvPr id="7173" name="Picture 5"/>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85800" y="4419600"/>
            <a:ext cx="3307934" cy="1833933"/>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7174" name="Picture 6"/>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4290448" y="4648200"/>
            <a:ext cx="4324350" cy="1476375"/>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cxnSp>
        <p:nvCxnSpPr>
          <p:cNvPr id="7" name="Straight Arrow Connector 6"/>
          <p:cNvCxnSpPr/>
          <p:nvPr/>
        </p:nvCxnSpPr>
        <p:spPr bwMode="auto">
          <a:xfrm flipV="1">
            <a:off x="4574098" y="3657600"/>
            <a:ext cx="0" cy="15240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p:nvPr/>
        </p:nvCxnSpPr>
        <p:spPr bwMode="auto">
          <a:xfrm flipH="1" flipV="1">
            <a:off x="2438400" y="3352800"/>
            <a:ext cx="1" cy="15240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 xmlns:p14="http://schemas.microsoft.com/office/powerpoint/2010/main" val="6606547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Plans</a:t>
            </a:r>
            <a:endParaRPr lang="en-US" dirty="0"/>
          </a:p>
        </p:txBody>
      </p:sp>
      <p:sp>
        <p:nvSpPr>
          <p:cNvPr id="3" name="Content Placeholder 2"/>
          <p:cNvSpPr>
            <a:spLocks noGrp="1"/>
          </p:cNvSpPr>
          <p:nvPr>
            <p:ph idx="1"/>
          </p:nvPr>
        </p:nvSpPr>
        <p:spPr/>
        <p:txBody>
          <a:bodyPr/>
          <a:lstStyle/>
          <a:p>
            <a:pPr marL="342900" marR="0" indent="-342900" algn="l" defTabSz="914400" rtl="0" eaLnBrk="1" fontAlgn="base" latinLnBrk="0" hangingPunct="1">
              <a:lnSpc>
                <a:spcPct val="100000"/>
              </a:lnSpc>
              <a:spcBef>
                <a:spcPct val="20000"/>
              </a:spcBef>
              <a:spcAft>
                <a:spcPct val="0"/>
              </a:spcAft>
              <a:buClr>
                <a:schemeClr val="accent1"/>
              </a:buClr>
              <a:buSzPct val="75000"/>
              <a:buFont typeface="Wingdings" pitchFamily="2" charset="2"/>
              <a:buChar char="n"/>
              <a:tabLst/>
              <a:defRPr/>
            </a:pPr>
            <a:r>
              <a:rPr lang="en-US" sz="3100" dirty="0" smtClean="0">
                <a:solidFill>
                  <a:schemeClr val="tx1"/>
                </a:solidFill>
                <a:effectLst/>
                <a:latin typeface="+mn-lt"/>
                <a:ea typeface="+mn-ea"/>
                <a:cs typeface="+mn-cs"/>
              </a:rPr>
              <a:t>Client/Server/Both/Neither?</a:t>
            </a:r>
            <a:endParaRPr lang="en-US" sz="3100" dirty="0" smtClean="0">
              <a:effectLst/>
            </a:endParaRPr>
          </a:p>
          <a:p>
            <a:r>
              <a:rPr lang="en-US" dirty="0" smtClean="0"/>
              <a:t>Type of application?</a:t>
            </a:r>
          </a:p>
          <a:p>
            <a:r>
              <a:rPr lang="en-US" dirty="0" smtClean="0"/>
              <a:t>REST, Messaging, Documents, Services?</a:t>
            </a:r>
          </a:p>
          <a:p>
            <a:r>
              <a:rPr lang="en-US" dirty="0" smtClean="0"/>
              <a:t>Resources of interest?</a:t>
            </a:r>
          </a:p>
          <a:p>
            <a:r>
              <a:rPr lang="en-US" dirty="0" smtClean="0"/>
              <a:t>Platform of choice (.NET, Java, Ruby, …)?</a:t>
            </a:r>
          </a:p>
          <a:p>
            <a:r>
              <a:rPr lang="en-US" dirty="0" smtClean="0"/>
              <a:t>Familiar with HTTP, XML, JSON, REST?</a:t>
            </a:r>
          </a:p>
          <a:p>
            <a:r>
              <a:rPr lang="en-US" dirty="0" smtClean="0"/>
              <a:t>Persistence technologies used?</a:t>
            </a:r>
          </a:p>
        </p:txBody>
      </p:sp>
      <p:sp>
        <p:nvSpPr>
          <p:cNvPr id="4" name="Slide Number Placeholder 3"/>
          <p:cNvSpPr>
            <a:spLocks noGrp="1"/>
          </p:cNvSpPr>
          <p:nvPr>
            <p:ph type="sldNum" sz="quarter" idx="4"/>
          </p:nvPr>
        </p:nvSpPr>
        <p:spPr/>
        <p:txBody>
          <a:bodyPr/>
          <a:lstStyle/>
          <a:p>
            <a:fld id="{5CC3E5C4-3E2B-40F1-9F2B-C46CEB0C88DF}" type="slidenum">
              <a:rPr lang="en-CA" smtClean="0"/>
              <a:pPr/>
              <a:t>6</a:t>
            </a:fld>
            <a:endParaRPr lang="en-CA" dirty="0"/>
          </a:p>
        </p:txBody>
      </p:sp>
    </p:spTree>
    <p:extLst>
      <p:ext uri="{BB962C8B-B14F-4D97-AF65-F5344CB8AC3E}">
        <p14:creationId xmlns="" xmlns:p14="http://schemas.microsoft.com/office/powerpoint/2010/main" val="1326337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Coded types</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60</a:t>
            </a:fld>
            <a:endParaRPr lang="en-CA"/>
          </a:p>
        </p:txBody>
      </p:sp>
      <p:pic>
        <p:nvPicPr>
          <p:cNvPr id="8200" name="Picture 8"/>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61999" y="4202668"/>
            <a:ext cx="7712841" cy="12954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cxnSp>
        <p:nvCxnSpPr>
          <p:cNvPr id="13" name="Straight Arrow Connector 12"/>
          <p:cNvCxnSpPr/>
          <p:nvPr/>
        </p:nvCxnSpPr>
        <p:spPr bwMode="auto">
          <a:xfrm flipH="1" flipV="1">
            <a:off x="3886199" y="4850368"/>
            <a:ext cx="342900" cy="1041505"/>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9" name="TextBox 8"/>
          <p:cNvSpPr txBox="1"/>
          <p:nvPr/>
        </p:nvSpPr>
        <p:spPr>
          <a:xfrm>
            <a:off x="3595789" y="5891873"/>
            <a:ext cx="3788217" cy="369332"/>
          </a:xfrm>
          <a:prstGeom prst="rect">
            <a:avLst/>
          </a:prstGeom>
          <a:noFill/>
        </p:spPr>
        <p:txBody>
          <a:bodyPr wrap="none" rtlCol="0">
            <a:spAutoFit/>
          </a:bodyPr>
          <a:lstStyle/>
          <a:p>
            <a:r>
              <a:rPr lang="en-US" dirty="0" smtClean="0"/>
              <a:t>Codes are defined in </a:t>
            </a:r>
            <a:r>
              <a:rPr lang="en-US" i="1" dirty="0" smtClean="0"/>
              <a:t>code systems</a:t>
            </a:r>
            <a:endParaRPr lang="nl-NL" i="1" dirty="0"/>
          </a:p>
        </p:txBody>
      </p:sp>
      <p:pic>
        <p:nvPicPr>
          <p:cNvPr id="1027" name="Picture 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874562" y="1848190"/>
            <a:ext cx="3059637" cy="254969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914400" y="1976665"/>
            <a:ext cx="2440522" cy="145233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9716033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Coded types</a:t>
            </a:r>
            <a:endParaRPr lang="en-US" dirty="0"/>
          </a:p>
        </p:txBody>
      </p:sp>
      <p:sp>
        <p:nvSpPr>
          <p:cNvPr id="4" name="Content Placeholder 3"/>
          <p:cNvSpPr>
            <a:spLocks noGrp="1"/>
          </p:cNvSpPr>
          <p:nvPr>
            <p:ph idx="1"/>
          </p:nvPr>
        </p:nvSpPr>
        <p:spPr/>
        <p:txBody>
          <a:bodyPr/>
          <a:lstStyle/>
          <a:p>
            <a:r>
              <a:rPr lang="en-US" dirty="0" smtClean="0"/>
              <a:t>When used in a Resource, the modelers include </a:t>
            </a:r>
            <a:r>
              <a:rPr lang="en-US" i="1" dirty="0" smtClean="0"/>
              <a:t>Bindings</a:t>
            </a:r>
          </a:p>
          <a:p>
            <a:r>
              <a:rPr lang="en-US" i="1" dirty="0" smtClean="0"/>
              <a:t>Bindings</a:t>
            </a:r>
            <a:r>
              <a:rPr lang="en-US" dirty="0" smtClean="0"/>
              <a:t> specify which codes can be used</a:t>
            </a:r>
            <a:endParaRPr lang="en-US" i="1"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61</a:t>
            </a:fld>
            <a:endParaRPr lang="en-CA"/>
          </a:p>
        </p:txBody>
      </p:sp>
      <p:pic>
        <p:nvPicPr>
          <p:cNvPr id="8195"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62000" y="3505200"/>
            <a:ext cx="7620000" cy="282713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144280134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Administrative Gender value set</a:t>
            </a:r>
            <a:endParaRPr lang="en-US" dirty="0">
              <a:solidFill>
                <a:schemeClr val="bg1"/>
              </a:solidFill>
            </a:endParaRPr>
          </a:p>
        </p:txBody>
      </p:sp>
      <p:sp>
        <p:nvSpPr>
          <p:cNvPr id="4" name="Slide Number Placeholder 3"/>
          <p:cNvSpPr>
            <a:spLocks noGrp="1"/>
          </p:cNvSpPr>
          <p:nvPr>
            <p:ph type="sldNum" sz="quarter" idx="4"/>
          </p:nvPr>
        </p:nvSpPr>
        <p:spPr/>
        <p:txBody>
          <a:bodyPr/>
          <a:lstStyle/>
          <a:p>
            <a:fld id="{5CC3E5C4-3E2B-40F1-9F2B-C46CEB0C88DF}" type="slidenum">
              <a:rPr lang="en-CA" smtClean="0"/>
              <a:pPr/>
              <a:t>62</a:t>
            </a:fld>
            <a:endParaRPr lang="en-CA"/>
          </a:p>
        </p:txBody>
      </p:sp>
      <p:pic>
        <p:nvPicPr>
          <p:cNvPr id="11267"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09600" y="380999"/>
            <a:ext cx="7620000" cy="613224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38898780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err="1" smtClean="0"/>
              <a:t>Goto</a:t>
            </a:r>
            <a:r>
              <a:rPr lang="en-US" dirty="0" smtClean="0"/>
              <a:t> Some interesting </a:t>
            </a:r>
            <a:r>
              <a:rPr lang="en-US" dirty="0" err="1" smtClean="0"/>
              <a:t>valuesets</a:t>
            </a:r>
            <a:r>
              <a:rPr lang="en-US" dirty="0" smtClean="0"/>
              <a:t> to look at them</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63</a:t>
            </a:fld>
            <a:endParaRPr lang="en-CA"/>
          </a:p>
        </p:txBody>
      </p:sp>
    </p:spTree>
    <p:extLst>
      <p:ext uri="{BB962C8B-B14F-4D97-AF65-F5344CB8AC3E}">
        <p14:creationId xmlns="" xmlns:p14="http://schemas.microsoft.com/office/powerpoint/2010/main" val="15350303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04801" y="1661022"/>
            <a:ext cx="6934200" cy="487468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err="1" smtClean="0"/>
              <a:t>ValueSet</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64</a:t>
            </a:fld>
            <a:endParaRPr lang="en-CA" dirty="0"/>
          </a:p>
        </p:txBody>
      </p:sp>
      <p:sp>
        <p:nvSpPr>
          <p:cNvPr id="5" name="TextBox 4"/>
          <p:cNvSpPr txBox="1"/>
          <p:nvPr/>
        </p:nvSpPr>
        <p:spPr>
          <a:xfrm>
            <a:off x="5148064" y="1802986"/>
            <a:ext cx="3672408" cy="2677656"/>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2800" dirty="0"/>
              <a:t>Publication </a:t>
            </a:r>
            <a:r>
              <a:rPr lang="en-US" sz="2800" dirty="0" smtClean="0"/>
              <a:t>meta-data</a:t>
            </a:r>
          </a:p>
          <a:p>
            <a:pPr marL="285750" indent="-285750">
              <a:buFont typeface="Arial" panose="020B0604020202020204" pitchFamily="34" charset="0"/>
              <a:buChar char="•"/>
            </a:pPr>
            <a:r>
              <a:rPr lang="en-US" sz="2800" dirty="0" smtClean="0"/>
              <a:t>Concepts from 1 or more existing systems</a:t>
            </a:r>
          </a:p>
          <a:p>
            <a:pPr marL="285750" indent="-285750">
              <a:buFont typeface="Arial" panose="020B0604020202020204" pitchFamily="34" charset="0"/>
              <a:buChar char="•"/>
            </a:pPr>
            <a:r>
              <a:rPr lang="en-US" sz="2800" dirty="0" smtClean="0"/>
              <a:t>Additional concepts</a:t>
            </a:r>
            <a:endParaRPr lang="en-US" sz="2800" dirty="0"/>
          </a:p>
        </p:txBody>
      </p:sp>
    </p:spTree>
    <p:extLst>
      <p:ext uri="{BB962C8B-B14F-4D97-AF65-F5344CB8AC3E}">
        <p14:creationId xmlns="" xmlns:p14="http://schemas.microsoft.com/office/powerpoint/2010/main" val="400074916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42071" y="1676400"/>
            <a:ext cx="6817087" cy="47244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Level up: resources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65</a:t>
            </a:fld>
            <a:endParaRPr lang="en-US"/>
          </a:p>
        </p:txBody>
      </p:sp>
      <p:cxnSp>
        <p:nvCxnSpPr>
          <p:cNvPr id="14" name="Straight Arrow Connector 13"/>
          <p:cNvCxnSpPr/>
          <p:nvPr/>
        </p:nvCxnSpPr>
        <p:spPr bwMode="auto">
          <a:xfrm flipH="1">
            <a:off x="3505200" y="838200"/>
            <a:ext cx="2895600" cy="8382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p:nvPr/>
        </p:nvCxnSpPr>
        <p:spPr bwMode="auto">
          <a:xfrm flipH="1">
            <a:off x="1447800" y="3048000"/>
            <a:ext cx="4582558" cy="66675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p:nvPr/>
        </p:nvCxnSpPr>
        <p:spPr bwMode="auto">
          <a:xfrm flipH="1" flipV="1">
            <a:off x="1295400" y="4572000"/>
            <a:ext cx="5410202" cy="6096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pic>
        <p:nvPicPr>
          <p:cNvPr id="11266"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810249" y="533400"/>
            <a:ext cx="2857500" cy="21145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030357" y="2857500"/>
            <a:ext cx="2286000" cy="17145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6124575" y="4800600"/>
            <a:ext cx="2181225" cy="13239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395589183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Picture 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1000" y="1847671"/>
            <a:ext cx="5766654" cy="321097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References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66</a:t>
            </a:fld>
            <a:endParaRPr lang="en-US"/>
          </a:p>
        </p:txBody>
      </p:sp>
      <p:pic>
        <p:nvPicPr>
          <p:cNvPr id="7172" name="Picture 4"/>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881232" y="2576334"/>
            <a:ext cx="4881768" cy="757238"/>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cxnSp>
        <p:nvCxnSpPr>
          <p:cNvPr id="21" name="Straight Arrow Connector 20"/>
          <p:cNvCxnSpPr/>
          <p:nvPr/>
        </p:nvCxnSpPr>
        <p:spPr bwMode="auto">
          <a:xfrm flipH="1">
            <a:off x="6858000" y="1981200"/>
            <a:ext cx="381000" cy="6858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pic>
        <p:nvPicPr>
          <p:cNvPr id="1027" name="Picture 3"/>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51980" y="4004217"/>
            <a:ext cx="8490548" cy="2108863"/>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54589981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043608" y="2152520"/>
            <a:ext cx="7529854" cy="324036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Extending a name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67</a:t>
            </a:fld>
            <a:endParaRPr lang="en-CA" dirty="0"/>
          </a:p>
        </p:txBody>
      </p:sp>
      <p:sp>
        <p:nvSpPr>
          <p:cNvPr id="5" name="TextBox 4"/>
          <p:cNvSpPr txBox="1"/>
          <p:nvPr/>
        </p:nvSpPr>
        <p:spPr>
          <a:xfrm>
            <a:off x="4794694" y="2103239"/>
            <a:ext cx="3757760" cy="461665"/>
          </a:xfrm>
          <a:prstGeom prst="rect">
            <a:avLst/>
          </a:prstGeom>
          <a:noFill/>
        </p:spPr>
        <p:txBody>
          <a:bodyPr wrap="none" rtlCol="0">
            <a:spAutoFit/>
          </a:bodyPr>
          <a:lstStyle/>
          <a:p>
            <a:r>
              <a:rPr lang="nl-NL" sz="2400" b="1" dirty="0" err="1" smtClean="0"/>
              <a:t>Key</a:t>
            </a:r>
            <a:r>
              <a:rPr lang="nl-NL" dirty="0" smtClean="0"/>
              <a:t> = </a:t>
            </a:r>
            <a:r>
              <a:rPr lang="nl-NL" dirty="0" err="1" smtClean="0"/>
              <a:t>location</a:t>
            </a:r>
            <a:r>
              <a:rPr lang="nl-NL" dirty="0" smtClean="0"/>
              <a:t> of </a:t>
            </a:r>
            <a:r>
              <a:rPr lang="nl-NL" dirty="0" err="1" smtClean="0"/>
              <a:t>formal</a:t>
            </a:r>
            <a:r>
              <a:rPr lang="nl-NL" dirty="0" smtClean="0"/>
              <a:t> </a:t>
            </a:r>
            <a:r>
              <a:rPr lang="nl-NL" dirty="0" err="1" smtClean="0"/>
              <a:t>definition</a:t>
            </a:r>
            <a:endParaRPr lang="nl-NL" dirty="0"/>
          </a:p>
        </p:txBody>
      </p:sp>
      <p:sp>
        <p:nvSpPr>
          <p:cNvPr id="7" name="TextBox 6"/>
          <p:cNvSpPr txBox="1"/>
          <p:nvPr/>
        </p:nvSpPr>
        <p:spPr>
          <a:xfrm>
            <a:off x="4362360" y="4911551"/>
            <a:ext cx="4111062" cy="461665"/>
          </a:xfrm>
          <a:prstGeom prst="rect">
            <a:avLst/>
          </a:prstGeom>
          <a:noFill/>
        </p:spPr>
        <p:txBody>
          <a:bodyPr wrap="none" rtlCol="0">
            <a:spAutoFit/>
          </a:bodyPr>
          <a:lstStyle/>
          <a:p>
            <a:r>
              <a:rPr lang="nl-NL" sz="2400" b="1" dirty="0" smtClean="0"/>
              <a:t>Value</a:t>
            </a:r>
            <a:r>
              <a:rPr lang="nl-NL" dirty="0" smtClean="0"/>
              <a:t> = </a:t>
            </a:r>
            <a:r>
              <a:rPr lang="nl-NL" dirty="0" err="1" smtClean="0"/>
              <a:t>value</a:t>
            </a:r>
            <a:r>
              <a:rPr lang="nl-NL" dirty="0" smtClean="0"/>
              <a:t> </a:t>
            </a:r>
            <a:r>
              <a:rPr lang="nl-NL" dirty="0" err="1" smtClean="0"/>
              <a:t>according</a:t>
            </a:r>
            <a:r>
              <a:rPr lang="nl-NL" dirty="0" smtClean="0"/>
              <a:t> </a:t>
            </a:r>
            <a:r>
              <a:rPr lang="nl-NL" dirty="0" err="1" smtClean="0"/>
              <a:t>to</a:t>
            </a:r>
            <a:r>
              <a:rPr lang="nl-NL" dirty="0" smtClean="0"/>
              <a:t> </a:t>
            </a:r>
            <a:r>
              <a:rPr lang="nl-NL" dirty="0" err="1" smtClean="0"/>
              <a:t>definition</a:t>
            </a:r>
            <a:endParaRPr lang="nl-NL" dirty="0"/>
          </a:p>
        </p:txBody>
      </p:sp>
      <p:sp>
        <p:nvSpPr>
          <p:cNvPr id="14" name="Rounded Rectangle 13"/>
          <p:cNvSpPr/>
          <p:nvPr/>
        </p:nvSpPr>
        <p:spPr>
          <a:xfrm>
            <a:off x="921014" y="3296548"/>
            <a:ext cx="7825073" cy="88853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cxnSp>
        <p:nvCxnSpPr>
          <p:cNvPr id="11" name="Straight Arrow Connector 10"/>
          <p:cNvCxnSpPr/>
          <p:nvPr/>
        </p:nvCxnSpPr>
        <p:spPr bwMode="auto">
          <a:xfrm flipH="1">
            <a:off x="5591412" y="2636912"/>
            <a:ext cx="564764" cy="659636"/>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bwMode="auto">
          <a:xfrm flipH="1" flipV="1">
            <a:off x="5652120" y="4185083"/>
            <a:ext cx="360040" cy="828093"/>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 xmlns:p14="http://schemas.microsoft.com/office/powerpoint/2010/main" val="383691339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Complex extensions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68</a:t>
            </a:fld>
            <a:endParaRPr lang="en-CA" dirty="0"/>
          </a:p>
        </p:txBody>
      </p:sp>
      <p:pic>
        <p:nvPicPr>
          <p:cNvPr id="5"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95003" y="1988840"/>
            <a:ext cx="8105979" cy="4104456"/>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42582418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Narrative</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69</a:t>
            </a:fld>
            <a:endParaRPr lang="en-CA"/>
          </a:p>
        </p:txBody>
      </p:sp>
      <p:pic>
        <p:nvPicPr>
          <p:cNvPr id="1126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01613" y="1419225"/>
            <a:ext cx="8866187" cy="4981575"/>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33538944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sz="2800" dirty="0" smtClean="0"/>
              <a:t>Know how to navigate the FHIR specification and implementer resources</a:t>
            </a:r>
          </a:p>
          <a:p>
            <a:r>
              <a:rPr lang="en-US" sz="2800" dirty="0" smtClean="0"/>
              <a:t>Be able to use FHIR in a RESTful manner</a:t>
            </a:r>
          </a:p>
          <a:p>
            <a:pPr lvl="1"/>
            <a:r>
              <a:rPr lang="en-US" sz="2400" dirty="0" smtClean="0"/>
              <a:t>CRUD + Search</a:t>
            </a:r>
          </a:p>
          <a:p>
            <a:r>
              <a:rPr lang="en-US" sz="2800" dirty="0" smtClean="0"/>
              <a:t>Be able to craft FHIR documents and messages</a:t>
            </a:r>
          </a:p>
          <a:p>
            <a:r>
              <a:rPr lang="en-US" sz="2800" dirty="0" smtClean="0"/>
              <a:t>Understand FHIR architectural considerations </a:t>
            </a:r>
          </a:p>
          <a:p>
            <a:r>
              <a:rPr lang="en-US" sz="2800" dirty="0" smtClean="0"/>
              <a:t>Be familiar with potential FHIR implementation considerations</a:t>
            </a:r>
          </a:p>
          <a:p>
            <a:r>
              <a:rPr lang="en-US" sz="2800" dirty="0" smtClean="0"/>
              <a:t>Be ready to implement</a:t>
            </a:r>
            <a:endParaRPr lang="en-US" sz="28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a:t>
            </a:fld>
            <a:endParaRPr lang="en-CA" dirty="0"/>
          </a:p>
        </p:txBody>
      </p:sp>
    </p:spTree>
    <p:extLst>
      <p:ext uri="{BB962C8B-B14F-4D97-AF65-F5344CB8AC3E}">
        <p14:creationId xmlns="" xmlns:p14="http://schemas.microsoft.com/office/powerpoint/2010/main" val="1995291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FHIR data model (simplified!)</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70</a:t>
            </a:fld>
            <a:endParaRPr lang="en-US"/>
          </a:p>
        </p:txBody>
      </p:sp>
      <p:sp>
        <p:nvSpPr>
          <p:cNvPr id="13" name="Rectangle 12"/>
          <p:cNvSpPr/>
          <p:nvPr/>
        </p:nvSpPr>
        <p:spPr bwMode="auto">
          <a:xfrm>
            <a:off x="533400" y="2295525"/>
            <a:ext cx="3581400" cy="273367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Resources</a:t>
            </a:r>
          </a:p>
        </p:txBody>
      </p:sp>
      <p:sp>
        <p:nvSpPr>
          <p:cNvPr id="22" name="Rectangle 21"/>
          <p:cNvSpPr/>
          <p:nvPr/>
        </p:nvSpPr>
        <p:spPr bwMode="auto">
          <a:xfrm>
            <a:off x="2238375" y="2405063"/>
            <a:ext cx="1724025" cy="719137"/>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Narrative</a:t>
            </a:r>
          </a:p>
        </p:txBody>
      </p:sp>
      <p:sp>
        <p:nvSpPr>
          <p:cNvPr id="28" name="Rectangle 27"/>
          <p:cNvSpPr/>
          <p:nvPr/>
        </p:nvSpPr>
        <p:spPr bwMode="auto">
          <a:xfrm>
            <a:off x="2238375" y="3276600"/>
            <a:ext cx="1724025" cy="15240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Elements</a:t>
            </a:r>
          </a:p>
        </p:txBody>
      </p:sp>
      <p:sp>
        <p:nvSpPr>
          <p:cNvPr id="72" name="Rectangle 71"/>
          <p:cNvSpPr/>
          <p:nvPr/>
        </p:nvSpPr>
        <p:spPr bwMode="auto">
          <a:xfrm>
            <a:off x="2370731" y="3849290"/>
            <a:ext cx="1439269" cy="719137"/>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Extensions</a:t>
            </a:r>
          </a:p>
        </p:txBody>
      </p:sp>
      <p:cxnSp>
        <p:nvCxnSpPr>
          <p:cNvPr id="29" name="Straight Arrow Connector 28"/>
          <p:cNvCxnSpPr/>
          <p:nvPr/>
        </p:nvCxnSpPr>
        <p:spPr bwMode="auto">
          <a:xfrm flipV="1">
            <a:off x="5926539" y="3011091"/>
            <a:ext cx="931461" cy="37295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0" name="Straight Arrow Connector 29"/>
          <p:cNvCxnSpPr>
            <a:stCxn id="28" idx="3"/>
            <a:endCxn id="19" idx="1"/>
          </p:cNvCxnSpPr>
          <p:nvPr/>
        </p:nvCxnSpPr>
        <p:spPr bwMode="auto">
          <a:xfrm flipV="1">
            <a:off x="3962400" y="2820590"/>
            <a:ext cx="685800" cy="121801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6" name="Rectangle 15"/>
          <p:cNvSpPr/>
          <p:nvPr/>
        </p:nvSpPr>
        <p:spPr bwMode="auto">
          <a:xfrm>
            <a:off x="4935940" y="4342209"/>
            <a:ext cx="3657600" cy="1797844"/>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Primitives</a:t>
            </a:r>
            <a:br>
              <a:rPr kumimoji="0" lang="en-US" sz="1800" b="1" i="0" u="none" strike="noStrike" cap="none" normalizeH="0" baseline="0" dirty="0" smtClean="0">
                <a:ln>
                  <a:noFill/>
                </a:ln>
                <a:solidFill>
                  <a:schemeClr val="tx1"/>
                </a:solidFill>
                <a:effectLst/>
                <a:latin typeface="Arial" charset="0"/>
              </a:rPr>
            </a:br>
            <a:r>
              <a:rPr kumimoji="0" lang="en-US" sz="1400" i="0" u="none" strike="noStrike" cap="none" normalizeH="0" baseline="0" dirty="0" smtClean="0">
                <a:ln>
                  <a:noFill/>
                </a:ln>
                <a:solidFill>
                  <a:schemeClr val="tx1"/>
                </a:solidFill>
                <a:effectLst/>
                <a:latin typeface="Arial" charset="0"/>
              </a:rPr>
              <a:t>(integer, </a:t>
            </a:r>
            <a:r>
              <a:rPr kumimoji="0" lang="en-US" sz="1400" i="0" u="none" strike="noStrike" cap="none" normalizeH="0" baseline="0" dirty="0" err="1" smtClean="0">
                <a:ln>
                  <a:noFill/>
                </a:ln>
                <a:solidFill>
                  <a:schemeClr val="tx1"/>
                </a:solidFill>
                <a:effectLst/>
                <a:latin typeface="Arial" charset="0"/>
              </a:rPr>
              <a:t>boolean</a:t>
            </a:r>
            <a:r>
              <a:rPr kumimoji="0" lang="en-US" sz="1400" i="0" u="none" strike="noStrike" cap="none" normalizeH="0" baseline="0" dirty="0" smtClean="0">
                <a:ln>
                  <a:noFill/>
                </a:ln>
                <a:solidFill>
                  <a:schemeClr val="tx1"/>
                </a:solidFill>
                <a:effectLst/>
                <a:latin typeface="Arial" charset="0"/>
              </a:rPr>
              <a:t>, </a:t>
            </a:r>
          </a:p>
          <a:p>
            <a:pPr marL="0" marR="0" indent="0"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rPr>
              <a:t>string, instant)</a:t>
            </a:r>
          </a:p>
          <a:p>
            <a:pPr marL="0" marR="0" indent="0"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sp>
        <p:nvSpPr>
          <p:cNvPr id="17" name="Rectangle 16"/>
          <p:cNvSpPr/>
          <p:nvPr/>
        </p:nvSpPr>
        <p:spPr bwMode="auto">
          <a:xfrm>
            <a:off x="6917140" y="4763690"/>
            <a:ext cx="1447800" cy="1143000"/>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Derived</a:t>
            </a:r>
            <a:r>
              <a:rPr kumimoji="0" lang="en-US" sz="1800" b="1" i="0" u="none" strike="noStrike" cap="none" normalizeH="0" dirty="0" smtClean="0">
                <a:ln>
                  <a:noFill/>
                </a:ln>
                <a:solidFill>
                  <a:schemeClr val="tx1"/>
                </a:solidFill>
                <a:effectLst/>
                <a:latin typeface="Arial" charset="0"/>
              </a:rPr>
              <a:t> </a:t>
            </a:r>
            <a:r>
              <a:rPr kumimoji="0" lang="en-US" sz="1800" b="1" i="0" u="none" strike="noStrike" cap="none" normalizeH="0" baseline="0" dirty="0" smtClean="0">
                <a:ln>
                  <a:noFill/>
                </a:ln>
                <a:solidFill>
                  <a:schemeClr val="tx1"/>
                </a:solidFill>
                <a:effectLst/>
                <a:latin typeface="Arial" charset="0"/>
              </a:rPr>
              <a:t>Primitives</a:t>
            </a:r>
            <a:endParaRPr kumimoji="0" lang="en-US" sz="1400" b="1" i="0" u="none" strike="noStrike" cap="none" normalizeH="0" baseline="0" dirty="0" smtClean="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r>
              <a:rPr lang="en-US" sz="1400" dirty="0" smtClean="0">
                <a:solidFill>
                  <a:schemeClr val="tx1"/>
                </a:solidFill>
                <a:latin typeface="Arial" charset="0"/>
              </a:rPr>
              <a:t>(</a:t>
            </a:r>
            <a:r>
              <a:rPr lang="en-US" sz="1400" dirty="0" err="1" smtClean="0">
                <a:solidFill>
                  <a:schemeClr val="tx1"/>
                </a:solidFill>
                <a:latin typeface="Arial" charset="0"/>
              </a:rPr>
              <a:t>oid</a:t>
            </a:r>
            <a:r>
              <a:rPr lang="en-US" sz="1400" dirty="0" smtClean="0">
                <a:solidFill>
                  <a:schemeClr val="tx1"/>
                </a:solidFill>
                <a:latin typeface="Arial" charset="0"/>
              </a:rPr>
              <a:t>, </a:t>
            </a:r>
            <a:r>
              <a:rPr lang="en-US" sz="1400" dirty="0" err="1" smtClean="0">
                <a:solidFill>
                  <a:schemeClr val="tx1"/>
                </a:solidFill>
                <a:latin typeface="Arial" charset="0"/>
              </a:rPr>
              <a:t>uuid</a:t>
            </a:r>
            <a:r>
              <a:rPr lang="en-US" sz="1400" dirty="0" smtClean="0">
                <a:solidFill>
                  <a:schemeClr val="tx1"/>
                </a:solidFill>
                <a:latin typeface="Arial" charset="0"/>
              </a:rPr>
              <a:t>, </a:t>
            </a:r>
            <a:br>
              <a:rPr lang="en-US" sz="1400" dirty="0" smtClean="0">
                <a:solidFill>
                  <a:schemeClr val="tx1"/>
                </a:solidFill>
                <a:latin typeface="Arial" charset="0"/>
              </a:rPr>
            </a:br>
            <a:r>
              <a:rPr lang="en-US" sz="1400" dirty="0" smtClean="0">
                <a:solidFill>
                  <a:schemeClr val="tx1"/>
                </a:solidFill>
                <a:latin typeface="Arial" charset="0"/>
              </a:rPr>
              <a:t>code, id)</a:t>
            </a:r>
            <a:endParaRPr kumimoji="0" lang="en-US" sz="1400" b="0" i="0" u="none" strike="noStrike" cap="none" normalizeH="0" baseline="0" dirty="0" smtClean="0">
              <a:ln>
                <a:noFill/>
              </a:ln>
              <a:solidFill>
                <a:schemeClr val="tx1"/>
              </a:solidFill>
              <a:effectLst/>
              <a:latin typeface="Arial" charset="0"/>
            </a:endParaRPr>
          </a:p>
        </p:txBody>
      </p:sp>
      <p:sp>
        <p:nvSpPr>
          <p:cNvPr id="19" name="Rectangle 18"/>
          <p:cNvSpPr/>
          <p:nvPr/>
        </p:nvSpPr>
        <p:spPr bwMode="auto">
          <a:xfrm>
            <a:off x="4648200" y="1791890"/>
            <a:ext cx="4114800" cy="20574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Composite</a:t>
            </a:r>
          </a:p>
          <a:p>
            <a:r>
              <a:rPr kumimoji="0" lang="en-US" sz="1800" b="1" i="0" u="none" strike="noStrike" cap="none" normalizeH="0" dirty="0" smtClean="0">
                <a:ln>
                  <a:noFill/>
                </a:ln>
                <a:solidFill>
                  <a:schemeClr val="tx1"/>
                </a:solidFill>
                <a:effectLst/>
                <a:latin typeface="Arial" charset="0"/>
              </a:rPr>
              <a:t>Data Types</a:t>
            </a:r>
            <a:r>
              <a:rPr kumimoji="0" lang="en-US" sz="1800" b="0" i="0" u="none" strike="noStrike" cap="none" normalizeH="0" dirty="0" smtClean="0">
                <a:ln>
                  <a:noFill/>
                </a:ln>
                <a:solidFill>
                  <a:schemeClr val="tx1"/>
                </a:solidFill>
                <a:effectLst/>
                <a:latin typeface="Arial" charset="0"/>
              </a:rPr>
              <a:t/>
            </a:r>
            <a:br>
              <a:rPr kumimoji="0" lang="en-US" sz="1800" b="0" i="0" u="none" strike="noStrike" cap="none" normalizeH="0" dirty="0" smtClean="0">
                <a:ln>
                  <a:noFill/>
                </a:ln>
                <a:solidFill>
                  <a:schemeClr val="tx1"/>
                </a:solidFill>
                <a:effectLst/>
                <a:latin typeface="Arial" charset="0"/>
              </a:rPr>
            </a:br>
            <a:r>
              <a:rPr lang="en-US" sz="1400" dirty="0" smtClean="0">
                <a:solidFill>
                  <a:schemeClr val="tx1"/>
                </a:solidFill>
                <a:latin typeface="Arial" charset="0"/>
              </a:rPr>
              <a:t>(</a:t>
            </a:r>
            <a:r>
              <a:rPr lang="en-US" sz="1400" dirty="0" err="1" smtClean="0">
                <a:solidFill>
                  <a:schemeClr val="tx1"/>
                </a:solidFill>
                <a:latin typeface="Arial" charset="0"/>
              </a:rPr>
              <a:t>HumanName</a:t>
            </a:r>
            <a:r>
              <a:rPr lang="en-US" sz="1400" dirty="0" smtClean="0">
                <a:solidFill>
                  <a:schemeClr val="tx1"/>
                </a:solidFill>
                <a:latin typeface="Arial" charset="0"/>
              </a:rPr>
              <a:t>, </a:t>
            </a:r>
            <a:br>
              <a:rPr lang="en-US" sz="1400" dirty="0" smtClean="0">
                <a:solidFill>
                  <a:schemeClr val="tx1"/>
                </a:solidFill>
                <a:latin typeface="Arial" charset="0"/>
              </a:rPr>
            </a:br>
            <a:r>
              <a:rPr lang="en-US" sz="1400" dirty="0" smtClean="0">
                <a:solidFill>
                  <a:schemeClr val="tx1"/>
                </a:solidFill>
                <a:latin typeface="Arial" charset="0"/>
              </a:rPr>
              <a:t>Quantity, Period,</a:t>
            </a:r>
            <a:br>
              <a:rPr lang="en-US" sz="1400" dirty="0" smtClean="0">
                <a:solidFill>
                  <a:schemeClr val="tx1"/>
                </a:solidFill>
                <a:latin typeface="Arial" charset="0"/>
              </a:rPr>
            </a:br>
            <a:r>
              <a:rPr lang="en-US" sz="1400" dirty="0" smtClean="0">
                <a:solidFill>
                  <a:schemeClr val="tx1"/>
                </a:solidFill>
                <a:latin typeface="Arial" charset="0"/>
              </a:rPr>
              <a:t>Address, Identifier )</a:t>
            </a:r>
            <a:endParaRPr lang="en-US" sz="1400"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1" name="Rectangle 20"/>
          <p:cNvSpPr/>
          <p:nvPr/>
        </p:nvSpPr>
        <p:spPr bwMode="auto">
          <a:xfrm>
            <a:off x="6917140" y="2021058"/>
            <a:ext cx="1600200" cy="1294831"/>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algn="ctr"/>
            <a:r>
              <a:rPr kumimoji="0" lang="en-US" sz="1800" b="1" i="0" u="none" strike="noStrike" cap="none" normalizeH="0" baseline="0" dirty="0" smtClean="0">
                <a:ln>
                  <a:noFill/>
                </a:ln>
                <a:solidFill>
                  <a:schemeClr val="tx1"/>
                </a:solidFill>
                <a:effectLst/>
                <a:latin typeface="Arial" charset="0"/>
              </a:rPr>
              <a:t>Constrained Types</a:t>
            </a:r>
            <a:r>
              <a:rPr kumimoji="0" lang="en-US" sz="1800" b="0" i="0" u="none" strike="noStrike" cap="none" normalizeH="0" baseline="0" dirty="0" smtClean="0">
                <a:ln>
                  <a:noFill/>
                </a:ln>
                <a:solidFill>
                  <a:schemeClr val="tx1"/>
                </a:solidFill>
                <a:effectLst/>
                <a:latin typeface="Arial" charset="0"/>
              </a:rPr>
              <a:t/>
            </a:r>
            <a:br>
              <a:rPr kumimoji="0" lang="en-US" sz="1800" b="0" i="0" u="none" strike="noStrike" cap="none" normalizeH="0" baseline="0" dirty="0" smtClean="0">
                <a:ln>
                  <a:noFill/>
                </a:ln>
                <a:solidFill>
                  <a:schemeClr val="tx1"/>
                </a:solidFill>
                <a:effectLst/>
                <a:latin typeface="Arial" charset="0"/>
              </a:rPr>
            </a:br>
            <a:r>
              <a:rPr lang="en-US" sz="1400" dirty="0">
                <a:solidFill>
                  <a:schemeClr val="tx1"/>
                </a:solidFill>
                <a:latin typeface="Arial" charset="0"/>
              </a:rPr>
              <a:t>(</a:t>
            </a:r>
            <a:r>
              <a:rPr lang="en-US" sz="1400" dirty="0" smtClean="0">
                <a:solidFill>
                  <a:schemeClr val="tx1"/>
                </a:solidFill>
                <a:latin typeface="Arial" charset="0"/>
              </a:rPr>
              <a:t>Quantity: Distance</a:t>
            </a:r>
            <a:r>
              <a:rPr lang="en-US" sz="1400" dirty="0">
                <a:solidFill>
                  <a:schemeClr val="tx1"/>
                </a:solidFill>
                <a:latin typeface="Arial" charset="0"/>
              </a:rPr>
              <a:t>, Count, Duration, Money)</a:t>
            </a:r>
          </a:p>
        </p:txBody>
      </p:sp>
      <p:cxnSp>
        <p:nvCxnSpPr>
          <p:cNvPr id="26" name="Straight Arrow Connector 25"/>
          <p:cNvCxnSpPr>
            <a:stCxn id="19" idx="2"/>
            <a:endCxn id="16" idx="0"/>
          </p:cNvCxnSpPr>
          <p:nvPr/>
        </p:nvCxnSpPr>
        <p:spPr bwMode="auto">
          <a:xfrm>
            <a:off x="6705600" y="3849290"/>
            <a:ext cx="59140" cy="49291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1" name="TextBox 30"/>
          <p:cNvSpPr txBox="1"/>
          <p:nvPr/>
        </p:nvSpPr>
        <p:spPr>
          <a:xfrm>
            <a:off x="6764740" y="3860958"/>
            <a:ext cx="556563" cy="369332"/>
          </a:xfrm>
          <a:prstGeom prst="rect">
            <a:avLst/>
          </a:prstGeom>
          <a:noFill/>
        </p:spPr>
        <p:txBody>
          <a:bodyPr wrap="none" rtlCol="0">
            <a:spAutoFit/>
          </a:bodyPr>
          <a:lstStyle/>
          <a:p>
            <a:r>
              <a:rPr lang="nl-NL" dirty="0" err="1" smtClean="0"/>
              <a:t>use</a:t>
            </a:r>
            <a:endParaRPr lang="nl-NL" dirty="0"/>
          </a:p>
        </p:txBody>
      </p:sp>
      <p:cxnSp>
        <p:nvCxnSpPr>
          <p:cNvPr id="32" name="Straight Arrow Connector 31"/>
          <p:cNvCxnSpPr>
            <a:stCxn id="28" idx="3"/>
            <a:endCxn id="16" idx="1"/>
          </p:cNvCxnSpPr>
          <p:nvPr/>
        </p:nvCxnSpPr>
        <p:spPr bwMode="auto">
          <a:xfrm>
            <a:off x="3962400" y="4038600"/>
            <a:ext cx="973540" cy="120253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3" name="TextBox 32"/>
          <p:cNvSpPr txBox="1"/>
          <p:nvPr/>
        </p:nvSpPr>
        <p:spPr>
          <a:xfrm>
            <a:off x="4091637" y="3200400"/>
            <a:ext cx="556563" cy="369332"/>
          </a:xfrm>
          <a:prstGeom prst="rect">
            <a:avLst/>
          </a:prstGeom>
          <a:noFill/>
        </p:spPr>
        <p:txBody>
          <a:bodyPr wrap="none" rtlCol="0">
            <a:spAutoFit/>
          </a:bodyPr>
          <a:lstStyle/>
          <a:p>
            <a:r>
              <a:rPr lang="nl-NL" dirty="0" err="1" smtClean="0"/>
              <a:t>use</a:t>
            </a:r>
            <a:endParaRPr lang="nl-NL" dirty="0"/>
          </a:p>
        </p:txBody>
      </p:sp>
      <p:sp>
        <p:nvSpPr>
          <p:cNvPr id="34" name="TextBox 33"/>
          <p:cNvSpPr txBox="1"/>
          <p:nvPr/>
        </p:nvSpPr>
        <p:spPr>
          <a:xfrm>
            <a:off x="4320237" y="4572000"/>
            <a:ext cx="556563" cy="369332"/>
          </a:xfrm>
          <a:prstGeom prst="rect">
            <a:avLst/>
          </a:prstGeom>
          <a:noFill/>
        </p:spPr>
        <p:txBody>
          <a:bodyPr wrap="none" rtlCol="0">
            <a:spAutoFit/>
          </a:bodyPr>
          <a:lstStyle/>
          <a:p>
            <a:r>
              <a:rPr lang="nl-NL" dirty="0" err="1" smtClean="0"/>
              <a:t>use</a:t>
            </a:r>
            <a:endParaRPr lang="nl-NL" dirty="0"/>
          </a:p>
        </p:txBody>
      </p:sp>
      <p:sp>
        <p:nvSpPr>
          <p:cNvPr id="20" name="Rectangle 19"/>
          <p:cNvSpPr/>
          <p:nvPr/>
        </p:nvSpPr>
        <p:spPr bwMode="auto">
          <a:xfrm>
            <a:off x="609601" y="4001690"/>
            <a:ext cx="1476374" cy="719137"/>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Extensions</a:t>
            </a:r>
          </a:p>
        </p:txBody>
      </p:sp>
    </p:spTree>
    <p:extLst>
      <p:ext uri="{BB962C8B-B14F-4D97-AF65-F5344CB8AC3E}">
        <p14:creationId xmlns="" xmlns:p14="http://schemas.microsoft.com/office/powerpoint/2010/main" val="415841277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#2</a:t>
            </a:r>
            <a:endParaRPr lang="en-US" dirty="0"/>
          </a:p>
        </p:txBody>
      </p:sp>
      <p:sp>
        <p:nvSpPr>
          <p:cNvPr id="3" name="Content Placeholder 2"/>
          <p:cNvSpPr>
            <a:spLocks noGrp="1"/>
          </p:cNvSpPr>
          <p:nvPr>
            <p:ph idx="1"/>
          </p:nvPr>
        </p:nvSpPr>
        <p:spPr/>
        <p:txBody>
          <a:bodyPr/>
          <a:lstStyle/>
          <a:p>
            <a:pPr algn="ctr"/>
            <a:r>
              <a:rPr lang="en-US" sz="3600" dirty="0" smtClean="0">
                <a:latin typeface="+mj-lt"/>
              </a:rPr>
              <a:t>Build a resource . . .</a:t>
            </a:r>
          </a:p>
          <a:p>
            <a:pPr algn="ctr"/>
            <a:endParaRPr lang="en-US" sz="3600" dirty="0" smtClean="0">
              <a:latin typeface="+mj-lt"/>
            </a:endParaRPr>
          </a:p>
          <a:p>
            <a:pPr algn="ctr"/>
            <a:r>
              <a:rPr lang="en-US" sz="3600" dirty="0" smtClean="0">
                <a:latin typeface="+mj-lt"/>
              </a:rPr>
              <a:t>(30 minutes)</a:t>
            </a:r>
            <a:endParaRPr lang="en-US" sz="3600" dirty="0">
              <a:latin typeface="+mj-lt"/>
            </a:endParaRPr>
          </a:p>
        </p:txBody>
      </p:sp>
    </p:spTree>
    <p:extLst>
      <p:ext uri="{BB962C8B-B14F-4D97-AF65-F5344CB8AC3E}">
        <p14:creationId xmlns="" xmlns:p14="http://schemas.microsoft.com/office/powerpoint/2010/main" val="148371631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patient</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72</a:t>
            </a:fld>
            <a:endParaRPr lang="en-CA"/>
          </a:p>
        </p:txBody>
      </p:sp>
      <p:sp>
        <p:nvSpPr>
          <p:cNvPr id="4" name="Text Placeholder 3"/>
          <p:cNvSpPr>
            <a:spLocks noGrp="1"/>
          </p:cNvSpPr>
          <p:nvPr>
            <p:ph type="body" idx="4294967295"/>
          </p:nvPr>
        </p:nvSpPr>
        <p:spPr/>
        <p:txBody>
          <a:bodyPr/>
          <a:lstStyle/>
          <a:p>
            <a:r>
              <a:rPr lang="en-US" dirty="0" smtClean="0"/>
              <a:t>Following data:</a:t>
            </a:r>
          </a:p>
          <a:p>
            <a:pPr lvl="1"/>
            <a:r>
              <a:rPr lang="en-US" sz="2400" dirty="0" smtClean="0"/>
              <a:t>Donald Duck, male, born June 9, 1934</a:t>
            </a:r>
          </a:p>
          <a:p>
            <a:pPr lvl="1"/>
            <a:r>
              <a:rPr lang="en-US" sz="2400" dirty="0" smtClean="0"/>
              <a:t>1 407-939-6244, d.duck@disney.com</a:t>
            </a:r>
          </a:p>
          <a:p>
            <a:pPr lvl="1"/>
            <a:r>
              <a:rPr lang="en-US" sz="2400" dirty="0" smtClean="0"/>
              <a:t>SSN: 123 456 789</a:t>
            </a:r>
          </a:p>
          <a:p>
            <a:pPr lvl="1"/>
            <a:r>
              <a:rPr lang="en-US" sz="2400" dirty="0" smtClean="0"/>
              <a:t>Next of kin: Daisy</a:t>
            </a:r>
          </a:p>
          <a:p>
            <a:pPr lvl="1"/>
            <a:r>
              <a:rPr lang="en-US" sz="2400" dirty="0" smtClean="0"/>
              <a:t>Other elements as you see fit</a:t>
            </a:r>
          </a:p>
          <a:p>
            <a:pPr lvl="0"/>
            <a:r>
              <a:rPr lang="en-US" dirty="0" smtClean="0"/>
              <a:t>Bonus points:</a:t>
            </a:r>
          </a:p>
          <a:p>
            <a:pPr lvl="1"/>
            <a:r>
              <a:rPr lang="en-US" sz="2400" dirty="0" smtClean="0"/>
              <a:t>Primary physician: Patricia Primary </a:t>
            </a:r>
          </a:p>
          <a:p>
            <a:pPr lvl="1"/>
            <a:r>
              <a:rPr lang="en-US" sz="2400" dirty="0" smtClean="0"/>
              <a:t>Include a</a:t>
            </a:r>
            <a:r>
              <a:rPr lang="en-US" sz="2400" baseline="0" dirty="0" smtClean="0"/>
              <a:t> picture</a:t>
            </a:r>
          </a:p>
          <a:p>
            <a:pPr lvl="1"/>
            <a:r>
              <a:rPr lang="en-US" sz="2400" dirty="0" smtClean="0"/>
              <a:t>XML &amp; JSON</a:t>
            </a:r>
          </a:p>
        </p:txBody>
      </p:sp>
    </p:spTree>
    <p:extLst>
      <p:ext uri="{BB962C8B-B14F-4D97-AF65-F5344CB8AC3E}">
        <p14:creationId xmlns="" xmlns:p14="http://schemas.microsoft.com/office/powerpoint/2010/main" val="29964289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r>
              <a:rPr lang="en-US" baseline="0" dirty="0" smtClean="0"/>
              <a:t> </a:t>
            </a:r>
            <a:r>
              <a:rPr lang="en-US" dirty="0" smtClean="0"/>
              <a:t>Review</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73</a:t>
            </a:fld>
            <a:endParaRPr lang="en-CA"/>
          </a:p>
        </p:txBody>
      </p:sp>
      <p:sp>
        <p:nvSpPr>
          <p:cNvPr id="4" name="Text Placeholder 3"/>
          <p:cNvSpPr>
            <a:spLocks noGrp="1"/>
          </p:cNvSpPr>
          <p:nvPr>
            <p:ph type="body" idx="4294967295"/>
          </p:nvPr>
        </p:nvSpPr>
        <p:spPr/>
        <p:txBody>
          <a:bodyPr/>
          <a:lstStyle/>
          <a:p>
            <a:r>
              <a:rPr lang="en-US" dirty="0" smtClean="0"/>
              <a:t>Did everyone include narrative?</a:t>
            </a:r>
          </a:p>
          <a:p>
            <a:r>
              <a:rPr lang="en-US" dirty="0" smtClean="0"/>
              <a:t>Anyone include species?</a:t>
            </a:r>
          </a:p>
          <a:p>
            <a:r>
              <a:rPr lang="en-US" dirty="0" smtClean="0"/>
              <a:t>How did you handle “next of kin”?  Primary physician?</a:t>
            </a:r>
          </a:p>
          <a:p>
            <a:r>
              <a:rPr lang="en-US" dirty="0" smtClean="0"/>
              <a:t>Did you put spaces in </a:t>
            </a:r>
            <a:r>
              <a:rPr lang="en-US" smtClean="0"/>
              <a:t>your SSN</a:t>
            </a:r>
            <a:r>
              <a:rPr lang="en-US" dirty="0" smtClean="0"/>
              <a:t>?</a:t>
            </a:r>
          </a:p>
        </p:txBody>
      </p:sp>
    </p:spTree>
    <p:extLst>
      <p:ext uri="{BB962C8B-B14F-4D97-AF65-F5344CB8AC3E}">
        <p14:creationId xmlns="" xmlns:p14="http://schemas.microsoft.com/office/powerpoint/2010/main" val="417886150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r>
              <a:rPr lang="en-US" dirty="0" smtClean="0"/>
              <a:t>My take-away for “</a:t>
            </a:r>
            <a:r>
              <a:rPr lang="en-US" b="1" dirty="0" smtClean="0"/>
              <a:t>FHIR Resources</a:t>
            </a:r>
            <a:r>
              <a:rPr lang="en-US" dirty="0" smtClean="0"/>
              <a:t>” is . . .</a:t>
            </a:r>
            <a:endParaRPr lang="en-US"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74</a:t>
            </a:fld>
            <a:endParaRPr lang="en-CA"/>
          </a:p>
        </p:txBody>
      </p:sp>
      <p:pic>
        <p:nvPicPr>
          <p:cNvPr id="1229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362500784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RESTful FHIR</a:t>
            </a:r>
            <a:endParaRPr lang="en-US" dirty="0"/>
          </a:p>
        </p:txBody>
      </p:sp>
      <p:sp>
        <p:nvSpPr>
          <p:cNvPr id="3" name="Text Placeholder 2"/>
          <p:cNvSpPr>
            <a:spLocks noGrp="1"/>
          </p:cNvSpPr>
          <p:nvPr>
            <p:ph type="body" idx="1"/>
          </p:nvPr>
        </p:nvSpPr>
        <p:spPr/>
        <p:txBody>
          <a:bodyPr/>
          <a:lstStyle/>
          <a:p>
            <a:endParaRPr lang="en-CA"/>
          </a:p>
        </p:txBody>
      </p:sp>
    </p:spTree>
    <p:extLst>
      <p:ext uri="{BB962C8B-B14F-4D97-AF65-F5344CB8AC3E}">
        <p14:creationId xmlns="" xmlns:p14="http://schemas.microsoft.com/office/powerpoint/2010/main" val="348795055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a:t>
            </a:r>
            <a:endParaRPr lang="en-US" dirty="0"/>
          </a:p>
        </p:txBody>
      </p:sp>
      <p:sp>
        <p:nvSpPr>
          <p:cNvPr id="3" name="Content Placeholder 2"/>
          <p:cNvSpPr>
            <a:spLocks noGrp="1"/>
          </p:cNvSpPr>
          <p:nvPr>
            <p:ph idx="1"/>
          </p:nvPr>
        </p:nvSpPr>
        <p:spPr/>
        <p:txBody>
          <a:bodyPr/>
          <a:lstStyle/>
          <a:p>
            <a:r>
              <a:rPr lang="en-US" dirty="0" smtClean="0"/>
              <a:t>“</a:t>
            </a:r>
            <a:r>
              <a:rPr lang="en-US" dirty="0" err="1" smtClean="0"/>
              <a:t>REpresentational</a:t>
            </a:r>
            <a:r>
              <a:rPr lang="en-US" dirty="0" smtClean="0"/>
              <a:t> State Transfer”</a:t>
            </a:r>
          </a:p>
          <a:p>
            <a:r>
              <a:rPr lang="en-US" dirty="0" smtClean="0"/>
              <a:t>Represent your data as “resources”</a:t>
            </a:r>
          </a:p>
          <a:p>
            <a:r>
              <a:rPr lang="en-US" dirty="0" smtClean="0"/>
              <a:t>Make “Resources” URI addressable</a:t>
            </a:r>
          </a:p>
          <a:p>
            <a:r>
              <a:rPr lang="en-US" dirty="0" smtClean="0"/>
              <a:t>Use HTTP to do CRUD operations</a:t>
            </a:r>
          </a:p>
          <a:p>
            <a:r>
              <a:rPr lang="en-US" dirty="0" smtClean="0"/>
              <a:t>Resources may be exchanged using different representations</a:t>
            </a:r>
          </a:p>
        </p:txBody>
      </p:sp>
      <p:sp>
        <p:nvSpPr>
          <p:cNvPr id="5" name="Slide Number Placeholder 4"/>
          <p:cNvSpPr>
            <a:spLocks noGrp="1"/>
          </p:cNvSpPr>
          <p:nvPr>
            <p:ph type="sldNum" sz="quarter" idx="4"/>
          </p:nvPr>
        </p:nvSpPr>
        <p:spPr/>
        <p:txBody>
          <a:bodyPr/>
          <a:lstStyle/>
          <a:p>
            <a:fld id="{2CD36790-EF9F-4521-A783-189BE19EEE4B}" type="slidenum">
              <a:rPr lang="en-US" smtClean="0"/>
              <a:pPr/>
              <a:t>76</a:t>
            </a:fld>
            <a:endParaRPr lang="en-US"/>
          </a:p>
        </p:txBody>
      </p:sp>
    </p:spTree>
    <p:extLst>
      <p:ext uri="{BB962C8B-B14F-4D97-AF65-F5344CB8AC3E}">
        <p14:creationId xmlns="" xmlns:p14="http://schemas.microsoft.com/office/powerpoint/2010/main" val="392177615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REST?</a:t>
            </a:r>
            <a:endParaRPr lang="en-US" dirty="0"/>
          </a:p>
        </p:txBody>
      </p:sp>
      <p:sp>
        <p:nvSpPr>
          <p:cNvPr id="3" name="Content Placeholder 2"/>
          <p:cNvSpPr>
            <a:spLocks noGrp="1"/>
          </p:cNvSpPr>
          <p:nvPr>
            <p:ph idx="1"/>
          </p:nvPr>
        </p:nvSpPr>
        <p:spPr/>
        <p:txBody>
          <a:bodyPr/>
          <a:lstStyle/>
          <a:p>
            <a:r>
              <a:rPr lang="en-US" dirty="0" smtClean="0"/>
              <a:t>Loose coupling</a:t>
            </a:r>
          </a:p>
          <a:p>
            <a:pPr lvl="1"/>
            <a:r>
              <a:rPr lang="en-US" dirty="0" smtClean="0"/>
              <a:t>Servers &amp; clients can evolve independently</a:t>
            </a:r>
          </a:p>
          <a:p>
            <a:r>
              <a:rPr lang="en-US" dirty="0" smtClean="0"/>
              <a:t>Simple, fixed API</a:t>
            </a:r>
          </a:p>
          <a:p>
            <a:r>
              <a:rPr lang="en-US" dirty="0" smtClean="0"/>
              <a:t>Stateless – simplifies coding</a:t>
            </a:r>
          </a:p>
          <a:p>
            <a:r>
              <a:rPr lang="en-US" dirty="0" smtClean="0"/>
              <a:t>Id = URI makes distributed architecture easy</a:t>
            </a:r>
          </a:p>
          <a:p>
            <a:r>
              <a:rPr lang="en-US" dirty="0" smtClean="0"/>
              <a:t>Leverages web technology stack</a:t>
            </a:r>
          </a:p>
          <a:p>
            <a:pPr lvl="1"/>
            <a:r>
              <a:rPr lang="en-US" dirty="0" smtClean="0"/>
              <a:t>TLS, OAuth, etc.</a:t>
            </a:r>
          </a:p>
          <a:p>
            <a:r>
              <a:rPr lang="en-US" dirty="0" smtClean="0"/>
              <a:t>Scales well (the whole internet)</a:t>
            </a:r>
          </a:p>
        </p:txBody>
      </p:sp>
      <p:sp>
        <p:nvSpPr>
          <p:cNvPr id="4" name="Slide Number Placeholder 3"/>
          <p:cNvSpPr>
            <a:spLocks noGrp="1"/>
          </p:cNvSpPr>
          <p:nvPr>
            <p:ph type="sldNum" sz="quarter" idx="4"/>
          </p:nvPr>
        </p:nvSpPr>
        <p:spPr/>
        <p:txBody>
          <a:bodyPr/>
          <a:lstStyle/>
          <a:p>
            <a:fld id="{5CC3E5C4-3E2B-40F1-9F2B-C46CEB0C88DF}" type="slidenum">
              <a:rPr lang="en-CA" smtClean="0"/>
              <a:pPr/>
              <a:t>77</a:t>
            </a:fld>
            <a:endParaRPr lang="en-CA"/>
          </a:p>
        </p:txBody>
      </p:sp>
    </p:spTree>
    <p:extLst>
      <p:ext uri="{BB962C8B-B14F-4D97-AF65-F5344CB8AC3E}">
        <p14:creationId xmlns="" xmlns:p14="http://schemas.microsoft.com/office/powerpoint/2010/main" val="45492591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Caveats with REST</a:t>
            </a:r>
            <a:endParaRPr lang="en-US" dirty="0"/>
          </a:p>
        </p:txBody>
      </p:sp>
      <p:sp>
        <p:nvSpPr>
          <p:cNvPr id="3" name="Content Placeholder 2"/>
          <p:cNvSpPr>
            <a:spLocks noGrp="1"/>
          </p:cNvSpPr>
          <p:nvPr>
            <p:ph idx="1"/>
          </p:nvPr>
        </p:nvSpPr>
        <p:spPr/>
        <p:txBody>
          <a:bodyPr/>
          <a:lstStyle/>
          <a:p>
            <a:r>
              <a:rPr lang="en-US" dirty="0" smtClean="0"/>
              <a:t>REST isn’t ideal for every use-case</a:t>
            </a:r>
          </a:p>
          <a:p>
            <a:pPr lvl="1"/>
            <a:r>
              <a:rPr lang="en-US" dirty="0" smtClean="0"/>
              <a:t>Doesn’t handle transactions well</a:t>
            </a:r>
          </a:p>
          <a:p>
            <a:pPr lvl="1"/>
            <a:r>
              <a:rPr lang="en-US" dirty="0" smtClean="0"/>
              <a:t>Orchestration is handled by client</a:t>
            </a:r>
          </a:p>
          <a:p>
            <a:pPr lvl="2"/>
            <a:r>
              <a:rPr lang="en-US" dirty="0" smtClean="0"/>
              <a:t>requires server trusts client to do what’s needed</a:t>
            </a:r>
          </a:p>
          <a:p>
            <a:pPr lvl="1"/>
            <a:r>
              <a:rPr lang="en-US" dirty="0" smtClean="0"/>
              <a:t>Security (authorization) model is still maturing</a:t>
            </a:r>
          </a:p>
          <a:p>
            <a:pPr lvl="1"/>
            <a:r>
              <a:rPr lang="en-US" dirty="0" smtClean="0"/>
              <a:t>Can be verbose when manipulating lots of records</a:t>
            </a:r>
          </a:p>
          <a:p>
            <a:r>
              <a:rPr lang="en-US" dirty="0" smtClean="0"/>
              <a:t>Remember that REST is a FHIR option, not a requirement</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78</a:t>
            </a:fld>
            <a:endParaRPr lang="en-CA"/>
          </a:p>
        </p:txBody>
      </p:sp>
    </p:spTree>
    <p:extLst>
      <p:ext uri="{BB962C8B-B14F-4D97-AF65-F5344CB8AC3E}">
        <p14:creationId xmlns="" xmlns:p14="http://schemas.microsoft.com/office/powerpoint/2010/main" val="184571074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Just a quick GET</a:t>
            </a:r>
            <a:endParaRPr lang="en-US" dirty="0"/>
          </a:p>
        </p:txBody>
      </p:sp>
      <p:sp>
        <p:nvSpPr>
          <p:cNvPr id="3" name="Content Placeholder 2"/>
          <p:cNvSpPr>
            <a:spLocks noGrp="1"/>
          </p:cNvSpPr>
          <p:nvPr>
            <p:ph idx="1"/>
          </p:nvPr>
        </p:nvSpPr>
        <p:spPr/>
        <p:txBody>
          <a:bodyPr/>
          <a:lstStyle/>
          <a:p>
            <a:r>
              <a:rPr lang="en-US" sz="1800" dirty="0" smtClean="0"/>
              <a:t>GET </a:t>
            </a:r>
            <a:r>
              <a:rPr lang="en-US" sz="1800" b="1" dirty="0" smtClean="0"/>
              <a:t>/</a:t>
            </a:r>
            <a:r>
              <a:rPr lang="en-US" sz="1800" b="1" dirty="0" err="1" smtClean="0"/>
              <a:t>fhir</a:t>
            </a:r>
            <a:r>
              <a:rPr lang="en-US" sz="1800" b="1" dirty="0" smtClean="0"/>
              <a:t>/Patient/1</a:t>
            </a:r>
            <a:r>
              <a:rPr lang="en-US" sz="1800" dirty="0" smtClean="0"/>
              <a:t> HTTP/1.1</a:t>
            </a:r>
          </a:p>
          <a:p>
            <a:endParaRPr lang="en-US" sz="1800" dirty="0" smtClean="0"/>
          </a:p>
          <a:p>
            <a:r>
              <a:rPr lang="en-US" sz="1800" dirty="0" smtClean="0"/>
              <a:t>HTTP/1.1 200 OK</a:t>
            </a:r>
          </a:p>
          <a:p>
            <a:r>
              <a:rPr lang="en-US" sz="1800" dirty="0" smtClean="0"/>
              <a:t>Content-Type: </a:t>
            </a:r>
            <a:r>
              <a:rPr lang="en-US" sz="1800" b="1" dirty="0" smtClean="0"/>
              <a:t>application/</a:t>
            </a:r>
            <a:r>
              <a:rPr lang="en-US" sz="1800" b="1" dirty="0" err="1" smtClean="0"/>
              <a:t>xml+fhir;charset</a:t>
            </a:r>
            <a:r>
              <a:rPr lang="en-US" sz="1800" b="1" dirty="0" smtClean="0"/>
              <a:t>=utf-8</a:t>
            </a:r>
          </a:p>
          <a:p>
            <a:r>
              <a:rPr lang="en-US" sz="1800" dirty="0" smtClean="0"/>
              <a:t>Content-Length: 787</a:t>
            </a:r>
          </a:p>
          <a:p>
            <a:r>
              <a:rPr lang="en-US" sz="1800" dirty="0" smtClean="0"/>
              <a:t>Content-Location: </a:t>
            </a:r>
          </a:p>
          <a:p>
            <a:r>
              <a:rPr lang="en-US" sz="1800" dirty="0" smtClean="0"/>
              <a:t>  http://fhir.furore.com/fhir/Patient/1/_history/1</a:t>
            </a:r>
          </a:p>
          <a:p>
            <a:r>
              <a:rPr lang="en-US" sz="1800" dirty="0" smtClean="0"/>
              <a:t>Last-Modified: Tue, 29 May 2012 23:45:32 GMT</a:t>
            </a:r>
            <a:endParaRPr lang="en-US" sz="1800" dirty="0"/>
          </a:p>
        </p:txBody>
      </p:sp>
      <p:sp>
        <p:nvSpPr>
          <p:cNvPr id="5" name="Slide Number Placeholder 4"/>
          <p:cNvSpPr>
            <a:spLocks noGrp="1"/>
          </p:cNvSpPr>
          <p:nvPr>
            <p:ph type="sldNum" sz="quarter" idx="4294967295"/>
          </p:nvPr>
        </p:nvSpPr>
        <p:spPr>
          <a:xfrm>
            <a:off x="0" y="6303963"/>
            <a:ext cx="720725" cy="220662"/>
          </a:xfrm>
          <a:prstGeom prst="rect">
            <a:avLst/>
          </a:prstGeom>
        </p:spPr>
        <p:txBody>
          <a:bodyPr/>
          <a:lstStyle/>
          <a:p>
            <a:fld id="{2CD36790-EF9F-4521-A783-189BE19EEE4B}" type="slidenum">
              <a:rPr lang="en-US" smtClean="0"/>
              <a:pPr/>
              <a:t>79</a:t>
            </a:fld>
            <a:endParaRPr lang="en-US"/>
          </a:p>
        </p:txBody>
      </p:sp>
      <p:sp>
        <p:nvSpPr>
          <p:cNvPr id="7" name="Rectangle 6"/>
          <p:cNvSpPr/>
          <p:nvPr/>
        </p:nvSpPr>
        <p:spPr>
          <a:xfrm>
            <a:off x="609600" y="4724400"/>
            <a:ext cx="7924800" cy="1585049"/>
          </a:xfrm>
          <a:prstGeom prst="rect">
            <a:avLst/>
          </a:prstGeom>
        </p:spPr>
        <p:txBody>
          <a:bodyPr wrap="square">
            <a:spAutoFit/>
          </a:bodyPr>
          <a:lstStyle/>
          <a:p>
            <a:r>
              <a:rPr lang="nl-NL" dirty="0">
                <a:latin typeface="Courier New" pitchFamily="49" charset="0"/>
                <a:cs typeface="Courier New" pitchFamily="49" charset="0"/>
              </a:rPr>
              <a:t>&lt;?</a:t>
            </a:r>
            <a:r>
              <a:rPr lang="nl-NL" dirty="0" err="1">
                <a:latin typeface="Courier New" pitchFamily="49" charset="0"/>
                <a:cs typeface="Courier New" pitchFamily="49" charset="0"/>
              </a:rPr>
              <a:t>xml</a:t>
            </a:r>
            <a:r>
              <a:rPr lang="nl-NL" dirty="0">
                <a:latin typeface="Courier New" pitchFamily="49" charset="0"/>
                <a:cs typeface="Courier New" pitchFamily="49" charset="0"/>
              </a:rPr>
              <a:t> </a:t>
            </a:r>
            <a:r>
              <a:rPr lang="nl-NL" dirty="0" err="1">
                <a:latin typeface="Courier New" pitchFamily="49" charset="0"/>
                <a:cs typeface="Courier New" pitchFamily="49" charset="0"/>
              </a:rPr>
              <a:t>version</a:t>
            </a:r>
            <a:r>
              <a:rPr lang="nl-NL" dirty="0">
                <a:latin typeface="Courier New" pitchFamily="49" charset="0"/>
                <a:cs typeface="Courier New" pitchFamily="49" charset="0"/>
              </a:rPr>
              <a:t>="1.0" </a:t>
            </a:r>
            <a:r>
              <a:rPr lang="nl-NL" dirty="0" err="1">
                <a:latin typeface="Courier New" pitchFamily="49" charset="0"/>
                <a:cs typeface="Courier New" pitchFamily="49" charset="0"/>
              </a:rPr>
              <a:t>encoding</a:t>
            </a:r>
            <a:r>
              <a:rPr lang="nl-NL" dirty="0">
                <a:latin typeface="Courier New" pitchFamily="49" charset="0"/>
                <a:cs typeface="Courier New" pitchFamily="49" charset="0"/>
              </a:rPr>
              <a:t>="UTF-8"?&gt;</a:t>
            </a:r>
          </a:p>
          <a:p>
            <a:r>
              <a:rPr lang="nb-NO" sz="1000" dirty="0">
                <a:latin typeface="Courier New" pitchFamily="49" charset="0"/>
                <a:cs typeface="Courier New" pitchFamily="49" charset="0"/>
              </a:rPr>
              <a:t>&lt;</a:t>
            </a:r>
            <a:r>
              <a:rPr lang="nb-NO" sz="1000" dirty="0" smtClean="0">
                <a:latin typeface="Courier New" pitchFamily="49" charset="0"/>
                <a:cs typeface="Courier New" pitchFamily="49" charset="0"/>
              </a:rPr>
              <a:t>Patient xmlns</a:t>
            </a:r>
            <a:r>
              <a:rPr lang="nb-NO" sz="1000" dirty="0">
                <a:latin typeface="Courier New" pitchFamily="49" charset="0"/>
                <a:cs typeface="Courier New" pitchFamily="49" charset="0"/>
              </a:rPr>
              <a:t>="http://hl7.org/fhir"&gt;&lt;identifier&gt;&lt;label&gt;SSN&lt;/label</a:t>
            </a:r>
            <a:r>
              <a:rPr lang="nb-NO" sz="1000" dirty="0" smtClean="0">
                <a:latin typeface="Courier New" pitchFamily="49" charset="0"/>
                <a:cs typeface="Courier New" pitchFamily="49" charset="0"/>
              </a:rPr>
              <a:t>&gt;</a:t>
            </a:r>
            <a:r>
              <a:rPr lang="en-US" sz="1000" dirty="0" smtClean="0">
                <a:latin typeface="Courier New" pitchFamily="49" charset="0"/>
                <a:cs typeface="Courier New" pitchFamily="49" charset="0"/>
              </a:rPr>
              <a:t>&lt;</a:t>
            </a:r>
            <a:r>
              <a:rPr lang="en-US" sz="1000" dirty="0">
                <a:latin typeface="Courier New" pitchFamily="49" charset="0"/>
                <a:cs typeface="Courier New" pitchFamily="49" charset="0"/>
              </a:rPr>
              <a:t>identifier&gt;&lt;system</a:t>
            </a:r>
            <a:r>
              <a:rPr lang="en-US" sz="1000" dirty="0" smtClean="0">
                <a:latin typeface="Courier New" pitchFamily="49" charset="0"/>
                <a:cs typeface="Courier New" pitchFamily="49" charset="0"/>
              </a:rPr>
              <a:t>&gt;</a:t>
            </a:r>
          </a:p>
          <a:p>
            <a:r>
              <a:rPr lang="en-US" sz="1000" dirty="0" smtClean="0">
                <a:latin typeface="Courier New" pitchFamily="49" charset="0"/>
                <a:cs typeface="Courier New" pitchFamily="49" charset="0"/>
              </a:rPr>
              <a:t>http</a:t>
            </a:r>
            <a:r>
              <a:rPr lang="en-US" sz="1000" dirty="0">
                <a:latin typeface="Courier New" pitchFamily="49" charset="0"/>
                <a:cs typeface="Courier New" pitchFamily="49" charset="0"/>
              </a:rPr>
              <a:t>://</a:t>
            </a:r>
            <a:r>
              <a:rPr lang="en-US" sz="1000" dirty="0" smtClean="0">
                <a:latin typeface="Courier New" pitchFamily="49" charset="0"/>
                <a:cs typeface="Courier New" pitchFamily="49" charset="0"/>
              </a:rPr>
              <a:t>hl7.org/fhir/sid/usssn</a:t>
            </a:r>
            <a:r>
              <a:rPr lang="en-US" sz="1000" dirty="0">
                <a:latin typeface="Courier New" pitchFamily="49" charset="0"/>
                <a:cs typeface="Courier New" pitchFamily="49" charset="0"/>
              </a:rPr>
              <a:t>&lt;/system&gt;&lt;id&gt;444222222&lt;/id&gt;&lt;/identifier&gt;&lt;/identifier&gt;&lt;name&gt;&lt;use&gt;official&lt;/use&gt;&lt;family&gt;Everywoman&lt;/family&gt;&lt;given&gt;Eve&lt;/given&gt;&lt;/name&gt;&lt;telecom&gt;&lt;system&gt;phone&lt;/system&gt;&lt;</a:t>
            </a:r>
            <a:r>
              <a:rPr lang="en-US" sz="1000" dirty="0" smtClean="0">
                <a:latin typeface="Courier New" pitchFamily="49" charset="0"/>
                <a:cs typeface="Courier New" pitchFamily="49" charset="0"/>
              </a:rPr>
              <a:t>value&gt;555-555 2003</a:t>
            </a:r>
            <a:r>
              <a:rPr lang="en-US" sz="1000" dirty="0">
                <a:latin typeface="Courier New" pitchFamily="49" charset="0"/>
                <a:cs typeface="Courier New" pitchFamily="49" charset="0"/>
              </a:rPr>
              <a:t>&lt;/value&gt;&lt;use&gt;work&lt;/use&gt;&lt;/telecom</a:t>
            </a:r>
            <a:r>
              <a:rPr lang="en-US" sz="1000" dirty="0" smtClean="0">
                <a:latin typeface="Courier New" pitchFamily="49" charset="0"/>
                <a:cs typeface="Courier New" pitchFamily="49" charset="0"/>
              </a:rPr>
              <a:t>&gt;&lt;</a:t>
            </a:r>
            <a:r>
              <a:rPr lang="en-US" sz="1000" dirty="0">
                <a:latin typeface="Courier New" pitchFamily="49" charset="0"/>
                <a:cs typeface="Courier New" pitchFamily="49" charset="0"/>
              </a:rPr>
              <a:t>gender&gt;&lt;system&gt;http://</a:t>
            </a:r>
            <a:r>
              <a:rPr lang="en-US" sz="1000" dirty="0" smtClean="0">
                <a:latin typeface="Courier New" pitchFamily="49" charset="0"/>
                <a:cs typeface="Courier New" pitchFamily="49" charset="0"/>
              </a:rPr>
              <a:t>hl7.org/fhir/sid/v2-0001</a:t>
            </a:r>
            <a:r>
              <a:rPr lang="en-US" sz="1000" dirty="0">
                <a:latin typeface="Courier New" pitchFamily="49" charset="0"/>
                <a:cs typeface="Courier New" pitchFamily="49" charset="0"/>
              </a:rPr>
              <a:t>&lt;/system</a:t>
            </a:r>
            <a:r>
              <a:rPr lang="en-US" sz="1000" dirty="0" smtClean="0">
                <a:latin typeface="Courier New" pitchFamily="49" charset="0"/>
                <a:cs typeface="Courier New" pitchFamily="49" charset="0"/>
              </a:rPr>
              <a:t>&gt;</a:t>
            </a:r>
          </a:p>
          <a:p>
            <a:r>
              <a:rPr lang="en-US" sz="1000" dirty="0" smtClean="0">
                <a:latin typeface="Courier New" pitchFamily="49" charset="0"/>
                <a:cs typeface="Courier New" pitchFamily="49" charset="0"/>
              </a:rPr>
              <a:t>&lt;</a:t>
            </a:r>
            <a:r>
              <a:rPr lang="en-US" sz="1000" dirty="0">
                <a:latin typeface="Courier New" pitchFamily="49" charset="0"/>
                <a:cs typeface="Courier New" pitchFamily="49" charset="0"/>
              </a:rPr>
              <a:t>code&gt;F&lt;/code&gt;&lt;/gender&gt;&lt;birthDate&gt;1973-05-31&lt;/</a:t>
            </a:r>
            <a:r>
              <a:rPr lang="en-US" sz="1000" dirty="0" err="1">
                <a:latin typeface="Courier New" pitchFamily="49" charset="0"/>
                <a:cs typeface="Courier New" pitchFamily="49" charset="0"/>
              </a:rPr>
              <a:t>birthDate</a:t>
            </a:r>
            <a:r>
              <a:rPr lang="en-US" sz="1000" dirty="0" smtClean="0">
                <a:latin typeface="Courier New" pitchFamily="49" charset="0"/>
                <a:cs typeface="Courier New" pitchFamily="49" charset="0"/>
              </a:rPr>
              <a:t>&gt;&lt;</a:t>
            </a:r>
            <a:r>
              <a:rPr lang="en-US" sz="1000" dirty="0">
                <a:latin typeface="Courier New" pitchFamily="49" charset="0"/>
                <a:cs typeface="Courier New" pitchFamily="49" charset="0"/>
              </a:rPr>
              <a:t>address&gt;&lt;use&gt;home&lt;/use&gt;&lt;line&gt;2222 Home Street&lt;/line&gt;&lt;/address&gt;&lt;text&gt;&lt;status&gt;generated&lt;/status&gt;&lt;</a:t>
            </a:r>
            <a:r>
              <a:rPr lang="en-US" sz="1000" dirty="0" smtClean="0">
                <a:latin typeface="Courier New" pitchFamily="49" charset="0"/>
                <a:cs typeface="Courier New" pitchFamily="49" charset="0"/>
              </a:rPr>
              <a:t>div </a:t>
            </a:r>
            <a:r>
              <a:rPr lang="en-US" sz="1000" dirty="0" err="1" smtClean="0">
                <a:latin typeface="Courier New" pitchFamily="49" charset="0"/>
                <a:cs typeface="Courier New" pitchFamily="49" charset="0"/>
              </a:rPr>
              <a:t>xmlns</a:t>
            </a:r>
            <a:r>
              <a:rPr lang="en-US" sz="1000" dirty="0">
                <a:latin typeface="Courier New" pitchFamily="49" charset="0"/>
                <a:cs typeface="Courier New" pitchFamily="49" charset="0"/>
              </a:rPr>
              <a:t>="http://www.w3.org/1999/xhtml"&gt;Everywoman, Eve. </a:t>
            </a:r>
            <a:r>
              <a:rPr lang="en-US" sz="1000" dirty="0" smtClean="0">
                <a:latin typeface="Courier New" pitchFamily="49" charset="0"/>
                <a:cs typeface="Courier New" pitchFamily="49" charset="0"/>
              </a:rPr>
              <a:t>SSN:</a:t>
            </a:r>
            <a:r>
              <a:rPr lang="nl-NL" sz="1000" dirty="0" smtClean="0">
                <a:latin typeface="Courier New" pitchFamily="49" charset="0"/>
                <a:cs typeface="Courier New" pitchFamily="49" charset="0"/>
              </a:rPr>
              <a:t>444222222</a:t>
            </a:r>
            <a:r>
              <a:rPr lang="nl-NL" sz="1000" dirty="0">
                <a:latin typeface="Courier New" pitchFamily="49" charset="0"/>
                <a:cs typeface="Courier New" pitchFamily="49" charset="0"/>
              </a:rPr>
              <a:t>&lt;/div&gt;&lt;/</a:t>
            </a:r>
            <a:r>
              <a:rPr lang="nl-NL" sz="1000" dirty="0" err="1">
                <a:latin typeface="Courier New" pitchFamily="49" charset="0"/>
                <a:cs typeface="Courier New" pitchFamily="49" charset="0"/>
              </a:rPr>
              <a:t>text</a:t>
            </a:r>
            <a:r>
              <a:rPr lang="nl-NL" sz="1000" dirty="0">
                <a:latin typeface="Courier New" pitchFamily="49" charset="0"/>
                <a:cs typeface="Courier New" pitchFamily="49" charset="0"/>
              </a:rPr>
              <a:t>&gt;&lt;/</a:t>
            </a:r>
            <a:r>
              <a:rPr lang="nl-NL" sz="1000" dirty="0" err="1" smtClean="0">
                <a:latin typeface="Courier New" pitchFamily="49" charset="0"/>
                <a:cs typeface="Courier New" pitchFamily="49" charset="0"/>
              </a:rPr>
              <a:t>Patient</a:t>
            </a:r>
            <a:r>
              <a:rPr lang="nl-NL" sz="1000" dirty="0" smtClean="0">
                <a:latin typeface="Courier New" pitchFamily="49" charset="0"/>
                <a:cs typeface="Courier New" pitchFamily="49" charset="0"/>
              </a:rPr>
              <a:t>&gt;</a:t>
            </a:r>
            <a:endParaRPr lang="nl-NL" sz="1000" dirty="0">
              <a:latin typeface="Courier New" pitchFamily="49" charset="0"/>
              <a:cs typeface="Courier New" pitchFamily="49" charset="0"/>
            </a:endParaRPr>
          </a:p>
          <a:p>
            <a:endParaRPr lang="nl-NL" sz="900" dirty="0">
              <a:latin typeface="Courier New" pitchFamily="49" charset="0"/>
              <a:cs typeface="Courier New" pitchFamily="49" charset="0"/>
            </a:endParaRPr>
          </a:p>
        </p:txBody>
      </p:sp>
      <p:cxnSp>
        <p:nvCxnSpPr>
          <p:cNvPr id="9" name="Straight Arrow Connector 8"/>
          <p:cNvCxnSpPr/>
          <p:nvPr/>
        </p:nvCxnSpPr>
        <p:spPr bwMode="auto">
          <a:xfrm flipH="1">
            <a:off x="6934200" y="4724400"/>
            <a:ext cx="685800" cy="533400"/>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0" name="Cloud 9"/>
          <p:cNvSpPr/>
          <p:nvPr/>
        </p:nvSpPr>
        <p:spPr bwMode="auto">
          <a:xfrm>
            <a:off x="7077075" y="4105275"/>
            <a:ext cx="1676400" cy="9144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UTF-8</a:t>
            </a:r>
            <a:r>
              <a:rPr kumimoji="0" lang="en-US" sz="1800" b="0" i="0" u="none" strike="noStrike" cap="none" normalizeH="0" dirty="0" smtClean="0">
                <a:ln>
                  <a:noFill/>
                </a:ln>
                <a:solidFill>
                  <a:schemeClr val="bg1"/>
                </a:solidFill>
                <a:effectLst/>
                <a:latin typeface="Arial" charset="0"/>
              </a:rPr>
              <a:t> encoded</a:t>
            </a:r>
            <a:endParaRPr kumimoji="0" lang="en-US" sz="1800" b="0" i="0" u="none" strike="noStrike" cap="none" normalizeH="0" baseline="0" dirty="0" smtClean="0">
              <a:ln>
                <a:noFill/>
              </a:ln>
              <a:solidFill>
                <a:schemeClr val="bg1"/>
              </a:solidFill>
              <a:effectLst/>
              <a:latin typeface="Arial" charset="0"/>
            </a:endParaRPr>
          </a:p>
        </p:txBody>
      </p:sp>
      <p:cxnSp>
        <p:nvCxnSpPr>
          <p:cNvPr id="11" name="Straight Arrow Connector 10"/>
          <p:cNvCxnSpPr/>
          <p:nvPr/>
        </p:nvCxnSpPr>
        <p:spPr bwMode="auto">
          <a:xfrm flipH="1" flipV="1">
            <a:off x="762000" y="5019675"/>
            <a:ext cx="1762126" cy="1221865"/>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2" name="Cloud 11"/>
          <p:cNvSpPr/>
          <p:nvPr/>
        </p:nvSpPr>
        <p:spPr bwMode="auto">
          <a:xfrm>
            <a:off x="1295400" y="5867400"/>
            <a:ext cx="2743200" cy="669414"/>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See the</a:t>
            </a:r>
            <a:r>
              <a:rPr kumimoji="0" lang="en-US" sz="1800" b="0" i="0" u="none" strike="noStrike" cap="none" normalizeH="0" dirty="0" smtClean="0">
                <a:ln>
                  <a:noFill/>
                </a:ln>
                <a:solidFill>
                  <a:schemeClr val="bg1"/>
                </a:solidFill>
                <a:effectLst/>
                <a:latin typeface="Arial" charset="0"/>
              </a:rPr>
              <a:t> </a:t>
            </a:r>
            <a:r>
              <a:rPr kumimoji="0" lang="en-US" sz="1800" b="0" i="0" u="none" strike="noStrike" cap="none" normalizeH="0" baseline="0" dirty="0" smtClean="0">
                <a:ln>
                  <a:noFill/>
                </a:ln>
                <a:solidFill>
                  <a:schemeClr val="bg1"/>
                </a:solidFill>
                <a:effectLst/>
                <a:latin typeface="Arial" charset="0"/>
              </a:rPr>
              <a:t>BOM?</a:t>
            </a:r>
          </a:p>
        </p:txBody>
      </p:sp>
      <p:cxnSp>
        <p:nvCxnSpPr>
          <p:cNvPr id="13" name="Straight Arrow Connector 12"/>
          <p:cNvCxnSpPr/>
          <p:nvPr/>
        </p:nvCxnSpPr>
        <p:spPr bwMode="auto">
          <a:xfrm flipH="1" flipV="1">
            <a:off x="3352800" y="2209800"/>
            <a:ext cx="1219200" cy="80964"/>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4" name="Cloud 13"/>
          <p:cNvSpPr/>
          <p:nvPr/>
        </p:nvSpPr>
        <p:spPr bwMode="auto">
          <a:xfrm>
            <a:off x="4419600" y="1833563"/>
            <a:ext cx="3276600" cy="9144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HTTP</a:t>
            </a:r>
            <a:r>
              <a:rPr kumimoji="0" lang="en-US" sz="1800" b="0" i="0" u="none" strike="noStrike" cap="none" normalizeH="0" dirty="0" smtClean="0">
                <a:ln>
                  <a:noFill/>
                </a:ln>
                <a:solidFill>
                  <a:schemeClr val="bg1"/>
                </a:solidFill>
                <a:effectLst/>
                <a:latin typeface="Arial" charset="0"/>
              </a:rPr>
              <a:t> </a:t>
            </a:r>
            <a:r>
              <a:rPr lang="en-US" dirty="0" smtClean="0">
                <a:solidFill>
                  <a:schemeClr val="bg1"/>
                </a:solidFill>
              </a:rPr>
              <a:t>Verb + path</a:t>
            </a:r>
            <a:endParaRPr kumimoji="0" lang="en-US" sz="1800" b="0" i="0" u="none" strike="noStrike" cap="none" normalizeH="0" baseline="0" dirty="0" smtClean="0">
              <a:ln>
                <a:noFill/>
              </a:ln>
              <a:solidFill>
                <a:schemeClr val="bg1"/>
              </a:solidFill>
              <a:effectLst/>
              <a:latin typeface="Arial" charset="0"/>
            </a:endParaRPr>
          </a:p>
        </p:txBody>
      </p:sp>
    </p:spTree>
    <p:extLst>
      <p:ext uri="{BB962C8B-B14F-4D97-AF65-F5344CB8AC3E}">
        <p14:creationId xmlns="" xmlns:p14="http://schemas.microsoft.com/office/powerpoint/2010/main" val="41533242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 structure</a:t>
            </a:r>
            <a:endParaRPr lang="en-US" dirty="0"/>
          </a:p>
        </p:txBody>
      </p:sp>
      <p:sp>
        <p:nvSpPr>
          <p:cNvPr id="3" name="Content Placeholder 2"/>
          <p:cNvSpPr>
            <a:spLocks noGrp="1"/>
          </p:cNvSpPr>
          <p:nvPr>
            <p:ph idx="1"/>
          </p:nvPr>
        </p:nvSpPr>
        <p:spPr/>
        <p:txBody>
          <a:bodyPr/>
          <a:lstStyle/>
          <a:p>
            <a:r>
              <a:rPr lang="en-US" dirty="0" smtClean="0"/>
              <a:t>2 days x 4 quarters:</a:t>
            </a:r>
          </a:p>
          <a:p>
            <a:pPr lvl="1"/>
            <a:r>
              <a:rPr lang="en-US" dirty="0" smtClean="0"/>
              <a:t>8:30-10:30, 11:00-12:30, 1:30-3:00, 3:30-5:30</a:t>
            </a:r>
          </a:p>
          <a:p>
            <a:pPr lvl="1"/>
            <a:r>
              <a:rPr lang="en-US" dirty="0" smtClean="0"/>
              <a:t>We may adjust breaks a bit based on where we are, but will try to do lunch on time</a:t>
            </a:r>
          </a:p>
          <a:p>
            <a:pPr lvl="1"/>
            <a:r>
              <a:rPr lang="en-US" dirty="0" smtClean="0"/>
              <a:t>We will try to end around 4 rather than 5:30 on Wednesday – your brains will likely be full by then </a:t>
            </a:r>
            <a:r>
              <a:rPr lang="en-US" dirty="0" smtClean="0">
                <a:sym typeface="Wingdings" panose="05000000000000000000" pitchFamily="2" charset="2"/>
              </a:rPr>
              <a:t></a:t>
            </a:r>
            <a:endParaRPr lang="en-US"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8</a:t>
            </a:fld>
            <a:endParaRPr lang="en-CA" dirty="0"/>
          </a:p>
        </p:txBody>
      </p:sp>
    </p:spTree>
    <p:extLst>
      <p:ext uri="{BB962C8B-B14F-4D97-AF65-F5344CB8AC3E}">
        <p14:creationId xmlns="" xmlns:p14="http://schemas.microsoft.com/office/powerpoint/2010/main" val="204935972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Resource’s identity</a:t>
            </a:r>
            <a:endParaRPr lang="en-US" dirty="0"/>
          </a:p>
        </p:txBody>
      </p:sp>
      <p:sp>
        <p:nvSpPr>
          <p:cNvPr id="3" name="Content Placeholder 2"/>
          <p:cNvSpPr>
            <a:spLocks noGrp="1"/>
          </p:cNvSpPr>
          <p:nvPr>
            <p:ph idx="1"/>
          </p:nvPr>
        </p:nvSpPr>
        <p:spPr/>
        <p:txBody>
          <a:bodyPr/>
          <a:lstStyle/>
          <a:p>
            <a:r>
              <a:rPr lang="en-US" dirty="0" smtClean="0"/>
              <a:t>In fact: a URL</a:t>
            </a:r>
          </a:p>
          <a:p>
            <a:pPr lvl="1"/>
            <a:endParaRPr lang="en-US" dirty="0" smtClean="0"/>
          </a:p>
          <a:p>
            <a:pPr lvl="1"/>
            <a:r>
              <a:rPr lang="en-US" b="1" dirty="0" smtClean="0">
                <a:latin typeface="Courier New" pitchFamily="49" charset="0"/>
                <a:cs typeface="Courier New" pitchFamily="49" charset="0"/>
              </a:rPr>
              <a:t>https://server.org/fhir/Patient/1</a:t>
            </a:r>
            <a:endParaRPr lang="en-US" b="1" dirty="0">
              <a:latin typeface="Courier New" pitchFamily="49" charset="0"/>
              <a:cs typeface="Courier New" pitchFamily="49" charset="0"/>
            </a:endParaRPr>
          </a:p>
        </p:txBody>
      </p:sp>
      <p:sp>
        <p:nvSpPr>
          <p:cNvPr id="5" name="Slide Number Placeholder 4"/>
          <p:cNvSpPr>
            <a:spLocks noGrp="1"/>
          </p:cNvSpPr>
          <p:nvPr>
            <p:ph type="sldNum" sz="quarter" idx="4"/>
          </p:nvPr>
        </p:nvSpPr>
        <p:spPr/>
        <p:txBody>
          <a:bodyPr/>
          <a:lstStyle/>
          <a:p>
            <a:fld id="{2CD36790-EF9F-4521-A783-189BE19EEE4B}" type="slidenum">
              <a:rPr lang="en-US" smtClean="0"/>
              <a:pPr/>
              <a:t>80</a:t>
            </a:fld>
            <a:endParaRPr lang="en-US"/>
          </a:p>
        </p:txBody>
      </p:sp>
      <p:sp>
        <p:nvSpPr>
          <p:cNvPr id="6" name="Left Brace 5"/>
          <p:cNvSpPr/>
          <p:nvPr/>
        </p:nvSpPr>
        <p:spPr bwMode="auto">
          <a:xfrm rot="16200000">
            <a:off x="4076699" y="1943099"/>
            <a:ext cx="381000" cy="3200401"/>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TextBox 6"/>
          <p:cNvSpPr txBox="1"/>
          <p:nvPr/>
        </p:nvSpPr>
        <p:spPr>
          <a:xfrm>
            <a:off x="3668317" y="3745468"/>
            <a:ext cx="1069524" cy="369332"/>
          </a:xfrm>
          <a:prstGeom prst="rect">
            <a:avLst/>
          </a:prstGeom>
          <a:noFill/>
        </p:spPr>
        <p:txBody>
          <a:bodyPr wrap="none" rtlCol="0">
            <a:spAutoFit/>
          </a:bodyPr>
          <a:lstStyle/>
          <a:p>
            <a:r>
              <a:rPr lang="en-US" dirty="0" smtClean="0"/>
              <a:t>endpoint</a:t>
            </a:r>
            <a:endParaRPr lang="en-US" dirty="0"/>
          </a:p>
        </p:txBody>
      </p:sp>
      <p:sp>
        <p:nvSpPr>
          <p:cNvPr id="8" name="Left Brace 7"/>
          <p:cNvSpPr/>
          <p:nvPr/>
        </p:nvSpPr>
        <p:spPr bwMode="auto">
          <a:xfrm rot="5400000">
            <a:off x="6456617" y="2181226"/>
            <a:ext cx="380999" cy="1219202"/>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Left Brace 8"/>
          <p:cNvSpPr/>
          <p:nvPr/>
        </p:nvSpPr>
        <p:spPr bwMode="auto">
          <a:xfrm rot="16200000">
            <a:off x="7553904" y="3234806"/>
            <a:ext cx="380999" cy="609602"/>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TextBox 9"/>
          <p:cNvSpPr txBox="1"/>
          <p:nvPr/>
        </p:nvSpPr>
        <p:spPr>
          <a:xfrm>
            <a:off x="5885116" y="2230995"/>
            <a:ext cx="1582484" cy="369332"/>
          </a:xfrm>
          <a:prstGeom prst="rect">
            <a:avLst/>
          </a:prstGeom>
          <a:noFill/>
        </p:spPr>
        <p:txBody>
          <a:bodyPr wrap="none" rtlCol="0">
            <a:spAutoFit/>
          </a:bodyPr>
          <a:lstStyle/>
          <a:p>
            <a:r>
              <a:rPr lang="en-US" dirty="0" smtClean="0"/>
              <a:t>resource type</a:t>
            </a:r>
            <a:endParaRPr lang="en-US" dirty="0"/>
          </a:p>
        </p:txBody>
      </p:sp>
      <p:sp>
        <p:nvSpPr>
          <p:cNvPr id="11" name="TextBox 10"/>
          <p:cNvSpPr txBox="1"/>
          <p:nvPr/>
        </p:nvSpPr>
        <p:spPr>
          <a:xfrm>
            <a:off x="7249100" y="3745468"/>
            <a:ext cx="1056700" cy="369332"/>
          </a:xfrm>
          <a:prstGeom prst="rect">
            <a:avLst/>
          </a:prstGeom>
          <a:noFill/>
        </p:spPr>
        <p:txBody>
          <a:bodyPr wrap="none" rtlCol="0">
            <a:spAutoFit/>
          </a:bodyPr>
          <a:lstStyle/>
          <a:p>
            <a:r>
              <a:rPr lang="en-US" dirty="0" smtClean="0"/>
              <a:t>identifier</a:t>
            </a:r>
            <a:endParaRPr lang="en-US" dirty="0"/>
          </a:p>
        </p:txBody>
      </p:sp>
      <p:sp>
        <p:nvSpPr>
          <p:cNvPr id="12" name="TextBox 11"/>
          <p:cNvSpPr txBox="1"/>
          <p:nvPr/>
        </p:nvSpPr>
        <p:spPr>
          <a:xfrm>
            <a:off x="762000" y="5029200"/>
            <a:ext cx="6314614" cy="369332"/>
          </a:xfrm>
          <a:prstGeom prst="rect">
            <a:avLst/>
          </a:prstGeom>
          <a:noFill/>
        </p:spPr>
        <p:txBody>
          <a:bodyPr wrap="none" rtlCol="0">
            <a:spAutoFit/>
          </a:bodyPr>
          <a:lstStyle/>
          <a:p>
            <a:r>
              <a:rPr lang="en-US" dirty="0" smtClean="0"/>
              <a:t>Note: This URL resolves to the current version of a resource</a:t>
            </a:r>
            <a:endParaRPr lang="en-US" dirty="0"/>
          </a:p>
        </p:txBody>
      </p:sp>
    </p:spTree>
    <p:extLst>
      <p:ext uri="{BB962C8B-B14F-4D97-AF65-F5344CB8AC3E}">
        <p14:creationId xmlns="" xmlns:p14="http://schemas.microsoft.com/office/powerpoint/2010/main" val="263659751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 metadata</a:t>
            </a:r>
            <a:endParaRPr lang="en-US" dirty="0"/>
          </a:p>
        </p:txBody>
      </p:sp>
      <p:sp>
        <p:nvSpPr>
          <p:cNvPr id="5" name="Rectangle 4"/>
          <p:cNvSpPr/>
          <p:nvPr/>
        </p:nvSpPr>
        <p:spPr bwMode="auto">
          <a:xfrm>
            <a:off x="1043608" y="1895548"/>
            <a:ext cx="2448272" cy="3672408"/>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Patient</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smtClean="0">
                <a:latin typeface="Arial" charset="0"/>
              </a:rPr>
              <a:t>MRN </a:t>
            </a:r>
            <a:r>
              <a:rPr lang="en-US" sz="1400" dirty="0">
                <a:latin typeface="Arial" charset="0"/>
              </a:rPr>
              <a:t>22234</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rPr>
              <a:t>“</a:t>
            </a:r>
            <a:r>
              <a:rPr kumimoji="0" lang="en-US" sz="1400" i="0" u="none" strike="noStrike" cap="none" normalizeH="0" baseline="0" dirty="0" err="1" smtClean="0">
                <a:ln>
                  <a:noFill/>
                </a:ln>
                <a:solidFill>
                  <a:schemeClr val="tx1"/>
                </a:solidFill>
                <a:effectLst/>
                <a:latin typeface="Arial" charset="0"/>
              </a:rPr>
              <a:t>Ewout</a:t>
            </a:r>
            <a:r>
              <a:rPr kumimoji="0" lang="en-US" sz="1400" i="0" u="none" strike="noStrike" cap="none" normalizeH="0" baseline="0" dirty="0" smtClean="0">
                <a:ln>
                  <a:noFill/>
                </a:ln>
                <a:solidFill>
                  <a:schemeClr val="tx1"/>
                </a:solidFill>
                <a:effectLst/>
                <a:latin typeface="Arial" charset="0"/>
              </a:rPr>
              <a:t> Kramer”</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smtClean="0">
                <a:latin typeface="Arial" charset="0"/>
              </a:rPr>
              <a:t>30-11-1972</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rPr>
              <a:t>Amsterdam</a:t>
            </a: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1" i="0" u="none" strike="noStrike" cap="none" normalizeH="0" baseline="0" dirty="0" smtClean="0">
              <a:ln>
                <a:noFill/>
              </a:ln>
              <a:solidFill>
                <a:schemeClr val="tx1"/>
              </a:solidFill>
              <a:effectLst/>
              <a:latin typeface="Arial" charset="0"/>
            </a:endParaRPr>
          </a:p>
        </p:txBody>
      </p:sp>
      <p:sp>
        <p:nvSpPr>
          <p:cNvPr id="9" name="Flowchart: Card 8"/>
          <p:cNvSpPr/>
          <p:nvPr/>
        </p:nvSpPr>
        <p:spPr bwMode="auto">
          <a:xfrm>
            <a:off x="1600200" y="4780914"/>
            <a:ext cx="3600400" cy="987152"/>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a:t>http://</a:t>
            </a:r>
            <a:r>
              <a:rPr lang="nl-NL" sz="1600" i="1" dirty="0" smtClean="0"/>
              <a:t>hl7.org/fhir/tag/profile</a:t>
            </a:r>
            <a:br>
              <a:rPr lang="nl-NL" sz="1600" i="1" dirty="0" smtClean="0"/>
            </a:br>
            <a:r>
              <a:rPr lang="nl-NL" sz="1600" dirty="0" smtClean="0"/>
              <a:t>http://hl7.org/fhir/Profile/us-core</a:t>
            </a:r>
          </a:p>
          <a:p>
            <a:pPr eaLnBrk="0" fontAlgn="base" hangingPunct="0">
              <a:spcBef>
                <a:spcPct val="0"/>
              </a:spcBef>
              <a:spcAft>
                <a:spcPct val="0"/>
              </a:spcAft>
            </a:pPr>
            <a:endParaRPr kumimoji="0" lang="nl-NL" sz="1800" b="0" i="0" u="none" strike="noStrike" cap="none" normalizeH="0" baseline="0" dirty="0" smtClean="0">
              <a:ln>
                <a:noFill/>
              </a:ln>
              <a:solidFill>
                <a:schemeClr val="tx1"/>
              </a:solidFill>
              <a:effectLst/>
              <a:latin typeface="Arial" charset="0"/>
            </a:endParaRPr>
          </a:p>
        </p:txBody>
      </p:sp>
      <p:sp>
        <p:nvSpPr>
          <p:cNvPr id="8" name="Flowchart: Card 7"/>
          <p:cNvSpPr/>
          <p:nvPr/>
        </p:nvSpPr>
        <p:spPr bwMode="auto">
          <a:xfrm>
            <a:off x="2057400" y="4191000"/>
            <a:ext cx="3600400" cy="1008112"/>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a:t>http://</a:t>
            </a:r>
            <a:r>
              <a:rPr lang="nl-NL" sz="1600" i="1" dirty="0" smtClean="0"/>
              <a:t>hl7.org/fhir/tag</a:t>
            </a:r>
            <a:br>
              <a:rPr lang="nl-NL" sz="1600" i="1" dirty="0" smtClean="0"/>
            </a:br>
            <a:r>
              <a:rPr lang="nl-NL" sz="1600" dirty="0" smtClean="0"/>
              <a:t>http://example.org/fhir/Status#Test</a:t>
            </a:r>
          </a:p>
          <a:p>
            <a:pPr eaLnBrk="0" fontAlgn="base" hangingPunct="0">
              <a:spcBef>
                <a:spcPct val="0"/>
              </a:spcBef>
              <a:spcAft>
                <a:spcPct val="0"/>
              </a:spcAft>
            </a:pPr>
            <a:endParaRPr kumimoji="0" lang="nl-NL" sz="1800" b="0" i="0" u="none" strike="noStrike" cap="none" normalizeH="0" baseline="0" dirty="0" smtClean="0">
              <a:ln>
                <a:noFill/>
              </a:ln>
              <a:solidFill>
                <a:schemeClr val="tx1"/>
              </a:solidFill>
              <a:effectLst/>
              <a:latin typeface="Arial" charset="0"/>
            </a:endParaRPr>
          </a:p>
        </p:txBody>
      </p:sp>
      <p:sp>
        <p:nvSpPr>
          <p:cNvPr id="3" name="TextBox 2"/>
          <p:cNvSpPr txBox="1"/>
          <p:nvPr/>
        </p:nvSpPr>
        <p:spPr>
          <a:xfrm>
            <a:off x="3657600" y="1900097"/>
            <a:ext cx="4980915" cy="1200329"/>
          </a:xfrm>
          <a:prstGeom prst="rect">
            <a:avLst/>
          </a:prstGeom>
          <a:noFill/>
        </p:spPr>
        <p:txBody>
          <a:bodyPr wrap="none" rtlCol="0">
            <a:spAutoFit/>
          </a:bodyPr>
          <a:lstStyle/>
          <a:p>
            <a:r>
              <a:rPr lang="en-US" i="1" dirty="0" smtClean="0"/>
              <a:t>REST Identities</a:t>
            </a:r>
          </a:p>
          <a:p>
            <a:r>
              <a:rPr lang="en-US" dirty="0" smtClean="0"/>
              <a:t>http://fhir.hl7.org/Patient/23E455A3B</a:t>
            </a:r>
          </a:p>
          <a:p>
            <a:r>
              <a:rPr lang="en-US" dirty="0"/>
              <a:t>http://</a:t>
            </a:r>
            <a:r>
              <a:rPr lang="en-US" dirty="0" smtClean="0"/>
              <a:t>fhir.hl7.org/Patient/23E455A3B/_history/4</a:t>
            </a:r>
            <a:endParaRPr lang="nl-NL" dirty="0"/>
          </a:p>
          <a:p>
            <a:endParaRPr lang="nl-NL" dirty="0"/>
          </a:p>
        </p:txBody>
      </p:sp>
      <p:sp>
        <p:nvSpPr>
          <p:cNvPr id="4" name="TextBox 3"/>
          <p:cNvSpPr txBox="1"/>
          <p:nvPr/>
        </p:nvSpPr>
        <p:spPr>
          <a:xfrm>
            <a:off x="3857600" y="3200400"/>
            <a:ext cx="3114955" cy="646331"/>
          </a:xfrm>
          <a:prstGeom prst="rect">
            <a:avLst/>
          </a:prstGeom>
          <a:noFill/>
        </p:spPr>
        <p:txBody>
          <a:bodyPr wrap="none" rtlCol="0">
            <a:spAutoFit/>
          </a:bodyPr>
          <a:lstStyle/>
          <a:p>
            <a:r>
              <a:rPr lang="en-US" i="1" dirty="0" smtClean="0"/>
              <a:t>Last updated</a:t>
            </a:r>
            <a:endParaRPr lang="en-US" dirty="0" smtClean="0"/>
          </a:p>
          <a:p>
            <a:r>
              <a:rPr lang="en-US" dirty="0" smtClean="0"/>
              <a:t>2013-12-23T23:33:01+01:00</a:t>
            </a:r>
            <a:endParaRPr lang="nl-NL" dirty="0"/>
          </a:p>
        </p:txBody>
      </p:sp>
    </p:spTree>
    <p:extLst>
      <p:ext uri="{BB962C8B-B14F-4D97-AF65-F5344CB8AC3E}">
        <p14:creationId xmlns="" xmlns:p14="http://schemas.microsoft.com/office/powerpoint/2010/main" val="282461792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47675" y="2026369"/>
            <a:ext cx="4152900" cy="35909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105400" y="2026369"/>
            <a:ext cx="3495675" cy="33909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“Business” identifiers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82</a:t>
            </a:fld>
            <a:endParaRPr lang="en-CA" dirty="0"/>
          </a:p>
        </p:txBody>
      </p:sp>
      <p:sp>
        <p:nvSpPr>
          <p:cNvPr id="5" name="Rounded Rectangle 4"/>
          <p:cNvSpPr/>
          <p:nvPr/>
        </p:nvSpPr>
        <p:spPr bwMode="auto">
          <a:xfrm>
            <a:off x="412304" y="3455565"/>
            <a:ext cx="4083496" cy="256729"/>
          </a:xfrm>
          <a:prstGeom prst="roundRect">
            <a:avLst/>
          </a:prstGeom>
          <a:noFill/>
          <a:ln w="57150">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8" name="Rounded Rectangle 7"/>
          <p:cNvSpPr/>
          <p:nvPr/>
        </p:nvSpPr>
        <p:spPr bwMode="auto">
          <a:xfrm>
            <a:off x="5004048" y="2438400"/>
            <a:ext cx="3456384" cy="330150"/>
          </a:xfrm>
          <a:prstGeom prst="roundRect">
            <a:avLst/>
          </a:prstGeom>
          <a:noFill/>
          <a:ln w="57150">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Tree>
    <p:extLst>
      <p:ext uri="{BB962C8B-B14F-4D97-AF65-F5344CB8AC3E}">
        <p14:creationId xmlns="" xmlns:p14="http://schemas.microsoft.com/office/powerpoint/2010/main" val="142528043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more look at the header</a:t>
            </a:r>
            <a:endParaRPr lang="en-US" dirty="0"/>
          </a:p>
        </p:txBody>
      </p:sp>
      <p:sp>
        <p:nvSpPr>
          <p:cNvPr id="3" name="Content Placeholder 2"/>
          <p:cNvSpPr>
            <a:spLocks noGrp="1"/>
          </p:cNvSpPr>
          <p:nvPr>
            <p:ph idx="1"/>
          </p:nvPr>
        </p:nvSpPr>
        <p:spPr/>
        <p:txBody>
          <a:bodyPr/>
          <a:lstStyle/>
          <a:p>
            <a:r>
              <a:rPr lang="en-US" sz="1800" dirty="0" smtClean="0"/>
              <a:t>GET </a:t>
            </a:r>
            <a:r>
              <a:rPr lang="en-US" sz="1800" b="1" dirty="0" smtClean="0"/>
              <a:t>/</a:t>
            </a:r>
            <a:r>
              <a:rPr lang="en-US" sz="1800" b="1" dirty="0" err="1" smtClean="0"/>
              <a:t>fhir</a:t>
            </a:r>
            <a:r>
              <a:rPr lang="en-US" sz="1800" b="1" dirty="0" smtClean="0"/>
              <a:t>/Patient/1</a:t>
            </a:r>
            <a:r>
              <a:rPr lang="en-US" sz="1800" dirty="0" smtClean="0"/>
              <a:t> HTTP/1.1</a:t>
            </a:r>
          </a:p>
          <a:p>
            <a:endParaRPr lang="en-US" sz="1800" dirty="0" smtClean="0"/>
          </a:p>
          <a:p>
            <a:r>
              <a:rPr lang="en-US" sz="1800" dirty="0" smtClean="0"/>
              <a:t>HTTP/1.1 200 OK</a:t>
            </a:r>
          </a:p>
          <a:p>
            <a:r>
              <a:rPr lang="en-US" sz="1800" dirty="0"/>
              <a:t>Content-Type: </a:t>
            </a:r>
            <a:r>
              <a:rPr lang="en-US" sz="1800" dirty="0" smtClean="0"/>
              <a:t>application/</a:t>
            </a:r>
            <a:r>
              <a:rPr lang="en-US" sz="1800" dirty="0" err="1" smtClean="0"/>
              <a:t>xml+fhir;charset</a:t>
            </a:r>
            <a:r>
              <a:rPr lang="en-US" sz="1800" dirty="0" smtClean="0"/>
              <a:t>=utf-8</a:t>
            </a:r>
            <a:endParaRPr lang="en-US" sz="1800" dirty="0"/>
          </a:p>
          <a:p>
            <a:r>
              <a:rPr lang="en-US" sz="1800" dirty="0" smtClean="0"/>
              <a:t>Content-Length: 787</a:t>
            </a:r>
          </a:p>
          <a:p>
            <a:r>
              <a:rPr lang="en-US" sz="2300" b="1" dirty="0" smtClean="0">
                <a:solidFill>
                  <a:schemeClr val="accent1"/>
                </a:solidFill>
              </a:rPr>
              <a:t>Content-Location:  http://fhir.furore.com/fhir/Patient/1/_history/12</a:t>
            </a:r>
          </a:p>
          <a:p>
            <a:r>
              <a:rPr lang="en-US" sz="1800" dirty="0" smtClean="0"/>
              <a:t>Last-Modified: Tue, 29 May 2012 23:45:32 GMT</a:t>
            </a:r>
            <a:endParaRPr lang="en-US" sz="1800" dirty="0"/>
          </a:p>
        </p:txBody>
      </p:sp>
      <p:sp>
        <p:nvSpPr>
          <p:cNvPr id="5" name="Slide Number Placeholder 4"/>
          <p:cNvSpPr>
            <a:spLocks noGrp="1"/>
          </p:cNvSpPr>
          <p:nvPr>
            <p:ph type="sldNum" sz="quarter" idx="4294967295"/>
          </p:nvPr>
        </p:nvSpPr>
        <p:spPr>
          <a:xfrm>
            <a:off x="0" y="6303963"/>
            <a:ext cx="720725" cy="220662"/>
          </a:xfrm>
          <a:prstGeom prst="rect">
            <a:avLst/>
          </a:prstGeom>
        </p:spPr>
        <p:txBody>
          <a:bodyPr/>
          <a:lstStyle/>
          <a:p>
            <a:fld id="{2CD36790-EF9F-4521-A783-189BE19EEE4B}" type="slidenum">
              <a:rPr lang="en-US" smtClean="0"/>
              <a:pPr/>
              <a:t>83</a:t>
            </a:fld>
            <a:endParaRPr lang="en-US"/>
          </a:p>
        </p:txBody>
      </p:sp>
    </p:spTree>
    <p:extLst>
      <p:ext uri="{BB962C8B-B14F-4D97-AF65-F5344CB8AC3E}">
        <p14:creationId xmlns="" xmlns:p14="http://schemas.microsoft.com/office/powerpoint/2010/main" val="134536688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a specific version…</a:t>
            </a:r>
            <a:endParaRPr lang="en-US" dirty="0"/>
          </a:p>
        </p:txBody>
      </p:sp>
      <p:sp>
        <p:nvSpPr>
          <p:cNvPr id="3" name="Content Placeholder 2"/>
          <p:cNvSpPr>
            <a:spLocks noGrp="1"/>
          </p:cNvSpPr>
          <p:nvPr>
            <p:ph idx="1"/>
          </p:nvPr>
        </p:nvSpPr>
        <p:spPr/>
        <p:txBody>
          <a:bodyPr/>
          <a:lstStyle/>
          <a:p>
            <a:r>
              <a:rPr lang="en-US" dirty="0" smtClean="0"/>
              <a:t>We have the version-specific URL</a:t>
            </a:r>
          </a:p>
          <a:p>
            <a:endParaRPr lang="en-US" dirty="0" smtClean="0"/>
          </a:p>
          <a:p>
            <a:pPr lvl="1"/>
            <a:endParaRPr lang="en-US" dirty="0" smtClean="0"/>
          </a:p>
          <a:p>
            <a:pPr marL="457200" lvl="1" indent="0">
              <a:buNone/>
            </a:pPr>
            <a:r>
              <a:rPr lang="en-US" b="1" dirty="0" smtClean="0">
                <a:latin typeface="Courier New" pitchFamily="49" charset="0"/>
                <a:cs typeface="Courier New" pitchFamily="49" charset="0"/>
              </a:rPr>
              <a:t>https://server.org/fhir/</a:t>
            </a:r>
            <a:r>
              <a:rPr lang="en-US" dirty="0" smtClean="0"/>
              <a:t> (continued)</a:t>
            </a:r>
          </a:p>
          <a:p>
            <a:pPr lvl="1"/>
            <a:endParaRPr lang="en-US" dirty="0" smtClean="0"/>
          </a:p>
          <a:p>
            <a:pPr marL="457200" lvl="1" indent="0">
              <a:buNone/>
            </a:pPr>
            <a:r>
              <a:rPr lang="en-US" b="1" dirty="0" smtClean="0">
                <a:latin typeface="Courier New" pitchFamily="49" charset="0"/>
                <a:cs typeface="Courier New" pitchFamily="49" charset="0"/>
              </a:rPr>
              <a:t>		Patient/1/_history/4</a:t>
            </a:r>
            <a:endParaRPr lang="en-US" b="1" dirty="0">
              <a:latin typeface="Courier New" pitchFamily="49" charset="0"/>
              <a:cs typeface="Courier New" pitchFamily="49" charset="0"/>
            </a:endParaRPr>
          </a:p>
        </p:txBody>
      </p:sp>
      <p:sp>
        <p:nvSpPr>
          <p:cNvPr id="5" name="Slide Number Placeholder 4"/>
          <p:cNvSpPr>
            <a:spLocks noGrp="1"/>
          </p:cNvSpPr>
          <p:nvPr>
            <p:ph type="sldNum" sz="quarter" idx="4"/>
          </p:nvPr>
        </p:nvSpPr>
        <p:spPr/>
        <p:txBody>
          <a:bodyPr/>
          <a:lstStyle/>
          <a:p>
            <a:fld id="{2CD36790-EF9F-4521-A783-189BE19EEE4B}" type="slidenum">
              <a:rPr lang="en-US" smtClean="0"/>
              <a:pPr/>
              <a:t>84</a:t>
            </a:fld>
            <a:endParaRPr lang="en-US"/>
          </a:p>
        </p:txBody>
      </p:sp>
      <p:sp>
        <p:nvSpPr>
          <p:cNvPr id="6" name="Left Brace 5"/>
          <p:cNvSpPr/>
          <p:nvPr/>
        </p:nvSpPr>
        <p:spPr bwMode="auto">
          <a:xfrm rot="5400000">
            <a:off x="3924299" y="1790699"/>
            <a:ext cx="381000" cy="3200401"/>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TextBox 6"/>
          <p:cNvSpPr txBox="1"/>
          <p:nvPr/>
        </p:nvSpPr>
        <p:spPr>
          <a:xfrm>
            <a:off x="3526636" y="2895599"/>
            <a:ext cx="1197764" cy="369332"/>
          </a:xfrm>
          <a:prstGeom prst="rect">
            <a:avLst/>
          </a:prstGeom>
          <a:noFill/>
        </p:spPr>
        <p:txBody>
          <a:bodyPr wrap="none" rtlCol="0">
            <a:spAutoFit/>
          </a:bodyPr>
          <a:lstStyle/>
          <a:p>
            <a:r>
              <a:rPr lang="en-US" dirty="0" smtClean="0"/>
              <a:t>base path</a:t>
            </a:r>
            <a:endParaRPr lang="en-US" dirty="0"/>
          </a:p>
        </p:txBody>
      </p:sp>
      <p:sp>
        <p:nvSpPr>
          <p:cNvPr id="8" name="Left Brace 7"/>
          <p:cNvSpPr/>
          <p:nvPr/>
        </p:nvSpPr>
        <p:spPr bwMode="auto">
          <a:xfrm rot="5400000">
            <a:off x="2767302" y="3785900"/>
            <a:ext cx="380998" cy="1343601"/>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Left Brace 8"/>
          <p:cNvSpPr/>
          <p:nvPr/>
        </p:nvSpPr>
        <p:spPr bwMode="auto">
          <a:xfrm rot="16200000">
            <a:off x="3743904" y="4682606"/>
            <a:ext cx="380999" cy="609602"/>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TextBox 9"/>
          <p:cNvSpPr txBox="1"/>
          <p:nvPr/>
        </p:nvSpPr>
        <p:spPr>
          <a:xfrm>
            <a:off x="2209800" y="3974068"/>
            <a:ext cx="1582484" cy="369332"/>
          </a:xfrm>
          <a:prstGeom prst="rect">
            <a:avLst/>
          </a:prstGeom>
          <a:noFill/>
        </p:spPr>
        <p:txBody>
          <a:bodyPr wrap="none" rtlCol="0">
            <a:spAutoFit/>
          </a:bodyPr>
          <a:lstStyle/>
          <a:p>
            <a:r>
              <a:rPr lang="en-US" dirty="0" smtClean="0"/>
              <a:t>resource type</a:t>
            </a:r>
            <a:endParaRPr lang="en-US" dirty="0"/>
          </a:p>
        </p:txBody>
      </p:sp>
      <p:sp>
        <p:nvSpPr>
          <p:cNvPr id="11" name="TextBox 10"/>
          <p:cNvSpPr txBox="1"/>
          <p:nvPr/>
        </p:nvSpPr>
        <p:spPr>
          <a:xfrm>
            <a:off x="3439100" y="5105400"/>
            <a:ext cx="1056700" cy="369332"/>
          </a:xfrm>
          <a:prstGeom prst="rect">
            <a:avLst/>
          </a:prstGeom>
          <a:noFill/>
        </p:spPr>
        <p:txBody>
          <a:bodyPr wrap="none" rtlCol="0">
            <a:spAutoFit/>
          </a:bodyPr>
          <a:lstStyle/>
          <a:p>
            <a:r>
              <a:rPr lang="en-US" dirty="0" smtClean="0"/>
              <a:t>identifier</a:t>
            </a:r>
            <a:endParaRPr lang="en-US" dirty="0"/>
          </a:p>
        </p:txBody>
      </p:sp>
      <p:sp>
        <p:nvSpPr>
          <p:cNvPr id="13" name="Left Brace 12"/>
          <p:cNvSpPr/>
          <p:nvPr/>
        </p:nvSpPr>
        <p:spPr bwMode="auto">
          <a:xfrm rot="16200000">
            <a:off x="5905502" y="4610099"/>
            <a:ext cx="380999" cy="609602"/>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TextBox 13"/>
          <p:cNvSpPr txBox="1"/>
          <p:nvPr/>
        </p:nvSpPr>
        <p:spPr>
          <a:xfrm>
            <a:off x="5486400" y="5032893"/>
            <a:ext cx="1172116" cy="369332"/>
          </a:xfrm>
          <a:prstGeom prst="rect">
            <a:avLst/>
          </a:prstGeom>
          <a:noFill/>
        </p:spPr>
        <p:txBody>
          <a:bodyPr wrap="none" rtlCol="0">
            <a:spAutoFit/>
          </a:bodyPr>
          <a:lstStyle/>
          <a:p>
            <a:r>
              <a:rPr lang="en-US" dirty="0" smtClean="0"/>
              <a:t>version id</a:t>
            </a:r>
            <a:endParaRPr lang="en-US" dirty="0"/>
          </a:p>
        </p:txBody>
      </p:sp>
    </p:spTree>
    <p:extLst>
      <p:ext uri="{BB962C8B-B14F-4D97-AF65-F5344CB8AC3E}">
        <p14:creationId xmlns="" xmlns:p14="http://schemas.microsoft.com/office/powerpoint/2010/main" val="11981763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 for versions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85</a:t>
            </a:fld>
            <a:endParaRPr lang="en-US"/>
          </a:p>
        </p:txBody>
      </p:sp>
      <p:sp>
        <p:nvSpPr>
          <p:cNvPr id="7" name="Rectangle 6"/>
          <p:cNvSpPr/>
          <p:nvPr/>
        </p:nvSpPr>
        <p:spPr bwMode="auto">
          <a:xfrm>
            <a:off x="692160" y="1888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v12 </a:t>
            </a:r>
            <a:r>
              <a:rPr lang="en-US" sz="1100" dirty="0" smtClean="0"/>
              <a:t>– 2012-12-04</a:t>
            </a:r>
            <a:endParaRPr kumimoji="0" lang="en-US" sz="1100" b="0" i="0" u="none" strike="noStrike" cap="none" normalizeH="0" baseline="0" dirty="0" smtClean="0">
              <a:ln>
                <a:noFill/>
              </a:ln>
              <a:solidFill>
                <a:schemeClr val="tx1"/>
              </a:solidFill>
              <a:effectLst/>
            </a:endParaRPr>
          </a:p>
        </p:txBody>
      </p:sp>
      <p:sp>
        <p:nvSpPr>
          <p:cNvPr id="11" name="Rectangle 10"/>
          <p:cNvSpPr/>
          <p:nvPr/>
        </p:nvSpPr>
        <p:spPr bwMode="auto">
          <a:xfrm>
            <a:off x="954090" y="2269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v13 </a:t>
            </a:r>
            <a:r>
              <a:rPr lang="en-US" sz="1100" dirty="0" smtClean="0"/>
              <a:t>– 2012-12-05</a:t>
            </a:r>
            <a:endParaRPr kumimoji="0" lang="en-US" sz="1100" b="0" i="0" u="none" strike="noStrike" cap="none" normalizeH="0" baseline="0" dirty="0" smtClean="0">
              <a:ln>
                <a:noFill/>
              </a:ln>
              <a:solidFill>
                <a:schemeClr val="tx1"/>
              </a:solidFill>
              <a:effectLst/>
            </a:endParaRPr>
          </a:p>
        </p:txBody>
      </p:sp>
      <p:sp>
        <p:nvSpPr>
          <p:cNvPr id="12" name="Rectangle 11"/>
          <p:cNvSpPr/>
          <p:nvPr/>
        </p:nvSpPr>
        <p:spPr bwMode="auto">
          <a:xfrm>
            <a:off x="1222380" y="2650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v14 </a:t>
            </a:r>
            <a:r>
              <a:rPr lang="en-US" sz="1100" dirty="0" smtClean="0"/>
              <a:t>– 2012-12-08</a:t>
            </a:r>
            <a:endParaRPr kumimoji="0" lang="en-US" sz="1100" b="0" i="0" u="none" strike="noStrike" cap="none" normalizeH="0" baseline="0" dirty="0" smtClean="0">
              <a:ln>
                <a:noFill/>
              </a:ln>
              <a:solidFill>
                <a:schemeClr val="tx1"/>
              </a:solidFill>
              <a:effectLst/>
            </a:endParaRPr>
          </a:p>
        </p:txBody>
      </p:sp>
      <p:sp>
        <p:nvSpPr>
          <p:cNvPr id="13" name="Rectangle 12"/>
          <p:cNvSpPr/>
          <p:nvPr/>
        </p:nvSpPr>
        <p:spPr bwMode="auto">
          <a:xfrm>
            <a:off x="1527180" y="3031123"/>
            <a:ext cx="3200400" cy="1752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rPr>
              <a:t>33, v15 </a:t>
            </a:r>
            <a:r>
              <a:rPr lang="en-US" sz="1100" b="1" dirty="0" smtClean="0">
                <a:solidFill>
                  <a:schemeClr val="bg1"/>
                </a:solidFill>
              </a:rPr>
              <a:t>– 2012-12-09</a:t>
            </a:r>
            <a:endParaRPr kumimoji="0" lang="en-US" sz="1100" b="1" i="0" u="none" strike="noStrike" cap="none" normalizeH="0" baseline="0" dirty="0" smtClean="0">
              <a:ln>
                <a:noFill/>
              </a:ln>
              <a:solidFill>
                <a:schemeClr val="bg1"/>
              </a:solidFill>
              <a:effectLst/>
            </a:endParaRPr>
          </a:p>
        </p:txBody>
      </p:sp>
      <p:sp>
        <p:nvSpPr>
          <p:cNvPr id="14" name="Rectangle 13"/>
          <p:cNvSpPr/>
          <p:nvPr/>
        </p:nvSpPr>
        <p:spPr>
          <a:xfrm>
            <a:off x="3050506" y="1765012"/>
            <a:ext cx="4340893"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a:t>
            </a:r>
            <a:r>
              <a:rPr lang="en-US" sz="1600" b="1" dirty="0" smtClean="0">
                <a:latin typeface="Courier New" pitchFamily="49" charset="0"/>
                <a:cs typeface="Courier New" pitchFamily="49" charset="0"/>
              </a:rPr>
              <a:t>33</a:t>
            </a:r>
            <a:r>
              <a:rPr lang="en-US" sz="1100" dirty="0" smtClean="0">
                <a:latin typeface="Courier New" pitchFamily="49" charset="0"/>
                <a:cs typeface="Courier New" pitchFamily="49" charset="0"/>
              </a:rPr>
              <a:t>/_history/</a:t>
            </a:r>
            <a:r>
              <a:rPr lang="en-US" sz="1600" b="1" dirty="0" smtClean="0">
                <a:latin typeface="Courier New" pitchFamily="49" charset="0"/>
                <a:cs typeface="Courier New" pitchFamily="49" charset="0"/>
              </a:rPr>
              <a:t>12</a:t>
            </a:r>
            <a:endParaRPr lang="en-US" sz="1600" b="1" dirty="0"/>
          </a:p>
        </p:txBody>
      </p:sp>
      <p:sp>
        <p:nvSpPr>
          <p:cNvPr id="19" name="Rectangle 18"/>
          <p:cNvSpPr/>
          <p:nvPr/>
        </p:nvSpPr>
        <p:spPr>
          <a:xfrm>
            <a:off x="1098494" y="5077361"/>
            <a:ext cx="6292906" cy="523220"/>
          </a:xfrm>
          <a:prstGeom prst="rect">
            <a:avLst/>
          </a:prstGeom>
        </p:spPr>
        <p:txBody>
          <a:bodyPr wrap="square">
            <a:spAutoFit/>
          </a:bodyPr>
          <a:lstStyle/>
          <a:p>
            <a:r>
              <a:rPr lang="en-US" sz="2800" dirty="0" smtClean="0">
                <a:latin typeface="Courier New" pitchFamily="49" charset="0"/>
                <a:cs typeface="Courier New" pitchFamily="49" charset="0"/>
              </a:rPr>
              <a:t>/server.org/</a:t>
            </a:r>
            <a:r>
              <a:rPr lang="en-US" sz="2800" dirty="0" err="1" smtClean="0">
                <a:latin typeface="Courier New" pitchFamily="49" charset="0"/>
                <a:cs typeface="Courier New" pitchFamily="49" charset="0"/>
              </a:rPr>
              <a:t>fhir</a:t>
            </a:r>
            <a:r>
              <a:rPr lang="en-US" sz="2800" dirty="0" smtClean="0">
                <a:latin typeface="Courier New" pitchFamily="49" charset="0"/>
                <a:cs typeface="Courier New" pitchFamily="49" charset="0"/>
              </a:rPr>
              <a:t>/Patient/</a:t>
            </a:r>
            <a:r>
              <a:rPr lang="en-US" sz="2800" b="1" dirty="0" smtClean="0">
                <a:latin typeface="Courier New" pitchFamily="49" charset="0"/>
                <a:cs typeface="Courier New" pitchFamily="49" charset="0"/>
              </a:rPr>
              <a:t>33</a:t>
            </a:r>
            <a:endParaRPr lang="en-US" sz="2800" b="1" dirty="0"/>
          </a:p>
        </p:txBody>
      </p:sp>
      <p:cxnSp>
        <p:nvCxnSpPr>
          <p:cNvPr id="21" name="Elbow Connector 20"/>
          <p:cNvCxnSpPr>
            <a:endCxn id="13" idx="3"/>
          </p:cNvCxnSpPr>
          <p:nvPr/>
        </p:nvCxnSpPr>
        <p:spPr bwMode="auto">
          <a:xfrm rot="10800000">
            <a:off x="4727580" y="3907423"/>
            <a:ext cx="1216020" cy="1169938"/>
          </a:xfrm>
          <a:prstGeom prst="bentConnector3">
            <a:avLst>
              <a:gd name="adj1" fmla="val 764"/>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16" name="Rectangle 15"/>
          <p:cNvSpPr/>
          <p:nvPr/>
        </p:nvSpPr>
        <p:spPr>
          <a:xfrm>
            <a:off x="3355307" y="2252246"/>
            <a:ext cx="4340893"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a:t>
            </a:r>
            <a:r>
              <a:rPr lang="en-US" sz="1600" b="1" dirty="0" smtClean="0">
                <a:latin typeface="Courier New" pitchFamily="49" charset="0"/>
                <a:cs typeface="Courier New" pitchFamily="49" charset="0"/>
              </a:rPr>
              <a:t>33</a:t>
            </a:r>
            <a:r>
              <a:rPr lang="en-US" sz="1100" dirty="0" smtClean="0">
                <a:latin typeface="Courier New" pitchFamily="49" charset="0"/>
                <a:cs typeface="Courier New" pitchFamily="49" charset="0"/>
              </a:rPr>
              <a:t>/_history/</a:t>
            </a:r>
            <a:r>
              <a:rPr lang="en-US" sz="1600" b="1" dirty="0" smtClean="0">
                <a:latin typeface="Courier New" pitchFamily="49" charset="0"/>
                <a:cs typeface="Courier New" pitchFamily="49" charset="0"/>
              </a:rPr>
              <a:t>13</a:t>
            </a:r>
            <a:endParaRPr lang="en-US" sz="1600" b="1" dirty="0"/>
          </a:p>
        </p:txBody>
      </p:sp>
      <p:sp>
        <p:nvSpPr>
          <p:cNvPr id="20" name="Rectangle 19"/>
          <p:cNvSpPr/>
          <p:nvPr/>
        </p:nvSpPr>
        <p:spPr>
          <a:xfrm>
            <a:off x="3812507" y="2667000"/>
            <a:ext cx="4340893"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a:t>
            </a:r>
            <a:r>
              <a:rPr lang="en-US" sz="1600" b="1" dirty="0" smtClean="0">
                <a:latin typeface="Courier New" pitchFamily="49" charset="0"/>
                <a:cs typeface="Courier New" pitchFamily="49" charset="0"/>
              </a:rPr>
              <a:t>33</a:t>
            </a:r>
            <a:r>
              <a:rPr lang="en-US" sz="1100" dirty="0" smtClean="0">
                <a:latin typeface="Courier New" pitchFamily="49" charset="0"/>
                <a:cs typeface="Courier New" pitchFamily="49" charset="0"/>
              </a:rPr>
              <a:t>/_history/</a:t>
            </a:r>
            <a:r>
              <a:rPr lang="en-US" sz="1600" b="1" dirty="0" smtClean="0">
                <a:latin typeface="Courier New" pitchFamily="49" charset="0"/>
                <a:cs typeface="Courier New" pitchFamily="49" charset="0"/>
              </a:rPr>
              <a:t>14</a:t>
            </a:r>
            <a:endParaRPr lang="en-US" sz="1600" b="1" dirty="0"/>
          </a:p>
        </p:txBody>
      </p:sp>
      <p:sp>
        <p:nvSpPr>
          <p:cNvPr id="22" name="Rectangle 21"/>
          <p:cNvSpPr/>
          <p:nvPr/>
        </p:nvSpPr>
        <p:spPr>
          <a:xfrm>
            <a:off x="4803107" y="3242846"/>
            <a:ext cx="4340893"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a:t>
            </a:r>
            <a:r>
              <a:rPr lang="en-US" sz="1600" b="1" dirty="0" smtClean="0">
                <a:latin typeface="Courier New" pitchFamily="49" charset="0"/>
                <a:cs typeface="Courier New" pitchFamily="49" charset="0"/>
              </a:rPr>
              <a:t>33</a:t>
            </a:r>
            <a:r>
              <a:rPr lang="en-US" sz="1100" dirty="0" smtClean="0">
                <a:latin typeface="Courier New" pitchFamily="49" charset="0"/>
                <a:cs typeface="Courier New" pitchFamily="49" charset="0"/>
              </a:rPr>
              <a:t>/_history/</a:t>
            </a:r>
            <a:r>
              <a:rPr lang="en-US" sz="1600" b="1" dirty="0" smtClean="0">
                <a:latin typeface="Courier New" pitchFamily="49" charset="0"/>
                <a:cs typeface="Courier New" pitchFamily="49" charset="0"/>
              </a:rPr>
              <a:t>15</a:t>
            </a:r>
            <a:endParaRPr lang="en-US" sz="1600" b="1" dirty="0"/>
          </a:p>
        </p:txBody>
      </p:sp>
    </p:spTree>
    <p:extLst>
      <p:ext uri="{BB962C8B-B14F-4D97-AF65-F5344CB8AC3E}">
        <p14:creationId xmlns="" xmlns:p14="http://schemas.microsoft.com/office/powerpoint/2010/main" val="157525336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465160" y="4253552"/>
            <a:ext cx="8077200" cy="2209800"/>
          </a:xfrm>
          <a:prstGeom prst="rect">
            <a:avLst/>
          </a:prstGeom>
          <a:ln>
            <a:headEnd type="none" w="med" len="med"/>
            <a:tailEnd type="none" w="med" len="med"/>
          </a:ln>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4" name="Rectangle 3"/>
          <p:cNvSpPr/>
          <p:nvPr/>
        </p:nvSpPr>
        <p:spPr bwMode="auto">
          <a:xfrm>
            <a:off x="381000" y="1836761"/>
            <a:ext cx="8077200" cy="1820839"/>
          </a:xfrm>
          <a:prstGeom prst="rect">
            <a:avLst/>
          </a:prstGeom>
          <a:ln>
            <a:headEnd type="none" w="med" len="med"/>
            <a:tailEnd type="none" w="med" len="med"/>
          </a:ln>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REST “representations”</a:t>
            </a:r>
            <a:endParaRPr lang="en-US" dirty="0"/>
          </a:p>
        </p:txBody>
      </p:sp>
      <p:sp>
        <p:nvSpPr>
          <p:cNvPr id="3" name="Content Placeholder 2"/>
          <p:cNvSpPr>
            <a:spLocks noGrp="1"/>
          </p:cNvSpPr>
          <p:nvPr>
            <p:ph idx="1"/>
          </p:nvPr>
        </p:nvSpPr>
        <p:spPr>
          <a:xfrm>
            <a:off x="457200" y="1905000"/>
            <a:ext cx="8382000" cy="4480520"/>
          </a:xfrm>
        </p:spPr>
        <p:txBody>
          <a:bodyPr/>
          <a:lstStyle/>
          <a:p>
            <a:r>
              <a:rPr lang="en-US" sz="1800" dirty="0" smtClean="0"/>
              <a:t>GET </a:t>
            </a:r>
            <a:r>
              <a:rPr lang="en-US" sz="1800" b="1" dirty="0" smtClean="0"/>
              <a:t>/</a:t>
            </a:r>
            <a:r>
              <a:rPr lang="en-US" sz="1800" b="1" dirty="0" err="1" smtClean="0"/>
              <a:t>fhir</a:t>
            </a:r>
            <a:r>
              <a:rPr lang="en-US" sz="1800" b="1" dirty="0" smtClean="0"/>
              <a:t>/Patient/1</a:t>
            </a:r>
            <a:r>
              <a:rPr lang="en-US" sz="2300" b="1" dirty="0">
                <a:solidFill>
                  <a:schemeClr val="accent1"/>
                </a:solidFill>
              </a:rPr>
              <a:t>?_</a:t>
            </a:r>
            <a:r>
              <a:rPr lang="en-US" sz="2300" b="1" dirty="0" smtClean="0">
                <a:solidFill>
                  <a:schemeClr val="accent1"/>
                </a:solidFill>
              </a:rPr>
              <a:t>format=</a:t>
            </a:r>
            <a:r>
              <a:rPr lang="en-US" sz="2300" b="1" dirty="0" err="1" smtClean="0">
                <a:solidFill>
                  <a:schemeClr val="accent1"/>
                </a:solidFill>
              </a:rPr>
              <a:t>json</a:t>
            </a:r>
            <a:r>
              <a:rPr lang="en-US" sz="2300" b="1" dirty="0" smtClean="0">
                <a:solidFill>
                  <a:schemeClr val="accent1"/>
                </a:solidFill>
              </a:rPr>
              <a:t> </a:t>
            </a:r>
            <a:r>
              <a:rPr lang="en-US" sz="1800" dirty="0" smtClean="0"/>
              <a:t>HTTP/1.1</a:t>
            </a:r>
          </a:p>
          <a:p>
            <a:endParaRPr lang="en-US" sz="1800" dirty="0" smtClean="0"/>
          </a:p>
          <a:p>
            <a:r>
              <a:rPr lang="en-US" sz="1800" dirty="0" smtClean="0"/>
              <a:t>HTTP/1.1 200 OK</a:t>
            </a:r>
          </a:p>
          <a:p>
            <a:r>
              <a:rPr lang="en-US" sz="1800" dirty="0"/>
              <a:t>Content-Type: </a:t>
            </a:r>
            <a:r>
              <a:rPr lang="en-US" sz="1800" dirty="0" smtClean="0"/>
              <a:t>application/</a:t>
            </a:r>
            <a:r>
              <a:rPr lang="en-US" sz="1800" dirty="0" err="1" smtClean="0"/>
              <a:t>json+fhir;charset</a:t>
            </a:r>
            <a:r>
              <a:rPr lang="en-US" sz="1800" dirty="0" smtClean="0"/>
              <a:t>=utf-8</a:t>
            </a:r>
            <a:endParaRPr lang="en-US" sz="1800" dirty="0"/>
          </a:p>
          <a:p>
            <a:r>
              <a:rPr lang="en-US" sz="1800" dirty="0" smtClean="0"/>
              <a:t>Content-Length: 787</a:t>
            </a:r>
          </a:p>
          <a:p>
            <a:endParaRPr lang="en-US" sz="1800" dirty="0" smtClean="0"/>
          </a:p>
          <a:p>
            <a:endParaRPr lang="en-US" sz="1800" dirty="0" smtClean="0"/>
          </a:p>
          <a:p>
            <a:r>
              <a:rPr lang="en-US" sz="1800" dirty="0"/>
              <a:t>GET </a:t>
            </a:r>
            <a:r>
              <a:rPr lang="en-US" sz="1800" b="1" dirty="0"/>
              <a:t>/</a:t>
            </a:r>
            <a:r>
              <a:rPr lang="en-US" sz="1800" b="1" dirty="0" err="1" smtClean="0"/>
              <a:t>fhir</a:t>
            </a:r>
            <a:r>
              <a:rPr lang="en-US" sz="1800" b="1" dirty="0" smtClean="0"/>
              <a:t>/Patient/1</a:t>
            </a:r>
            <a:r>
              <a:rPr lang="en-US" sz="1800" dirty="0" smtClean="0"/>
              <a:t> </a:t>
            </a:r>
            <a:r>
              <a:rPr lang="en-US" sz="1800" dirty="0"/>
              <a:t>HTTP/1.1</a:t>
            </a:r>
          </a:p>
          <a:p>
            <a:r>
              <a:rPr lang="en-US" sz="2300" b="1" dirty="0">
                <a:solidFill>
                  <a:schemeClr val="accent1"/>
                </a:solidFill>
              </a:rPr>
              <a:t>Accept: </a:t>
            </a:r>
            <a:r>
              <a:rPr lang="en-US" sz="2300" b="1" dirty="0" smtClean="0">
                <a:solidFill>
                  <a:schemeClr val="accent1"/>
                </a:solidFill>
              </a:rPr>
              <a:t>application/</a:t>
            </a:r>
            <a:r>
              <a:rPr lang="en-US" sz="2300" b="1" dirty="0" err="1" smtClean="0">
                <a:solidFill>
                  <a:schemeClr val="accent1"/>
                </a:solidFill>
              </a:rPr>
              <a:t>json+fhir</a:t>
            </a:r>
            <a:endParaRPr lang="en-US" sz="2300" b="1" dirty="0">
              <a:solidFill>
                <a:schemeClr val="accent1"/>
              </a:solidFill>
            </a:endParaRPr>
          </a:p>
          <a:p>
            <a:endParaRPr lang="en-US" sz="1800" dirty="0"/>
          </a:p>
          <a:p>
            <a:r>
              <a:rPr lang="en-US" sz="1800" dirty="0"/>
              <a:t>HTTP/1.1 200 OK</a:t>
            </a:r>
          </a:p>
          <a:p>
            <a:r>
              <a:rPr lang="en-US" sz="1800" dirty="0"/>
              <a:t>Content-Type: </a:t>
            </a:r>
            <a:r>
              <a:rPr lang="en-US" sz="1800" dirty="0" smtClean="0"/>
              <a:t>application/</a:t>
            </a:r>
            <a:r>
              <a:rPr lang="en-US" sz="1800" dirty="0" err="1" smtClean="0"/>
              <a:t>json+fhir;charset</a:t>
            </a:r>
            <a:r>
              <a:rPr lang="en-US" sz="1800" dirty="0" smtClean="0"/>
              <a:t>=utf-8</a:t>
            </a:r>
            <a:endParaRPr lang="en-US" sz="1800" dirty="0"/>
          </a:p>
          <a:p>
            <a:r>
              <a:rPr lang="en-US" sz="1800" dirty="0"/>
              <a:t>Content-Length: </a:t>
            </a:r>
            <a:r>
              <a:rPr lang="en-US" sz="1800" dirty="0" smtClean="0"/>
              <a:t>787</a:t>
            </a:r>
            <a:endParaRPr lang="en-US" sz="1800" dirty="0"/>
          </a:p>
        </p:txBody>
      </p:sp>
      <p:sp>
        <p:nvSpPr>
          <p:cNvPr id="5" name="Slide Number Placeholder 4"/>
          <p:cNvSpPr>
            <a:spLocks noGrp="1"/>
          </p:cNvSpPr>
          <p:nvPr>
            <p:ph type="sldNum" sz="quarter" idx="4294967295"/>
          </p:nvPr>
        </p:nvSpPr>
        <p:spPr>
          <a:xfrm>
            <a:off x="0" y="6303963"/>
            <a:ext cx="720725" cy="220662"/>
          </a:xfrm>
          <a:prstGeom prst="rect">
            <a:avLst/>
          </a:prstGeom>
        </p:spPr>
        <p:txBody>
          <a:bodyPr/>
          <a:lstStyle/>
          <a:p>
            <a:fld id="{2CD36790-EF9F-4521-A783-189BE19EEE4B}" type="slidenum">
              <a:rPr lang="en-US" smtClean="0"/>
              <a:pPr/>
              <a:t>86</a:t>
            </a:fld>
            <a:endParaRPr lang="en-US"/>
          </a:p>
        </p:txBody>
      </p:sp>
    </p:spTree>
    <p:extLst>
      <p:ext uri="{BB962C8B-B14F-4D97-AF65-F5344CB8AC3E}">
        <p14:creationId xmlns="" xmlns:p14="http://schemas.microsoft.com/office/powerpoint/2010/main" val="319520707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p:txBody>
          <a:bodyPr/>
          <a:lstStyle/>
          <a:p>
            <a:pPr marL="0" indent="0" algn="ctr">
              <a:buNone/>
            </a:pPr>
            <a:r>
              <a:rPr lang="en-US" dirty="0" smtClean="0"/>
              <a:t>DO I REALLY HAVE TO IMPLEMENT VERSIONS?</a:t>
            </a:r>
          </a:p>
          <a:p>
            <a:pPr marL="0" indent="0" algn="ctr">
              <a:buNone/>
            </a:pPr>
            <a:endParaRPr lang="en-US" dirty="0"/>
          </a:p>
          <a:p>
            <a:pPr marL="0" indent="0" algn="ctr">
              <a:buNone/>
            </a:pPr>
            <a:endParaRPr lang="en-US" dirty="0" smtClean="0"/>
          </a:p>
          <a:p>
            <a:pPr marL="0" indent="0" algn="ctr">
              <a:buNone/>
            </a:pPr>
            <a:endParaRPr lang="en-US" dirty="0"/>
          </a:p>
          <a:p>
            <a:pPr marL="0" indent="0" algn="ctr">
              <a:buNone/>
            </a:pPr>
            <a:r>
              <a:rPr lang="en-US" dirty="0" smtClean="0"/>
              <a:t>DO I REALLY NEED TO SUPPORT THAT PRE-HISTORIC XML STUFF?</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87</a:t>
            </a:fld>
            <a:endParaRPr lang="en-US"/>
          </a:p>
        </p:txBody>
      </p:sp>
      <p:sp>
        <p:nvSpPr>
          <p:cNvPr id="6" name="Rectangle 5"/>
          <p:cNvSpPr/>
          <p:nvPr/>
        </p:nvSpPr>
        <p:spPr>
          <a:xfrm>
            <a:off x="1363639" y="2971800"/>
            <a:ext cx="6561161" cy="1138773"/>
          </a:xfrm>
          <a:prstGeom prst="rect">
            <a:avLst/>
          </a:prstGeom>
        </p:spPr>
        <p:txBody>
          <a:bodyPr wrap="square">
            <a:spAutoFit/>
          </a:bodyPr>
          <a:lstStyle/>
          <a:p>
            <a:r>
              <a:rPr lang="en-US" sz="3200" dirty="0" smtClean="0"/>
              <a:t>NO,</a:t>
            </a:r>
            <a:r>
              <a:rPr lang="en-US" dirty="0" smtClean="0"/>
              <a:t> You are not required to keep history, and may return 410 (Gone) on a “</a:t>
            </a:r>
            <a:r>
              <a:rPr lang="en-US" dirty="0" err="1" smtClean="0"/>
              <a:t>vread</a:t>
            </a:r>
            <a:r>
              <a:rPr lang="en-US" dirty="0" smtClean="0"/>
              <a:t>” </a:t>
            </a:r>
            <a:r>
              <a:rPr lang="en-US" i="1" dirty="0" smtClean="0"/>
              <a:t>for any request for an older version than the current one!</a:t>
            </a:r>
            <a:endParaRPr lang="en-US" i="1" dirty="0"/>
          </a:p>
        </p:txBody>
      </p:sp>
    </p:spTree>
    <p:extLst>
      <p:ext uri="{BB962C8B-B14F-4D97-AF65-F5344CB8AC3E}">
        <p14:creationId xmlns="" xmlns:p14="http://schemas.microsoft.com/office/powerpoint/2010/main" val="283289881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Remember conformance?</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88</a:t>
            </a:fld>
            <a:endParaRPr lang="en-CA"/>
          </a:p>
        </p:txBody>
      </p:sp>
      <p:pic>
        <p:nvPicPr>
          <p:cNvPr id="1029" name="Picture 5"/>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648200" y="381000"/>
            <a:ext cx="4090987" cy="603386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4" name="TextBox 3"/>
          <p:cNvSpPr txBox="1"/>
          <p:nvPr/>
        </p:nvSpPr>
        <p:spPr>
          <a:xfrm>
            <a:off x="762000" y="2209800"/>
            <a:ext cx="3905877" cy="3139321"/>
          </a:xfrm>
          <a:prstGeom prst="rect">
            <a:avLst/>
          </a:prstGeom>
          <a:noFill/>
        </p:spPr>
        <p:txBody>
          <a:bodyPr wrap="none" rtlCol="0">
            <a:spAutoFit/>
          </a:bodyPr>
          <a:lstStyle/>
          <a:p>
            <a:pPr marL="285750" indent="-285750">
              <a:buFont typeface="Arial" charset="0"/>
              <a:buChar char="•"/>
            </a:pPr>
            <a:r>
              <a:rPr lang="en-US" dirty="0" smtClean="0"/>
              <a:t>Which FHIR version?</a:t>
            </a:r>
          </a:p>
          <a:p>
            <a:pPr marL="285750" indent="-285750">
              <a:buFont typeface="Arial" charset="0"/>
              <a:buChar char="•"/>
            </a:pPr>
            <a:r>
              <a:rPr lang="en-US" dirty="0" smtClean="0"/>
              <a:t>Which Resources?</a:t>
            </a:r>
          </a:p>
          <a:p>
            <a:pPr marL="285750" indent="-285750">
              <a:buFont typeface="Arial" charset="0"/>
              <a:buChar char="•"/>
            </a:pPr>
            <a:r>
              <a:rPr lang="en-US" dirty="0" smtClean="0"/>
              <a:t>What search operations?</a:t>
            </a:r>
          </a:p>
          <a:p>
            <a:pPr marL="285750" indent="-285750">
              <a:buFont typeface="Arial" charset="0"/>
              <a:buChar char="•"/>
            </a:pPr>
            <a:r>
              <a:rPr lang="en-US" dirty="0" smtClean="0"/>
              <a:t>What formats?</a:t>
            </a:r>
          </a:p>
          <a:p>
            <a:pPr marL="285750" indent="-285750">
              <a:buFont typeface="Arial" charset="0"/>
              <a:buChar char="•"/>
            </a:pPr>
            <a:r>
              <a:rPr lang="en-US" dirty="0" smtClean="0"/>
              <a:t>Is this a test server?</a:t>
            </a:r>
          </a:p>
          <a:p>
            <a:pPr marL="285750" indent="-285750">
              <a:buFont typeface="Arial" charset="0"/>
              <a:buChar char="•"/>
            </a:pPr>
            <a:endParaRPr lang="en-US" dirty="0"/>
          </a:p>
          <a:p>
            <a:pPr marL="285750" indent="-285750">
              <a:buFont typeface="Arial" charset="0"/>
              <a:buChar char="•"/>
            </a:pPr>
            <a:r>
              <a:rPr lang="en-US" dirty="0" smtClean="0"/>
              <a:t>Who can I contact?</a:t>
            </a:r>
          </a:p>
          <a:p>
            <a:pPr marL="285750" indent="-285750">
              <a:buFont typeface="Arial" charset="0"/>
              <a:buChar char="•"/>
            </a:pPr>
            <a:r>
              <a:rPr lang="en-US" dirty="0" smtClean="0"/>
              <a:t>What’s the name of the software?</a:t>
            </a:r>
          </a:p>
          <a:p>
            <a:pPr marL="285750" indent="-285750">
              <a:buFont typeface="Arial" charset="0"/>
              <a:buChar char="•"/>
            </a:pPr>
            <a:endParaRPr lang="en-US" dirty="0"/>
          </a:p>
          <a:p>
            <a:pPr marL="285750" indent="-285750">
              <a:buFont typeface="Arial" charset="0"/>
              <a:buChar char="•"/>
            </a:pPr>
            <a:r>
              <a:rPr lang="en-US" dirty="0" smtClean="0"/>
              <a:t>DO YOU SUPPORT HISTORY?</a:t>
            </a:r>
          </a:p>
          <a:p>
            <a:pPr marL="285750" indent="-285750">
              <a:buFont typeface="Arial" charset="0"/>
              <a:buChar char="•"/>
            </a:pPr>
            <a:r>
              <a:rPr lang="en-US" dirty="0" smtClean="0"/>
              <a:t>DO YOU SUPPORT XML/JSON?</a:t>
            </a:r>
            <a:endParaRPr lang="nl-NL" dirty="0"/>
          </a:p>
        </p:txBody>
      </p:sp>
      <p:sp>
        <p:nvSpPr>
          <p:cNvPr id="5" name="TextBox 4"/>
          <p:cNvSpPr txBox="1"/>
          <p:nvPr/>
        </p:nvSpPr>
        <p:spPr>
          <a:xfrm>
            <a:off x="551597" y="6045532"/>
            <a:ext cx="4249946" cy="369332"/>
          </a:xfrm>
          <a:prstGeom prst="rect">
            <a:avLst/>
          </a:prstGeom>
          <a:noFill/>
        </p:spPr>
        <p:txBody>
          <a:bodyPr wrap="none" rtlCol="0">
            <a:spAutoFit/>
          </a:bodyPr>
          <a:lstStyle/>
          <a:p>
            <a:r>
              <a:rPr lang="nl-NL" dirty="0">
                <a:hlinkClick r:id="rId3"/>
              </a:rPr>
              <a:t>http://</a:t>
            </a:r>
            <a:r>
              <a:rPr lang="nl-NL" dirty="0" smtClean="0">
                <a:hlinkClick r:id="rId3"/>
              </a:rPr>
              <a:t>www.hl7.org/fhir/conformance.htm</a:t>
            </a:r>
            <a:endParaRPr lang="nl-NL" dirty="0"/>
          </a:p>
        </p:txBody>
      </p:sp>
    </p:spTree>
    <p:extLst>
      <p:ext uri="{BB962C8B-B14F-4D97-AF65-F5344CB8AC3E}">
        <p14:creationId xmlns="" xmlns:p14="http://schemas.microsoft.com/office/powerpoint/2010/main" val="30259174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367352" y="1981200"/>
            <a:ext cx="8077200" cy="2362200"/>
          </a:xfrm>
          <a:prstGeom prst="rect">
            <a:avLst/>
          </a:prstGeom>
          <a:ln>
            <a:headEnd type="none" w="med" len="med"/>
            <a:tailEnd type="none" w="med" len="med"/>
          </a:ln>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Tag metadata</a:t>
            </a:r>
            <a:endParaRPr lang="en-US" dirty="0"/>
          </a:p>
        </p:txBody>
      </p:sp>
      <p:sp>
        <p:nvSpPr>
          <p:cNvPr id="3" name="Content Placeholder 2"/>
          <p:cNvSpPr>
            <a:spLocks noGrp="1"/>
          </p:cNvSpPr>
          <p:nvPr>
            <p:ph idx="1"/>
          </p:nvPr>
        </p:nvSpPr>
        <p:spPr>
          <a:xfrm>
            <a:off x="457200" y="1905000"/>
            <a:ext cx="8382000" cy="2362200"/>
          </a:xfrm>
        </p:spPr>
        <p:txBody>
          <a:bodyPr/>
          <a:lstStyle/>
          <a:p>
            <a:r>
              <a:rPr lang="en-US" sz="1800" dirty="0" smtClean="0"/>
              <a:t>GET /fhir/Patient/1 HTTP/1.1</a:t>
            </a:r>
          </a:p>
          <a:p>
            <a:endParaRPr lang="en-US" sz="1800" dirty="0" smtClean="0"/>
          </a:p>
          <a:p>
            <a:r>
              <a:rPr lang="en-US" sz="1800" dirty="0" smtClean="0"/>
              <a:t>HTTP/1.1 200 OK</a:t>
            </a:r>
          </a:p>
          <a:p>
            <a:r>
              <a:rPr lang="en-US" sz="1800" b="1" dirty="0" smtClean="0"/>
              <a:t>Content-Location</a:t>
            </a:r>
            <a:r>
              <a:rPr lang="en-US" sz="1800" dirty="0" smtClean="0"/>
              <a:t>: http://sever.om/fhir/Patient/1/_history/12</a:t>
            </a:r>
          </a:p>
          <a:p>
            <a:r>
              <a:rPr lang="en-US" sz="1800" b="1" dirty="0" smtClean="0"/>
              <a:t>Last-Modified</a:t>
            </a:r>
            <a:r>
              <a:rPr lang="en-US" sz="1800" dirty="0" smtClean="0"/>
              <a:t>: Tue, 29 May 2012 23:45:32 GMT</a:t>
            </a:r>
          </a:p>
          <a:p>
            <a:r>
              <a:rPr lang="en-US" sz="1800" b="1" dirty="0" smtClean="0"/>
              <a:t>Category</a:t>
            </a:r>
            <a:r>
              <a:rPr lang="en-US" sz="1800" dirty="0" smtClean="0"/>
              <a:t>: </a:t>
            </a:r>
            <a:r>
              <a:rPr lang="en-US" sz="1800" dirty="0" smtClean="0">
                <a:solidFill>
                  <a:srgbClr val="FF0000"/>
                </a:solidFill>
              </a:rPr>
              <a:t>http://example.org/fhir/Status#Test; </a:t>
            </a:r>
            <a:br>
              <a:rPr lang="en-US" sz="1800" dirty="0" smtClean="0">
                <a:solidFill>
                  <a:srgbClr val="FF0000"/>
                </a:solidFill>
              </a:rPr>
            </a:br>
            <a:r>
              <a:rPr lang="en-US" sz="1800" dirty="0" smtClean="0">
                <a:solidFill>
                  <a:srgbClr val="FF0000"/>
                </a:solidFill>
              </a:rPr>
              <a:t>scheme=" http://hl7.org/fhir/tag"; label="Our test tag" </a:t>
            </a:r>
          </a:p>
          <a:p>
            <a:r>
              <a:rPr lang="en-US" sz="1800" i="1" dirty="0" smtClean="0"/>
              <a:t/>
            </a:r>
            <a:br>
              <a:rPr lang="en-US" sz="1800" i="1" dirty="0" smtClean="0"/>
            </a:br>
            <a:endParaRPr lang="en-US" sz="1800" dirty="0"/>
          </a:p>
        </p:txBody>
      </p:sp>
      <p:sp>
        <p:nvSpPr>
          <p:cNvPr id="5" name="Slide Number Placeholder 4"/>
          <p:cNvSpPr>
            <a:spLocks noGrp="1"/>
          </p:cNvSpPr>
          <p:nvPr>
            <p:ph type="sldNum" sz="quarter" idx="4294967295"/>
          </p:nvPr>
        </p:nvSpPr>
        <p:spPr>
          <a:xfrm>
            <a:off x="0" y="6303963"/>
            <a:ext cx="720725" cy="220662"/>
          </a:xfrm>
          <a:prstGeom prst="rect">
            <a:avLst/>
          </a:prstGeom>
        </p:spPr>
        <p:txBody>
          <a:bodyPr/>
          <a:lstStyle/>
          <a:p>
            <a:fld id="{2CD36790-EF9F-4521-A783-189BE19EEE4B}" type="slidenum">
              <a:rPr lang="en-US" smtClean="0"/>
              <a:pPr/>
              <a:t>89</a:t>
            </a:fld>
            <a:endParaRPr lang="en-US"/>
          </a:p>
        </p:txBody>
      </p:sp>
      <p:graphicFrame>
        <p:nvGraphicFramePr>
          <p:cNvPr id="7" name="Table 6"/>
          <p:cNvGraphicFramePr>
            <a:graphicFrameLocks noGrp="1"/>
          </p:cNvGraphicFramePr>
          <p:nvPr>
            <p:extLst>
              <p:ext uri="{D42A27DB-BD31-4B8C-83A1-F6EECF244321}">
                <p14:modId xmlns="" xmlns:p14="http://schemas.microsoft.com/office/powerpoint/2010/main" val="2218286934"/>
              </p:ext>
            </p:extLst>
          </p:nvPr>
        </p:nvGraphicFramePr>
        <p:xfrm>
          <a:off x="394648" y="4572000"/>
          <a:ext cx="8382000" cy="1645920"/>
        </p:xfrm>
        <a:graphic>
          <a:graphicData uri="http://schemas.openxmlformats.org/drawingml/2006/table">
            <a:tbl>
              <a:tblPr bandRow="1">
                <a:tableStyleId>{284E427A-3D55-4303-BF80-6455036E1DE7}</a:tableStyleId>
              </a:tblPr>
              <a:tblGrid>
                <a:gridCol w="4191000"/>
                <a:gridCol w="4191000"/>
              </a:tblGrid>
              <a:tr h="0">
                <a:tc>
                  <a:txBody>
                    <a:bodyPr/>
                    <a:lstStyle/>
                    <a:p>
                      <a:r>
                        <a:rPr lang="nl-NL" dirty="0"/>
                        <a:t>http://hl7.org/fhir/tag</a:t>
                      </a:r>
                    </a:p>
                  </a:txBody>
                  <a:tcPr anchor="ctr"/>
                </a:tc>
                <a:tc>
                  <a:txBody>
                    <a:bodyPr/>
                    <a:lstStyle/>
                    <a:p>
                      <a:r>
                        <a:rPr lang="nl-NL"/>
                        <a:t>A general tag</a:t>
                      </a:r>
                    </a:p>
                  </a:txBody>
                  <a:tcPr anchor="ctr"/>
                </a:tc>
              </a:tr>
              <a:tr h="0">
                <a:tc>
                  <a:txBody>
                    <a:bodyPr/>
                    <a:lstStyle/>
                    <a:p>
                      <a:r>
                        <a:rPr lang="nl-NL" dirty="0"/>
                        <a:t>http://hl7.org/fhir/tag/profile</a:t>
                      </a:r>
                    </a:p>
                  </a:txBody>
                  <a:tcPr anchor="ctr"/>
                </a:tc>
                <a:tc>
                  <a:txBody>
                    <a:bodyPr/>
                    <a:lstStyle/>
                    <a:p>
                      <a:r>
                        <a:rPr lang="en-US"/>
                        <a:t>A profile tag - a claim that the Resource conforms to the profile identified in the term</a:t>
                      </a:r>
                    </a:p>
                  </a:txBody>
                  <a:tcPr anchor="ctr"/>
                </a:tc>
              </a:tr>
              <a:tr h="0">
                <a:tc>
                  <a:txBody>
                    <a:bodyPr/>
                    <a:lstStyle/>
                    <a:p>
                      <a:r>
                        <a:rPr lang="nl-NL" dirty="0"/>
                        <a:t>http://hl7.org/fhir/tag/security</a:t>
                      </a:r>
                    </a:p>
                  </a:txBody>
                  <a:tcPr anchor="ctr"/>
                </a:tc>
                <a:tc>
                  <a:txBody>
                    <a:bodyPr/>
                    <a:lstStyle/>
                    <a:p>
                      <a:r>
                        <a:rPr lang="nl-NL" dirty="0"/>
                        <a:t>A security label</a:t>
                      </a:r>
                    </a:p>
                  </a:txBody>
                  <a:tcPr anchor="ctr"/>
                </a:tc>
              </a:tr>
            </a:tbl>
          </a:graphicData>
        </a:graphic>
      </p:graphicFrame>
    </p:spTree>
    <p:extLst>
      <p:ext uri="{BB962C8B-B14F-4D97-AF65-F5344CB8AC3E}">
        <p14:creationId xmlns="" xmlns:p14="http://schemas.microsoft.com/office/powerpoint/2010/main" val="9407294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 structure (cont’d)</a:t>
            </a:r>
            <a:endParaRPr lang="en-US" dirty="0"/>
          </a:p>
        </p:txBody>
      </p:sp>
      <p:sp>
        <p:nvSpPr>
          <p:cNvPr id="3" name="Content Placeholder 2"/>
          <p:cNvSpPr>
            <a:spLocks noGrp="1"/>
          </p:cNvSpPr>
          <p:nvPr>
            <p:ph idx="1"/>
          </p:nvPr>
        </p:nvSpPr>
        <p:spPr/>
        <p:txBody>
          <a:bodyPr/>
          <a:lstStyle/>
          <a:p>
            <a:r>
              <a:rPr lang="en-US" dirty="0" smtClean="0"/>
              <a:t>8 “main topics”</a:t>
            </a:r>
          </a:p>
          <a:p>
            <a:pPr lvl="1"/>
            <a:r>
              <a:rPr lang="en-US" dirty="0" smtClean="0"/>
              <a:t>Ideally 1 per quarter, but some will run over, others under</a:t>
            </a:r>
          </a:p>
          <a:p>
            <a:pPr lvl="1"/>
            <a:r>
              <a:rPr lang="en-US" dirty="0" smtClean="0"/>
              <a:t>We’ll adjust for interest/questions too</a:t>
            </a:r>
          </a:p>
          <a:p>
            <a:r>
              <a:rPr lang="en-US" dirty="0" smtClean="0"/>
              <a:t>Each topic will end with an exercise or discussion</a:t>
            </a:r>
          </a:p>
          <a:p>
            <a:r>
              <a:rPr lang="en-US" dirty="0" smtClean="0"/>
              <a:t>What’s your “take-away”?</a:t>
            </a:r>
          </a:p>
          <a:p>
            <a:r>
              <a:rPr lang="en-US" dirty="0" smtClean="0"/>
              <a:t>Questions at any time, though we may defer some to after 5pm</a:t>
            </a:r>
          </a:p>
        </p:txBody>
      </p:sp>
      <p:sp>
        <p:nvSpPr>
          <p:cNvPr id="4" name="Slide Number Placeholder 3"/>
          <p:cNvSpPr>
            <a:spLocks noGrp="1"/>
          </p:cNvSpPr>
          <p:nvPr>
            <p:ph type="sldNum" sz="quarter" idx="4"/>
          </p:nvPr>
        </p:nvSpPr>
        <p:spPr/>
        <p:txBody>
          <a:bodyPr/>
          <a:lstStyle/>
          <a:p>
            <a:fld id="{5CC3E5C4-3E2B-40F1-9F2B-C46CEB0C88DF}" type="slidenum">
              <a:rPr lang="en-CA" smtClean="0"/>
              <a:pPr/>
              <a:t>9</a:t>
            </a:fld>
            <a:endParaRPr lang="en-CA" dirty="0"/>
          </a:p>
        </p:txBody>
      </p:sp>
    </p:spTree>
    <p:extLst>
      <p:ext uri="{BB962C8B-B14F-4D97-AF65-F5344CB8AC3E}">
        <p14:creationId xmlns="" xmlns:p14="http://schemas.microsoft.com/office/powerpoint/2010/main" val="10271672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Mapping (meta)data to HTTP</a:t>
            </a:r>
            <a:endParaRPr lang="en-US" dirty="0"/>
          </a:p>
        </p:txBody>
      </p:sp>
      <p:sp>
        <p:nvSpPr>
          <p:cNvPr id="6" name="Content Placeholder 5"/>
          <p:cNvSpPr>
            <a:spLocks noGrp="1"/>
          </p:cNvSpPr>
          <p:nvPr>
            <p:ph sz="half" idx="1"/>
          </p:nvPr>
        </p:nvSpPr>
        <p:spPr>
          <a:xfrm>
            <a:off x="381000" y="2286000"/>
            <a:ext cx="4114800" cy="2590800"/>
          </a:xfrm>
        </p:spPr>
        <p:txBody>
          <a:bodyPr/>
          <a:lstStyle/>
          <a:p>
            <a:r>
              <a:rPr lang="en-US" dirty="0" smtClean="0"/>
              <a:t>Resource data</a:t>
            </a:r>
          </a:p>
          <a:p>
            <a:r>
              <a:rPr lang="en-US" dirty="0" smtClean="0"/>
              <a:t>Resource id</a:t>
            </a:r>
          </a:p>
          <a:p>
            <a:r>
              <a:rPr lang="en-US" dirty="0" smtClean="0"/>
              <a:t>Resource version</a:t>
            </a:r>
          </a:p>
          <a:p>
            <a:endParaRPr lang="en-US" dirty="0" smtClean="0"/>
          </a:p>
          <a:p>
            <a:r>
              <a:rPr lang="en-US" dirty="0" smtClean="0"/>
              <a:t>Last update date</a:t>
            </a:r>
          </a:p>
          <a:p>
            <a:r>
              <a:rPr lang="en-US" dirty="0" smtClean="0"/>
              <a:t>Tags</a:t>
            </a:r>
            <a:endParaRPr lang="en-US" dirty="0"/>
          </a:p>
        </p:txBody>
      </p:sp>
      <p:sp>
        <p:nvSpPr>
          <p:cNvPr id="7" name="Content Placeholder 6"/>
          <p:cNvSpPr>
            <a:spLocks noGrp="1"/>
          </p:cNvSpPr>
          <p:nvPr>
            <p:ph sz="half" idx="2"/>
          </p:nvPr>
        </p:nvSpPr>
        <p:spPr>
          <a:xfrm>
            <a:off x="4495800" y="2362200"/>
            <a:ext cx="4114800" cy="2667000"/>
          </a:xfrm>
        </p:spPr>
        <p:txBody>
          <a:bodyPr/>
          <a:lstStyle/>
          <a:p>
            <a:r>
              <a:rPr lang="en-US" dirty="0" smtClean="0"/>
              <a:t>http body</a:t>
            </a:r>
          </a:p>
          <a:p>
            <a:r>
              <a:rPr lang="en-US" dirty="0" smtClean="0"/>
              <a:t>Url</a:t>
            </a:r>
          </a:p>
          <a:p>
            <a:r>
              <a:rPr lang="en-US" dirty="0" smtClean="0"/>
              <a:t>Content-Location header</a:t>
            </a:r>
          </a:p>
          <a:p>
            <a:r>
              <a:rPr lang="en-US" dirty="0" smtClean="0"/>
              <a:t>Last-Modified header</a:t>
            </a:r>
          </a:p>
          <a:p>
            <a:r>
              <a:rPr lang="en-US" dirty="0" smtClean="0"/>
              <a:t>Category header</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90</a:t>
            </a:fld>
            <a:endParaRPr lang="en-CA"/>
          </a:p>
        </p:txBody>
      </p:sp>
    </p:spTree>
    <p:extLst>
      <p:ext uri="{BB962C8B-B14F-4D97-AF65-F5344CB8AC3E}">
        <p14:creationId xmlns="" xmlns:p14="http://schemas.microsoft.com/office/powerpoint/2010/main" val="136034226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in the spec</a:t>
            </a:r>
            <a:endParaRPr lang="en-US" dirty="0"/>
          </a:p>
        </p:txBody>
      </p:sp>
      <p:sp>
        <p:nvSpPr>
          <p:cNvPr id="5" name="TextBox 4"/>
          <p:cNvSpPr txBox="1"/>
          <p:nvPr/>
        </p:nvSpPr>
        <p:spPr>
          <a:xfrm>
            <a:off x="990601" y="2590800"/>
            <a:ext cx="7162800" cy="1077218"/>
          </a:xfrm>
          <a:prstGeom prst="rect">
            <a:avLst/>
          </a:prstGeom>
          <a:noFill/>
        </p:spPr>
        <p:txBody>
          <a:bodyPr wrap="square" rtlCol="0">
            <a:spAutoFit/>
          </a:bodyPr>
          <a:lstStyle/>
          <a:p>
            <a:pPr algn="ctr"/>
            <a:r>
              <a:rPr lang="en-US" sz="3200" dirty="0" smtClean="0"/>
              <a:t>Let’s look at these operations in the specification….</a:t>
            </a:r>
            <a:endParaRPr lang="nl-NL" sz="3200" dirty="0"/>
          </a:p>
        </p:txBody>
      </p:sp>
    </p:spTree>
    <p:extLst>
      <p:ext uri="{BB962C8B-B14F-4D97-AF65-F5344CB8AC3E}">
        <p14:creationId xmlns="" xmlns:p14="http://schemas.microsoft.com/office/powerpoint/2010/main" val="186180044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to verbs</a:t>
            </a:r>
            <a:endParaRPr lang="en-US" dirty="0"/>
          </a:p>
        </p:txBody>
      </p:sp>
      <p:sp>
        <p:nvSpPr>
          <p:cNvPr id="3" name="Content Placeholder 2"/>
          <p:cNvSpPr>
            <a:spLocks noGrp="1"/>
          </p:cNvSpPr>
          <p:nvPr>
            <p:ph idx="1"/>
          </p:nvPr>
        </p:nvSpPr>
        <p:spPr/>
        <p:txBody>
          <a:bodyPr/>
          <a:lstStyle/>
          <a:p>
            <a:r>
              <a:rPr lang="en-US" sz="1800" b="1" dirty="0" smtClean="0"/>
              <a:t>create 2.1.10 </a:t>
            </a:r>
          </a:p>
          <a:p>
            <a:r>
              <a:rPr lang="en-US" dirty="0" smtClean="0">
                <a:latin typeface="+mj-lt"/>
              </a:rPr>
              <a:t>The create interaction creates a new resource in a server assigned location. The create interaction is performed by an HTTP POST operation as shown: </a:t>
            </a:r>
          </a:p>
          <a:p>
            <a:r>
              <a:rPr lang="en-US" dirty="0" smtClean="0"/>
              <a:t>	POST [service-url]/[</a:t>
            </a:r>
            <a:r>
              <a:rPr lang="en-US" dirty="0" err="1" smtClean="0"/>
              <a:t>resourcetype</a:t>
            </a:r>
            <a:r>
              <a:rPr lang="en-US" dirty="0" smtClean="0"/>
              <a:t>] (?_format=mimeType) </a:t>
            </a:r>
          </a:p>
          <a:p>
            <a:r>
              <a:rPr lang="en-US" sz="1800" b="1" dirty="0" smtClean="0"/>
              <a:t>read 2.1.6 </a:t>
            </a:r>
          </a:p>
          <a:p>
            <a:r>
              <a:rPr lang="en-US" dirty="0" smtClean="0">
                <a:latin typeface="+mj-lt"/>
              </a:rPr>
              <a:t>The read interaction accesses the current contents of a resource. The interaction is performed by an HTTP GET operation as shown: </a:t>
            </a:r>
          </a:p>
          <a:p>
            <a:r>
              <a:rPr lang="en-US" dirty="0" smtClean="0"/>
              <a:t>	GET [service-url]/[</a:t>
            </a:r>
            <a:r>
              <a:rPr lang="en-US" dirty="0" err="1" smtClean="0"/>
              <a:t>resourcetype</a:t>
            </a:r>
            <a:r>
              <a:rPr lang="en-US" dirty="0" smtClean="0"/>
              <a:t>]/{id} (?_format=mimeType) </a:t>
            </a:r>
          </a:p>
          <a:p>
            <a:r>
              <a:rPr lang="en-US" sz="1800" b="1" dirty="0" smtClean="0"/>
              <a:t>update 2.1.8 </a:t>
            </a:r>
          </a:p>
          <a:p>
            <a:r>
              <a:rPr lang="en-US" dirty="0" smtClean="0">
                <a:latin typeface="+mj-lt"/>
              </a:rPr>
              <a:t>The update interaction creates a new current version for an existing resource or creates a new resource if no resource already exists for the given id. The update interaction is performed by an HTTP PUT operation as shown: </a:t>
            </a:r>
          </a:p>
          <a:p>
            <a:r>
              <a:rPr lang="en-US" dirty="0" smtClean="0"/>
              <a:t>	PUT [service-url]/[</a:t>
            </a:r>
            <a:r>
              <a:rPr lang="en-US" dirty="0" err="1" smtClean="0"/>
              <a:t>resourcetype</a:t>
            </a:r>
            <a:r>
              <a:rPr lang="en-US" dirty="0" smtClean="0"/>
              <a:t>]/{id} (?_format=mimeType) </a:t>
            </a:r>
          </a:p>
          <a:p>
            <a:r>
              <a:rPr lang="en-US" sz="1800" b="1" dirty="0" smtClean="0"/>
              <a:t>delete 2.1.9 </a:t>
            </a:r>
          </a:p>
          <a:p>
            <a:r>
              <a:rPr lang="en-US" dirty="0" smtClean="0">
                <a:latin typeface="+mj-lt"/>
              </a:rPr>
              <a:t>The delete interaction removes an existing resource. The interaction is performed by an HTTP DELETE operation as shown: </a:t>
            </a:r>
          </a:p>
          <a:p>
            <a:r>
              <a:rPr lang="en-US" dirty="0" smtClean="0"/>
              <a:t>	DELETE [service-url]/[</a:t>
            </a:r>
            <a:r>
              <a:rPr lang="en-US" dirty="0" err="1" smtClean="0"/>
              <a:t>resourcetype</a:t>
            </a:r>
            <a:r>
              <a:rPr lang="en-US" dirty="0" smtClean="0"/>
              <a:t>]/{id} </a:t>
            </a:r>
            <a:endParaRPr lang="en-US" dirty="0"/>
          </a:p>
        </p:txBody>
      </p:sp>
    </p:spTree>
    <p:extLst>
      <p:ext uri="{BB962C8B-B14F-4D97-AF65-F5344CB8AC3E}">
        <p14:creationId xmlns="" xmlns:p14="http://schemas.microsoft.com/office/powerpoint/2010/main" val="180650663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create a resource</a:t>
            </a:r>
            <a:endParaRPr lang="en-US" dirty="0"/>
          </a:p>
        </p:txBody>
      </p:sp>
      <p:sp>
        <p:nvSpPr>
          <p:cNvPr id="3" name="Content Placeholder 2"/>
          <p:cNvSpPr>
            <a:spLocks noGrp="1"/>
          </p:cNvSpPr>
          <p:nvPr>
            <p:ph idx="1"/>
          </p:nvPr>
        </p:nvSpPr>
        <p:spPr/>
        <p:txBody>
          <a:bodyPr/>
          <a:lstStyle/>
          <a:p>
            <a:r>
              <a:rPr lang="en-US" dirty="0" smtClean="0"/>
              <a:t>You </a:t>
            </a:r>
            <a:r>
              <a:rPr lang="en-US" b="1" dirty="0" smtClean="0"/>
              <a:t>POST</a:t>
            </a:r>
            <a:r>
              <a:rPr lang="en-US" dirty="0" smtClean="0"/>
              <a:t> the contents to an </a:t>
            </a:r>
            <a:r>
              <a:rPr lang="en-US" dirty="0" err="1" smtClean="0"/>
              <a:t>url</a:t>
            </a:r>
            <a:r>
              <a:rPr lang="en-US" dirty="0" smtClean="0"/>
              <a:t> which indicates the resource type: </a:t>
            </a:r>
          </a:p>
          <a:p>
            <a:pPr lvl="1"/>
            <a:r>
              <a:rPr lang="en-US" dirty="0" smtClean="0"/>
              <a:t>E.g. https://server.org/fhir/Patient</a:t>
            </a:r>
          </a:p>
          <a:p>
            <a:r>
              <a:rPr lang="en-US" dirty="0" smtClean="0"/>
              <a:t>Supply body’s format in </a:t>
            </a:r>
            <a:r>
              <a:rPr lang="en-US" b="1" dirty="0" smtClean="0"/>
              <a:t>Content-Type header</a:t>
            </a:r>
            <a:r>
              <a:rPr lang="en-US" dirty="0" smtClean="0"/>
              <a:t>  </a:t>
            </a:r>
          </a:p>
          <a:p>
            <a:r>
              <a:rPr lang="en-US" dirty="0" smtClean="0"/>
              <a:t>Server returns </a:t>
            </a:r>
            <a:r>
              <a:rPr lang="en-US" b="1" dirty="0" smtClean="0"/>
              <a:t>201 (Created).</a:t>
            </a:r>
          </a:p>
          <a:p>
            <a:r>
              <a:rPr lang="en-US" dirty="0" smtClean="0"/>
              <a:t>Returns only the newly assigned </a:t>
            </a:r>
            <a:r>
              <a:rPr lang="en-US" b="1" dirty="0" smtClean="0"/>
              <a:t>version id</a:t>
            </a:r>
            <a:r>
              <a:rPr lang="en-US" dirty="0" smtClean="0"/>
              <a:t> URL in the </a:t>
            </a:r>
            <a:r>
              <a:rPr lang="en-US" b="1" dirty="0" smtClean="0"/>
              <a:t>Location</a:t>
            </a:r>
            <a:r>
              <a:rPr lang="en-US" dirty="0" smtClean="0"/>
              <a:t> header.</a:t>
            </a:r>
          </a:p>
          <a:p>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93</a:t>
            </a:fld>
            <a:endParaRPr lang="en-US"/>
          </a:p>
        </p:txBody>
      </p:sp>
    </p:spTree>
    <p:extLst>
      <p:ext uri="{BB962C8B-B14F-4D97-AF65-F5344CB8AC3E}">
        <p14:creationId xmlns="" xmlns:p14="http://schemas.microsoft.com/office/powerpoint/2010/main" val="371436110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update a resource</a:t>
            </a:r>
            <a:endParaRPr lang="en-US" dirty="0"/>
          </a:p>
        </p:txBody>
      </p:sp>
      <p:sp>
        <p:nvSpPr>
          <p:cNvPr id="3" name="Content Placeholder 2"/>
          <p:cNvSpPr>
            <a:spLocks noGrp="1"/>
          </p:cNvSpPr>
          <p:nvPr>
            <p:ph idx="1"/>
          </p:nvPr>
        </p:nvSpPr>
        <p:spPr/>
        <p:txBody>
          <a:bodyPr/>
          <a:lstStyle/>
          <a:p>
            <a:r>
              <a:rPr lang="en-US" dirty="0" smtClean="0"/>
              <a:t>Use </a:t>
            </a:r>
            <a:r>
              <a:rPr lang="en-US" b="1" dirty="0" smtClean="0"/>
              <a:t>PUT</a:t>
            </a:r>
            <a:r>
              <a:rPr lang="en-US" dirty="0" smtClean="0"/>
              <a:t> on the resource’s URL, with the new contents in the body</a:t>
            </a:r>
          </a:p>
          <a:p>
            <a:r>
              <a:rPr lang="en-US" dirty="0" smtClean="0"/>
              <a:t>Tell server the body’s format (xml/</a:t>
            </a:r>
            <a:r>
              <a:rPr lang="en-US" dirty="0" err="1" smtClean="0"/>
              <a:t>json</a:t>
            </a:r>
            <a:r>
              <a:rPr lang="en-US" dirty="0" smtClean="0"/>
              <a:t>) in the </a:t>
            </a:r>
            <a:r>
              <a:rPr lang="en-US" b="1" dirty="0" smtClean="0"/>
              <a:t>Content-Type</a:t>
            </a:r>
            <a:r>
              <a:rPr lang="en-US" dirty="0" smtClean="0"/>
              <a:t> header  </a:t>
            </a:r>
          </a:p>
          <a:p>
            <a:r>
              <a:rPr lang="en-US" dirty="0" smtClean="0"/>
              <a:t>Server returns 200</a:t>
            </a:r>
            <a:r>
              <a:rPr lang="en-US" b="1" dirty="0"/>
              <a:t> </a:t>
            </a:r>
            <a:r>
              <a:rPr lang="en-US" dirty="0" smtClean="0"/>
              <a:t>and the URL to new version in the </a:t>
            </a:r>
            <a:r>
              <a:rPr lang="en-US" b="1" dirty="0" smtClean="0"/>
              <a:t>Content-Location</a:t>
            </a:r>
            <a:r>
              <a:rPr lang="en-US" dirty="0" smtClean="0"/>
              <a:t> header.  </a:t>
            </a:r>
          </a:p>
          <a:p>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94</a:t>
            </a:fld>
            <a:endParaRPr lang="en-US"/>
          </a:p>
        </p:txBody>
      </p:sp>
    </p:spTree>
    <p:extLst>
      <p:ext uri="{BB962C8B-B14F-4D97-AF65-F5344CB8AC3E}">
        <p14:creationId xmlns="" xmlns:p14="http://schemas.microsoft.com/office/powerpoint/2010/main" val="374847003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PUT to create</a:t>
            </a:r>
            <a:endParaRPr lang="en-US" dirty="0"/>
          </a:p>
        </p:txBody>
      </p:sp>
      <p:sp>
        <p:nvSpPr>
          <p:cNvPr id="3" name="Content Placeholder 2"/>
          <p:cNvSpPr>
            <a:spLocks noGrp="1"/>
          </p:cNvSpPr>
          <p:nvPr>
            <p:ph idx="1"/>
          </p:nvPr>
        </p:nvSpPr>
        <p:spPr/>
        <p:txBody>
          <a:bodyPr/>
          <a:lstStyle/>
          <a:p>
            <a:r>
              <a:rPr lang="en-US" dirty="0" smtClean="0"/>
              <a:t>Server might/might not allow you to PUT to an id that does not yet exist. </a:t>
            </a:r>
          </a:p>
          <a:p>
            <a:r>
              <a:rPr lang="en-US" dirty="0" smtClean="0"/>
              <a:t>If it does: Resource gets created at that location </a:t>
            </a:r>
            <a:r>
              <a:rPr lang="en-US" dirty="0">
                <a:sym typeface="Wingdings"/>
              </a:rPr>
              <a:t></a:t>
            </a:r>
            <a:r>
              <a:rPr lang="en-US" dirty="0" smtClean="0"/>
              <a:t> </a:t>
            </a:r>
            <a:r>
              <a:rPr lang="en-US" i="1" dirty="0" smtClean="0"/>
              <a:t>client determines resource’s id</a:t>
            </a:r>
            <a:r>
              <a:rPr lang="en-US" dirty="0" smtClean="0"/>
              <a:t>!</a:t>
            </a:r>
          </a:p>
          <a:p>
            <a:r>
              <a:rPr lang="en-US" dirty="0" smtClean="0"/>
              <a:t>If it does not: server returns 501 (Not implemented)</a:t>
            </a:r>
          </a:p>
        </p:txBody>
      </p:sp>
      <p:sp>
        <p:nvSpPr>
          <p:cNvPr id="5" name="Slide Number Placeholder 4"/>
          <p:cNvSpPr>
            <a:spLocks noGrp="1"/>
          </p:cNvSpPr>
          <p:nvPr>
            <p:ph type="sldNum" sz="quarter" idx="4"/>
          </p:nvPr>
        </p:nvSpPr>
        <p:spPr/>
        <p:txBody>
          <a:bodyPr/>
          <a:lstStyle/>
          <a:p>
            <a:fld id="{2CD36790-EF9F-4521-A783-189BE19EEE4B}" type="slidenum">
              <a:rPr lang="en-US" smtClean="0"/>
              <a:pPr/>
              <a:t>95</a:t>
            </a:fld>
            <a:endParaRPr lang="en-US"/>
          </a:p>
        </p:txBody>
      </p:sp>
    </p:spTree>
    <p:extLst>
      <p:ext uri="{BB962C8B-B14F-4D97-AF65-F5344CB8AC3E}">
        <p14:creationId xmlns="" xmlns:p14="http://schemas.microsoft.com/office/powerpoint/2010/main" val="33282843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Version-aware updates</a:t>
            </a:r>
            <a:endParaRPr lang="en-US" dirty="0"/>
          </a:p>
        </p:txBody>
      </p:sp>
      <p:sp>
        <p:nvSpPr>
          <p:cNvPr id="3" name="Content Placeholder 2"/>
          <p:cNvSpPr>
            <a:spLocks noGrp="1"/>
          </p:cNvSpPr>
          <p:nvPr>
            <p:ph idx="1"/>
          </p:nvPr>
        </p:nvSpPr>
        <p:spPr/>
        <p:txBody>
          <a:bodyPr/>
          <a:lstStyle/>
          <a:p>
            <a:r>
              <a:rPr lang="en-US" dirty="0" smtClean="0"/>
              <a:t>Server requires client to send Content-Location header with a version-specific URL</a:t>
            </a:r>
          </a:p>
          <a:p>
            <a:r>
              <a:rPr lang="en-US" dirty="0" smtClean="0"/>
              <a:t>Server uses this to check whether you are updating the latest version.</a:t>
            </a:r>
          </a:p>
          <a:p>
            <a:r>
              <a:rPr lang="en-US" dirty="0" smtClean="0"/>
              <a:t>Server will then return 409 (Conflict) if it has been updated by someone else in the meantime</a:t>
            </a:r>
          </a:p>
        </p:txBody>
      </p:sp>
      <p:sp>
        <p:nvSpPr>
          <p:cNvPr id="5" name="Slide Number Placeholder 4"/>
          <p:cNvSpPr>
            <a:spLocks noGrp="1"/>
          </p:cNvSpPr>
          <p:nvPr>
            <p:ph type="sldNum" sz="quarter" idx="4"/>
          </p:nvPr>
        </p:nvSpPr>
        <p:spPr/>
        <p:txBody>
          <a:bodyPr/>
          <a:lstStyle/>
          <a:p>
            <a:fld id="{2CD36790-EF9F-4521-A783-189BE19EEE4B}" type="slidenum">
              <a:rPr lang="en-US" smtClean="0"/>
              <a:pPr/>
              <a:t>96</a:t>
            </a:fld>
            <a:endParaRPr lang="en-US"/>
          </a:p>
        </p:txBody>
      </p:sp>
    </p:spTree>
    <p:extLst>
      <p:ext uri="{BB962C8B-B14F-4D97-AF65-F5344CB8AC3E}">
        <p14:creationId xmlns="" xmlns:p14="http://schemas.microsoft.com/office/powerpoint/2010/main" val="168016974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 ‘deleted’ Resource?</a:t>
            </a:r>
            <a:endParaRPr lang="en-US" dirty="0"/>
          </a:p>
        </p:txBody>
      </p:sp>
      <p:sp>
        <p:nvSpPr>
          <p:cNvPr id="3" name="Content Placeholder 2"/>
          <p:cNvSpPr>
            <a:spLocks noGrp="1"/>
          </p:cNvSpPr>
          <p:nvPr>
            <p:ph idx="1"/>
          </p:nvPr>
        </p:nvSpPr>
        <p:spPr/>
        <p:txBody>
          <a:bodyPr/>
          <a:lstStyle/>
          <a:p>
            <a:r>
              <a:rPr lang="en-US" dirty="0" smtClean="0"/>
              <a:t>Trying read operations will return in a 410 (Gone) result in stead of 404 (Not Found)</a:t>
            </a:r>
          </a:p>
          <a:p>
            <a:r>
              <a:rPr lang="en-US" dirty="0" smtClean="0"/>
              <a:t>The resource will not be returned by the search operation.</a:t>
            </a:r>
          </a:p>
          <a:p>
            <a:r>
              <a:rPr lang="en-US" dirty="0" smtClean="0"/>
              <a:t>You can “undelete” by doing an update with fresh content</a:t>
            </a:r>
          </a:p>
          <a:p>
            <a:r>
              <a:rPr lang="en-US" dirty="0" smtClean="0"/>
              <a:t>Just a “marker” in a resource’s history</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97</a:t>
            </a:fld>
            <a:endParaRPr lang="en-US"/>
          </a:p>
        </p:txBody>
      </p:sp>
    </p:spTree>
    <p:extLst>
      <p:ext uri="{BB962C8B-B14F-4D97-AF65-F5344CB8AC3E}">
        <p14:creationId xmlns="" xmlns:p14="http://schemas.microsoft.com/office/powerpoint/2010/main" val="34699215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 history - deletions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98</a:t>
            </a:fld>
            <a:endParaRPr lang="en-US"/>
          </a:p>
        </p:txBody>
      </p:sp>
      <p:sp>
        <p:nvSpPr>
          <p:cNvPr id="7" name="Rectangle 6"/>
          <p:cNvSpPr/>
          <p:nvPr/>
        </p:nvSpPr>
        <p:spPr bwMode="auto">
          <a:xfrm>
            <a:off x="692160" y="1888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v12 </a:t>
            </a:r>
            <a:r>
              <a:rPr lang="en-US" sz="1100" dirty="0" smtClean="0"/>
              <a:t>– 2012-12-04</a:t>
            </a:r>
            <a:endParaRPr kumimoji="0" lang="en-US" sz="1100" b="0" i="0" u="none" strike="noStrike" cap="none" normalizeH="0" baseline="0" dirty="0" smtClean="0">
              <a:ln>
                <a:noFill/>
              </a:ln>
              <a:solidFill>
                <a:schemeClr val="tx1"/>
              </a:solidFill>
              <a:effectLst/>
            </a:endParaRPr>
          </a:p>
        </p:txBody>
      </p:sp>
      <p:sp>
        <p:nvSpPr>
          <p:cNvPr id="11" name="Rectangle 10"/>
          <p:cNvSpPr/>
          <p:nvPr/>
        </p:nvSpPr>
        <p:spPr bwMode="auto">
          <a:xfrm>
            <a:off x="954090" y="2269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v13 </a:t>
            </a:r>
            <a:r>
              <a:rPr lang="en-US" sz="1100" dirty="0" smtClean="0"/>
              <a:t>– 2012-12-05</a:t>
            </a:r>
            <a:endParaRPr kumimoji="0" lang="en-US" sz="1100" b="0" i="0" u="none" strike="noStrike" cap="none" normalizeH="0" baseline="0" dirty="0" smtClean="0">
              <a:ln>
                <a:noFill/>
              </a:ln>
              <a:solidFill>
                <a:schemeClr val="tx1"/>
              </a:solidFill>
              <a:effectLst/>
            </a:endParaRPr>
          </a:p>
        </p:txBody>
      </p:sp>
      <p:sp>
        <p:nvSpPr>
          <p:cNvPr id="12" name="Rectangle 11"/>
          <p:cNvSpPr/>
          <p:nvPr/>
        </p:nvSpPr>
        <p:spPr bwMode="auto">
          <a:xfrm>
            <a:off x="1222380" y="2650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v14 </a:t>
            </a:r>
            <a:r>
              <a:rPr lang="en-US" sz="1100" dirty="0" smtClean="0"/>
              <a:t>– 2012-12-08</a:t>
            </a:r>
            <a:endParaRPr kumimoji="0" lang="en-US" sz="1100" b="0" i="0" u="none" strike="noStrike" cap="none" normalizeH="0" baseline="0" dirty="0" smtClean="0">
              <a:ln>
                <a:noFill/>
              </a:ln>
              <a:solidFill>
                <a:schemeClr val="tx1"/>
              </a:solidFill>
              <a:effectLst/>
            </a:endParaRPr>
          </a:p>
        </p:txBody>
      </p:sp>
      <p:sp>
        <p:nvSpPr>
          <p:cNvPr id="14" name="Rectangle 13"/>
          <p:cNvSpPr/>
          <p:nvPr/>
        </p:nvSpPr>
        <p:spPr>
          <a:xfrm>
            <a:off x="3050506" y="1765012"/>
            <a:ext cx="4569493"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12</a:t>
            </a:r>
            <a:endParaRPr lang="en-US" sz="1600" b="1" dirty="0"/>
          </a:p>
        </p:txBody>
      </p:sp>
      <p:sp>
        <p:nvSpPr>
          <p:cNvPr id="15" name="Rectangle 14"/>
          <p:cNvSpPr/>
          <p:nvPr/>
        </p:nvSpPr>
        <p:spPr>
          <a:xfrm>
            <a:off x="3644788" y="2540169"/>
            <a:ext cx="4889612"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14</a:t>
            </a:r>
            <a:endParaRPr lang="en-US" sz="1600" b="1" dirty="0"/>
          </a:p>
        </p:txBody>
      </p:sp>
      <p:sp>
        <p:nvSpPr>
          <p:cNvPr id="17" name="Rectangle 16"/>
          <p:cNvSpPr/>
          <p:nvPr/>
        </p:nvSpPr>
        <p:spPr>
          <a:xfrm>
            <a:off x="3352800" y="2133600"/>
            <a:ext cx="4800600"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13</a:t>
            </a:r>
            <a:endParaRPr lang="en-US" sz="1600" b="1" dirty="0"/>
          </a:p>
        </p:txBody>
      </p:sp>
      <p:sp>
        <p:nvSpPr>
          <p:cNvPr id="18" name="Rectangle 17"/>
          <p:cNvSpPr/>
          <p:nvPr/>
        </p:nvSpPr>
        <p:spPr>
          <a:xfrm>
            <a:off x="3873388" y="2971800"/>
            <a:ext cx="4902424"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15</a:t>
            </a:r>
            <a:endParaRPr lang="en-US" sz="1600" b="1" dirty="0"/>
          </a:p>
        </p:txBody>
      </p:sp>
      <p:sp>
        <p:nvSpPr>
          <p:cNvPr id="19" name="Rectangle 18"/>
          <p:cNvSpPr/>
          <p:nvPr/>
        </p:nvSpPr>
        <p:spPr>
          <a:xfrm>
            <a:off x="1098494" y="5420380"/>
            <a:ext cx="6292906" cy="523220"/>
          </a:xfrm>
          <a:prstGeom prst="rect">
            <a:avLst/>
          </a:prstGeom>
        </p:spPr>
        <p:txBody>
          <a:bodyPr wrap="square">
            <a:spAutoFit/>
          </a:bodyPr>
          <a:lstStyle/>
          <a:p>
            <a:r>
              <a:rPr lang="en-US" sz="2800" dirty="0" smtClean="0">
                <a:latin typeface="Courier New" pitchFamily="49" charset="0"/>
                <a:cs typeface="Courier New" pitchFamily="49" charset="0"/>
              </a:rPr>
              <a:t>/server.org/</a:t>
            </a:r>
            <a:r>
              <a:rPr lang="en-US" sz="2800" dirty="0" err="1" smtClean="0">
                <a:latin typeface="Courier New" pitchFamily="49" charset="0"/>
                <a:cs typeface="Courier New" pitchFamily="49" charset="0"/>
              </a:rPr>
              <a:t>fhir</a:t>
            </a:r>
            <a:r>
              <a:rPr lang="en-US" sz="2800" dirty="0" smtClean="0">
                <a:latin typeface="Courier New" pitchFamily="49" charset="0"/>
                <a:cs typeface="Courier New" pitchFamily="49" charset="0"/>
              </a:rPr>
              <a:t>/Patient/</a:t>
            </a:r>
            <a:r>
              <a:rPr lang="en-US" sz="2800" b="1" dirty="0" smtClean="0">
                <a:latin typeface="Courier New" pitchFamily="49" charset="0"/>
                <a:cs typeface="Courier New" pitchFamily="49" charset="0"/>
              </a:rPr>
              <a:t>33</a:t>
            </a:r>
            <a:endParaRPr lang="en-US" sz="2800" b="1" dirty="0"/>
          </a:p>
        </p:txBody>
      </p:sp>
      <p:cxnSp>
        <p:nvCxnSpPr>
          <p:cNvPr id="21" name="Elbow Connector 20"/>
          <p:cNvCxnSpPr>
            <a:endCxn id="22" idx="3"/>
          </p:cNvCxnSpPr>
          <p:nvPr/>
        </p:nvCxnSpPr>
        <p:spPr bwMode="auto">
          <a:xfrm rot="16200000" flipV="1">
            <a:off x="4871710" y="4462790"/>
            <a:ext cx="1115080" cy="800099"/>
          </a:xfrm>
          <a:prstGeom prst="bentConnector2">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0" name="Rectangle 19"/>
          <p:cNvSpPr/>
          <p:nvPr/>
        </p:nvSpPr>
        <p:spPr bwMode="auto">
          <a:xfrm>
            <a:off x="1484310" y="3048000"/>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v15 </a:t>
            </a:r>
            <a:r>
              <a:rPr lang="en-US" sz="1100" dirty="0" smtClean="0"/>
              <a:t>– 2012-12-09</a:t>
            </a:r>
            <a:endParaRPr kumimoji="0" lang="en-US" sz="1100" b="0" i="0" u="none" strike="noStrike" cap="none" normalizeH="0" baseline="0" dirty="0" smtClean="0">
              <a:ln>
                <a:noFill/>
              </a:ln>
              <a:solidFill>
                <a:schemeClr val="tx1"/>
              </a:solidFill>
              <a:effectLst/>
            </a:endParaRPr>
          </a:p>
        </p:txBody>
      </p:sp>
      <p:sp>
        <p:nvSpPr>
          <p:cNvPr id="22" name="Rectangle 21"/>
          <p:cNvSpPr/>
          <p:nvPr/>
        </p:nvSpPr>
        <p:spPr bwMode="auto">
          <a:xfrm>
            <a:off x="1828800" y="3429000"/>
            <a:ext cx="3200400" cy="1752600"/>
          </a:xfrm>
          <a:prstGeom prst="rect">
            <a:avLst/>
          </a:prstGeom>
          <a:solidFill>
            <a:schemeClr val="tx2">
              <a:lumMod val="75000"/>
              <a:lumOff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rPr>
              <a:t>33, v16 </a:t>
            </a:r>
            <a:r>
              <a:rPr lang="en-US" sz="1100" b="1" dirty="0" smtClean="0">
                <a:solidFill>
                  <a:schemeClr val="bg1"/>
                </a:solidFill>
              </a:rPr>
              <a:t>– 2012-12-10</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bg1"/>
              </a:solidFill>
              <a:effectLst/>
            </a:endParaRPr>
          </a:p>
          <a:p>
            <a:pPr marL="0" marR="0" indent="0" algn="l" defTabSz="914400" rtl="0" eaLnBrk="0" fontAlgn="base" latinLnBrk="0" hangingPunct="0">
              <a:lnSpc>
                <a:spcPct val="100000"/>
              </a:lnSpc>
              <a:spcBef>
                <a:spcPct val="0"/>
              </a:spcBef>
              <a:spcAft>
                <a:spcPct val="0"/>
              </a:spcAft>
              <a:buClrTx/>
              <a:buSzTx/>
              <a:buFontTx/>
              <a:buNone/>
              <a:tabLst/>
            </a:pPr>
            <a:endParaRPr lang="en-US" sz="1100" b="1" dirty="0" smtClean="0">
              <a:solidFill>
                <a:schemeClr val="bg1"/>
              </a:solidFill>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rPr>
              <a:t> </a:t>
            </a:r>
            <a:r>
              <a:rPr kumimoji="0" lang="en-US" sz="1100" b="1" i="0" u="none" strike="noStrike" cap="none" normalizeH="0" baseline="0" dirty="0" smtClean="0">
                <a:ln>
                  <a:noFill/>
                </a:ln>
                <a:solidFill>
                  <a:schemeClr val="bg1"/>
                </a:solidFill>
                <a:effectLst/>
              </a:rPr>
              <a:t>                    </a:t>
            </a:r>
            <a:r>
              <a:rPr kumimoji="0" lang="en-US" sz="2000" b="1" i="0" u="none" strike="noStrike" cap="none" normalizeH="0" baseline="0" dirty="0" smtClean="0">
                <a:ln>
                  <a:noFill/>
                </a:ln>
                <a:solidFill>
                  <a:schemeClr val="bg1"/>
                </a:solidFill>
                <a:effectLst/>
              </a:rPr>
              <a:t>DELETION</a:t>
            </a:r>
          </a:p>
        </p:txBody>
      </p:sp>
      <p:sp>
        <p:nvSpPr>
          <p:cNvPr id="16" name="Rectangle 15"/>
          <p:cNvSpPr/>
          <p:nvPr/>
        </p:nvSpPr>
        <p:spPr>
          <a:xfrm>
            <a:off x="5029200" y="3352800"/>
            <a:ext cx="3886200"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16</a:t>
            </a:r>
            <a:endParaRPr lang="en-US" sz="1600" b="1" dirty="0"/>
          </a:p>
        </p:txBody>
      </p:sp>
    </p:spTree>
    <p:extLst>
      <p:ext uri="{BB962C8B-B14F-4D97-AF65-F5344CB8AC3E}">
        <p14:creationId xmlns="" xmlns:p14="http://schemas.microsoft.com/office/powerpoint/2010/main" val="366302065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 history - revival</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99</a:t>
            </a:fld>
            <a:endParaRPr lang="en-US"/>
          </a:p>
        </p:txBody>
      </p:sp>
      <p:sp>
        <p:nvSpPr>
          <p:cNvPr id="11" name="Rectangle 10"/>
          <p:cNvSpPr/>
          <p:nvPr/>
        </p:nvSpPr>
        <p:spPr bwMode="auto">
          <a:xfrm>
            <a:off x="457200" y="1888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v13 </a:t>
            </a:r>
            <a:r>
              <a:rPr lang="en-US" sz="1100" dirty="0" smtClean="0"/>
              <a:t>– 2012-12-05</a:t>
            </a:r>
            <a:endParaRPr kumimoji="0" lang="en-US" sz="1100" b="0" i="0" u="none" strike="noStrike" cap="none" normalizeH="0" baseline="0" dirty="0" smtClean="0">
              <a:ln>
                <a:noFill/>
              </a:ln>
              <a:solidFill>
                <a:schemeClr val="tx1"/>
              </a:solidFill>
              <a:effectLst/>
            </a:endParaRPr>
          </a:p>
        </p:txBody>
      </p:sp>
      <p:sp>
        <p:nvSpPr>
          <p:cNvPr id="12" name="Rectangle 11"/>
          <p:cNvSpPr/>
          <p:nvPr/>
        </p:nvSpPr>
        <p:spPr bwMode="auto">
          <a:xfrm>
            <a:off x="725490" y="2269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v14 </a:t>
            </a:r>
            <a:r>
              <a:rPr lang="en-US" sz="1100" dirty="0" smtClean="0"/>
              <a:t>– 2012-12-08</a:t>
            </a:r>
            <a:endParaRPr kumimoji="0" lang="en-US" sz="1100" b="0" i="0" u="none" strike="noStrike" cap="none" normalizeH="0" baseline="0" dirty="0" smtClean="0">
              <a:ln>
                <a:noFill/>
              </a:ln>
              <a:solidFill>
                <a:schemeClr val="tx1"/>
              </a:solidFill>
              <a:effectLst/>
            </a:endParaRPr>
          </a:p>
        </p:txBody>
      </p:sp>
      <p:sp>
        <p:nvSpPr>
          <p:cNvPr id="15" name="Rectangle 14"/>
          <p:cNvSpPr/>
          <p:nvPr/>
        </p:nvSpPr>
        <p:spPr>
          <a:xfrm>
            <a:off x="3124200" y="2159169"/>
            <a:ext cx="4191000"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14</a:t>
            </a:r>
            <a:endParaRPr lang="en-US" sz="1600" b="1" dirty="0"/>
          </a:p>
        </p:txBody>
      </p:sp>
      <p:sp>
        <p:nvSpPr>
          <p:cNvPr id="17" name="Rectangle 16"/>
          <p:cNvSpPr/>
          <p:nvPr/>
        </p:nvSpPr>
        <p:spPr>
          <a:xfrm>
            <a:off x="2819400" y="1752600"/>
            <a:ext cx="4075110"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13</a:t>
            </a:r>
            <a:endParaRPr lang="en-US" sz="1600" b="1" dirty="0"/>
          </a:p>
        </p:txBody>
      </p:sp>
      <p:sp>
        <p:nvSpPr>
          <p:cNvPr id="18" name="Rectangle 17"/>
          <p:cNvSpPr/>
          <p:nvPr/>
        </p:nvSpPr>
        <p:spPr>
          <a:xfrm>
            <a:off x="3352800" y="2590800"/>
            <a:ext cx="4164122"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15</a:t>
            </a:r>
            <a:endParaRPr lang="en-US" sz="1600" b="1" dirty="0"/>
          </a:p>
        </p:txBody>
      </p:sp>
      <p:sp>
        <p:nvSpPr>
          <p:cNvPr id="19" name="Rectangle 18"/>
          <p:cNvSpPr/>
          <p:nvPr/>
        </p:nvSpPr>
        <p:spPr>
          <a:xfrm>
            <a:off x="601604" y="5420380"/>
            <a:ext cx="6292906" cy="523220"/>
          </a:xfrm>
          <a:prstGeom prst="rect">
            <a:avLst/>
          </a:prstGeom>
        </p:spPr>
        <p:txBody>
          <a:bodyPr wrap="square">
            <a:spAutoFit/>
          </a:bodyPr>
          <a:lstStyle/>
          <a:p>
            <a:r>
              <a:rPr lang="en-US" sz="2800" dirty="0" smtClean="0">
                <a:latin typeface="Courier New" pitchFamily="49" charset="0"/>
                <a:cs typeface="Courier New" pitchFamily="49" charset="0"/>
              </a:rPr>
              <a:t>/server.org/</a:t>
            </a:r>
            <a:r>
              <a:rPr lang="en-US" sz="2800" dirty="0" err="1" smtClean="0">
                <a:latin typeface="Courier New" pitchFamily="49" charset="0"/>
                <a:cs typeface="Courier New" pitchFamily="49" charset="0"/>
              </a:rPr>
              <a:t>fhir</a:t>
            </a:r>
            <a:r>
              <a:rPr lang="en-US" sz="2800" dirty="0" smtClean="0">
                <a:latin typeface="Courier New" pitchFamily="49" charset="0"/>
                <a:cs typeface="Courier New" pitchFamily="49" charset="0"/>
              </a:rPr>
              <a:t>/Patient/</a:t>
            </a:r>
            <a:r>
              <a:rPr lang="en-US" sz="2800" b="1" dirty="0" smtClean="0">
                <a:latin typeface="Courier New" pitchFamily="49" charset="0"/>
                <a:cs typeface="Courier New" pitchFamily="49" charset="0"/>
              </a:rPr>
              <a:t>33</a:t>
            </a:r>
            <a:endParaRPr lang="en-US" sz="2800" b="1" dirty="0"/>
          </a:p>
        </p:txBody>
      </p:sp>
      <p:cxnSp>
        <p:nvCxnSpPr>
          <p:cNvPr id="21" name="Elbow Connector 20"/>
          <p:cNvCxnSpPr>
            <a:endCxn id="24" idx="3"/>
          </p:cNvCxnSpPr>
          <p:nvPr/>
        </p:nvCxnSpPr>
        <p:spPr bwMode="auto">
          <a:xfrm rot="16200000" flipV="1">
            <a:off x="4748227" y="4565637"/>
            <a:ext cx="1104901" cy="736626"/>
          </a:xfrm>
          <a:prstGeom prst="bentConnector2">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0" name="Rectangle 19"/>
          <p:cNvSpPr/>
          <p:nvPr/>
        </p:nvSpPr>
        <p:spPr bwMode="auto">
          <a:xfrm>
            <a:off x="987420" y="2667000"/>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v15 </a:t>
            </a:r>
            <a:r>
              <a:rPr lang="en-US" sz="1100" dirty="0" smtClean="0"/>
              <a:t>– 2012-12-09</a:t>
            </a:r>
            <a:endParaRPr kumimoji="0" lang="en-US" sz="1100" b="0" i="0" u="none" strike="noStrike" cap="none" normalizeH="0" baseline="0" dirty="0" smtClean="0">
              <a:ln>
                <a:noFill/>
              </a:ln>
              <a:solidFill>
                <a:schemeClr val="tx1"/>
              </a:solidFill>
              <a:effectLst/>
            </a:endParaRPr>
          </a:p>
        </p:txBody>
      </p:sp>
      <p:sp>
        <p:nvSpPr>
          <p:cNvPr id="22" name="Rectangle 21"/>
          <p:cNvSpPr/>
          <p:nvPr/>
        </p:nvSpPr>
        <p:spPr bwMode="auto">
          <a:xfrm>
            <a:off x="1331911" y="3048001"/>
            <a:ext cx="2416146" cy="1295400"/>
          </a:xfrm>
          <a:prstGeom prst="rect">
            <a:avLst/>
          </a:prstGeom>
          <a:solidFill>
            <a:schemeClr val="tx2">
              <a:lumMod val="75000"/>
              <a:lumOff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rPr>
              <a:t>33, v16 </a:t>
            </a:r>
            <a:r>
              <a:rPr lang="en-US" sz="1100" b="1" dirty="0" smtClean="0">
                <a:solidFill>
                  <a:schemeClr val="bg1"/>
                </a:solidFill>
              </a:rPr>
              <a:t>– 2012-12-10</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bg1"/>
              </a:solidFill>
              <a:effectLst/>
            </a:endParaRPr>
          </a:p>
          <a:p>
            <a:pPr marL="0" marR="0" indent="0" algn="l" defTabSz="914400" rtl="0" eaLnBrk="0" fontAlgn="base" latinLnBrk="0" hangingPunct="0">
              <a:lnSpc>
                <a:spcPct val="100000"/>
              </a:lnSpc>
              <a:spcBef>
                <a:spcPct val="0"/>
              </a:spcBef>
              <a:spcAft>
                <a:spcPct val="0"/>
              </a:spcAft>
              <a:buClrTx/>
              <a:buSzTx/>
              <a:buFontTx/>
              <a:buNone/>
              <a:tabLst/>
            </a:pPr>
            <a:endParaRPr lang="en-US" sz="1100" b="1" dirty="0" smtClean="0">
              <a:solidFill>
                <a:schemeClr val="bg1"/>
              </a:solidFill>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rPr>
              <a:t> </a:t>
            </a:r>
            <a:r>
              <a:rPr kumimoji="0" lang="en-US" sz="1100" b="1" i="0" u="none" strike="noStrike" cap="none" normalizeH="0" baseline="0" dirty="0" smtClean="0">
                <a:ln>
                  <a:noFill/>
                </a:ln>
                <a:solidFill>
                  <a:schemeClr val="bg1"/>
                </a:solidFill>
                <a:effectLst/>
              </a:rPr>
              <a:t>                   </a:t>
            </a:r>
            <a:endParaRPr kumimoji="0" lang="en-US" sz="2000" b="1" i="0" u="none" strike="noStrike" cap="none" normalizeH="0" baseline="0" dirty="0" smtClean="0">
              <a:ln>
                <a:noFill/>
              </a:ln>
              <a:solidFill>
                <a:schemeClr val="bg1"/>
              </a:solidFill>
              <a:effectLst/>
            </a:endParaRPr>
          </a:p>
        </p:txBody>
      </p:sp>
      <p:sp>
        <p:nvSpPr>
          <p:cNvPr id="16" name="Rectangle 15"/>
          <p:cNvSpPr/>
          <p:nvPr/>
        </p:nvSpPr>
        <p:spPr>
          <a:xfrm>
            <a:off x="3770310" y="2971800"/>
            <a:ext cx="4002090"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16</a:t>
            </a:r>
            <a:endParaRPr lang="en-US" sz="1600" b="1" dirty="0"/>
          </a:p>
        </p:txBody>
      </p:sp>
      <p:sp>
        <p:nvSpPr>
          <p:cNvPr id="24" name="Rectangle 23"/>
          <p:cNvSpPr/>
          <p:nvPr/>
        </p:nvSpPr>
        <p:spPr bwMode="auto">
          <a:xfrm>
            <a:off x="1731964" y="3505199"/>
            <a:ext cx="3200400" cy="1752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rPr>
              <a:t>33, v17 </a:t>
            </a:r>
            <a:r>
              <a:rPr lang="en-US" sz="1100" b="1" dirty="0" smtClean="0">
                <a:solidFill>
                  <a:schemeClr val="bg1"/>
                </a:solidFill>
              </a:rPr>
              <a:t>– 2012-12-11</a:t>
            </a:r>
            <a:endParaRPr kumimoji="0" lang="en-US" sz="1100" b="1" i="0" u="none" strike="noStrike" cap="none" normalizeH="0" baseline="0" dirty="0" smtClean="0">
              <a:ln>
                <a:noFill/>
              </a:ln>
              <a:solidFill>
                <a:schemeClr val="bg1"/>
              </a:solidFill>
              <a:effectLst/>
            </a:endParaRPr>
          </a:p>
        </p:txBody>
      </p:sp>
      <p:sp>
        <p:nvSpPr>
          <p:cNvPr id="25" name="Rectangle 24"/>
          <p:cNvSpPr/>
          <p:nvPr/>
        </p:nvSpPr>
        <p:spPr>
          <a:xfrm>
            <a:off x="5016388" y="3429000"/>
            <a:ext cx="3746612"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17</a:t>
            </a:r>
            <a:endParaRPr lang="en-US" sz="1600" b="1" dirty="0"/>
          </a:p>
        </p:txBody>
      </p:sp>
    </p:spTree>
    <p:extLst>
      <p:ext uri="{BB962C8B-B14F-4D97-AF65-F5344CB8AC3E}">
        <p14:creationId xmlns="" xmlns:p14="http://schemas.microsoft.com/office/powerpoint/2010/main" val="900649296"/>
      </p:ext>
    </p:extLst>
  </p:cSld>
  <p:clrMapOvr>
    <a:masterClrMapping/>
  </p:clrMapOvr>
  <p:timing>
    <p:tnLst>
      <p:par>
        <p:cTn id="1" dur="indefinite" restart="never" nodeType="tmRoot"/>
      </p:par>
    </p:tnLst>
  </p:timing>
</p:sld>
</file>

<file path=ppt/theme/theme1.xml><?xml version="1.0" encoding="utf-8"?>
<a:theme xmlns:a="http://schemas.openxmlformats.org/drawingml/2006/main" name="1_Refined">
  <a:themeElements>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fontScheme name="Refined">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Refined 1">
        <a:dk1>
          <a:srgbClr val="666633"/>
        </a:dk1>
        <a:lt1>
          <a:srgbClr val="FFFFFF"/>
        </a:lt1>
        <a:dk2>
          <a:srgbClr val="000000"/>
        </a:dk2>
        <a:lt2>
          <a:srgbClr val="FFFFFF"/>
        </a:lt2>
        <a:accent1>
          <a:srgbClr val="666699"/>
        </a:accent1>
        <a:accent2>
          <a:srgbClr val="990000"/>
        </a:accent2>
        <a:accent3>
          <a:srgbClr val="AAAAAA"/>
        </a:accent3>
        <a:accent4>
          <a:srgbClr val="DADADA"/>
        </a:accent4>
        <a:accent5>
          <a:srgbClr val="B8B8CA"/>
        </a:accent5>
        <a:accent6>
          <a:srgbClr val="8A0000"/>
        </a:accent6>
        <a:hlink>
          <a:srgbClr val="999900"/>
        </a:hlink>
        <a:folHlink>
          <a:srgbClr val="FFFFFF"/>
        </a:folHlink>
      </a:clrScheme>
      <a:clrMap bg1="dk2" tx1="lt1" bg2="dk1" tx2="lt2" accent1="accent1" accent2="accent2" accent3="accent3" accent4="accent4" accent5="accent5" accent6="accent6" hlink="hlink" folHlink="folHlink"/>
    </a:extraClrScheme>
    <a:extraClrScheme>
      <a:clrScheme name="Refined 2">
        <a:dk1>
          <a:srgbClr val="4D4D4D"/>
        </a:dk1>
        <a:lt1>
          <a:srgbClr val="FFFFFF"/>
        </a:lt1>
        <a:dk2>
          <a:srgbClr val="4A1102"/>
        </a:dk2>
        <a:lt2>
          <a:srgbClr val="FFFFFF"/>
        </a:lt2>
        <a:accent1>
          <a:srgbClr val="CC3300"/>
        </a:accent1>
        <a:accent2>
          <a:srgbClr val="666699"/>
        </a:accent2>
        <a:accent3>
          <a:srgbClr val="B1AAAA"/>
        </a:accent3>
        <a:accent4>
          <a:srgbClr val="DADADA"/>
        </a:accent4>
        <a:accent5>
          <a:srgbClr val="E2ADAA"/>
        </a:accent5>
        <a:accent6>
          <a:srgbClr val="5C5C8A"/>
        </a:accent6>
        <a:hlink>
          <a:srgbClr val="FF9900"/>
        </a:hlink>
        <a:folHlink>
          <a:srgbClr val="FFFFFF"/>
        </a:folHlink>
      </a:clrScheme>
      <a:clrMap bg1="dk2" tx1="lt1" bg2="dk1" tx2="lt2" accent1="accent1" accent2="accent2" accent3="accent3" accent4="accent4" accent5="accent5" accent6="accent6" hlink="hlink" folHlink="folHlink"/>
    </a:extraClrScheme>
    <a:extraClrScheme>
      <a:clrScheme name="Refined 3">
        <a:dk1>
          <a:srgbClr val="666699"/>
        </a:dk1>
        <a:lt1>
          <a:srgbClr val="FFFFFF"/>
        </a:lt1>
        <a:dk2>
          <a:srgbClr val="400040"/>
        </a:dk2>
        <a:lt2>
          <a:srgbClr val="FFFFFF"/>
        </a:lt2>
        <a:accent1>
          <a:srgbClr val="FFCC00"/>
        </a:accent1>
        <a:accent2>
          <a:srgbClr val="FF3300"/>
        </a:accent2>
        <a:accent3>
          <a:srgbClr val="AFAAAF"/>
        </a:accent3>
        <a:accent4>
          <a:srgbClr val="DADADA"/>
        </a:accent4>
        <a:accent5>
          <a:srgbClr val="FFE2AA"/>
        </a:accent5>
        <a:accent6>
          <a:srgbClr val="E72D00"/>
        </a:accent6>
        <a:hlink>
          <a:srgbClr val="CC9900"/>
        </a:hlink>
        <a:folHlink>
          <a:srgbClr val="CC3300"/>
        </a:folHlink>
      </a:clrScheme>
      <a:clrMap bg1="dk2" tx1="lt1" bg2="dk1" tx2="lt2" accent1="accent1" accent2="accent2" accent3="accent3" accent4="accent4" accent5="accent5" accent6="accent6" hlink="hlink" folHlink="folHlink"/>
    </a:extraClrScheme>
    <a:extraClrScheme>
      <a:clrScheme name="Refined 4">
        <a:dk1>
          <a:srgbClr val="4D4D4D"/>
        </a:dk1>
        <a:lt1>
          <a:srgbClr val="FFFFFF"/>
        </a:lt1>
        <a:dk2>
          <a:srgbClr val="006699"/>
        </a:dk2>
        <a:lt2>
          <a:srgbClr val="CCECFF"/>
        </a:lt2>
        <a:accent1>
          <a:srgbClr val="339966"/>
        </a:accent1>
        <a:accent2>
          <a:srgbClr val="3366FF"/>
        </a:accent2>
        <a:accent3>
          <a:srgbClr val="AAB8CA"/>
        </a:accent3>
        <a:accent4>
          <a:srgbClr val="DADADA"/>
        </a:accent4>
        <a:accent5>
          <a:srgbClr val="ADCAB8"/>
        </a:accent5>
        <a:accent6>
          <a:srgbClr val="2D5CE7"/>
        </a:accent6>
        <a:hlink>
          <a:srgbClr val="33CCFF"/>
        </a:hlink>
        <a:folHlink>
          <a:srgbClr val="FFFFFF"/>
        </a:folHlink>
      </a:clrScheme>
      <a:clrMap bg1="dk2" tx1="lt1" bg2="dk1" tx2="lt2" accent1="accent1" accent2="accent2" accent3="accent3" accent4="accent4" accent5="accent5" accent6="accent6" hlink="hlink" folHlink="folHlink"/>
    </a:extraClrScheme>
    <a:extraClrScheme>
      <a:clrScheme name="Refined 5">
        <a:dk1>
          <a:srgbClr val="000000"/>
        </a:dk1>
        <a:lt1>
          <a:srgbClr val="FFFFFF"/>
        </a:lt1>
        <a:dk2>
          <a:srgbClr val="CC0000"/>
        </a:dk2>
        <a:lt2>
          <a:srgbClr val="666699"/>
        </a:lt2>
        <a:accent1>
          <a:srgbClr val="FF6600"/>
        </a:accent1>
        <a:accent2>
          <a:srgbClr val="FF9933"/>
        </a:accent2>
        <a:accent3>
          <a:srgbClr val="FFFFFF"/>
        </a:accent3>
        <a:accent4>
          <a:srgbClr val="000000"/>
        </a:accent4>
        <a:accent5>
          <a:srgbClr val="FFB8AA"/>
        </a:accent5>
        <a:accent6>
          <a:srgbClr val="E78A2D"/>
        </a:accent6>
        <a:hlink>
          <a:srgbClr val="FFCC00"/>
        </a:hlink>
        <a:folHlink>
          <a:srgbClr val="333399"/>
        </a:folHlink>
      </a:clrScheme>
      <a:clrMap bg1="lt1" tx1="dk1" bg2="lt2" tx2="dk2" accent1="accent1" accent2="accent2" accent3="accent3" accent4="accent4" accent5="accent5" accent6="accent6" hlink="hlink" folHlink="folHlink"/>
    </a:extraClrScheme>
    <a:extraClrScheme>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clrMap bg1="lt1" tx1="dk1" bg2="lt2" tx2="dk2" accent1="accent1" accent2="accent2" accent3="accent3" accent4="accent4" accent5="accent5" accent6="accent6" hlink="hlink" folHlink="folHlink"/>
    </a:extraClrScheme>
    <a:extraClrScheme>
      <a:clrScheme name="Refined 7">
        <a:dk1>
          <a:srgbClr val="000000"/>
        </a:dk1>
        <a:lt1>
          <a:srgbClr val="FFFFFF"/>
        </a:lt1>
        <a:dk2>
          <a:srgbClr val="000066"/>
        </a:dk2>
        <a:lt2>
          <a:srgbClr val="333399"/>
        </a:lt2>
        <a:accent1>
          <a:srgbClr val="3399FF"/>
        </a:accent1>
        <a:accent2>
          <a:srgbClr val="9999FF"/>
        </a:accent2>
        <a:accent3>
          <a:srgbClr val="FFFFFF"/>
        </a:accent3>
        <a:accent4>
          <a:srgbClr val="000000"/>
        </a:accent4>
        <a:accent5>
          <a:srgbClr val="ADCAFF"/>
        </a:accent5>
        <a:accent6>
          <a:srgbClr val="8A8AE7"/>
        </a:accent6>
        <a:hlink>
          <a:srgbClr val="00CCFF"/>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18421</TotalTime>
  <Words>13178</Words>
  <Application>Microsoft Office PowerPoint</Application>
  <PresentationFormat>On-screen Show (4:3)</PresentationFormat>
  <Paragraphs>2471</Paragraphs>
  <Slides>265</Slides>
  <Notes>123</Notes>
  <HiddenSlides>6</HiddenSlides>
  <MMClips>0</MMClips>
  <ScaleCrop>false</ScaleCrop>
  <HeadingPairs>
    <vt:vector size="4" baseType="variant">
      <vt:variant>
        <vt:lpstr>Theme</vt:lpstr>
      </vt:variant>
      <vt:variant>
        <vt:i4>1</vt:i4>
      </vt:variant>
      <vt:variant>
        <vt:lpstr>Slide Titles</vt:lpstr>
      </vt:variant>
      <vt:variant>
        <vt:i4>265</vt:i4>
      </vt:variant>
    </vt:vector>
  </HeadingPairs>
  <TitlesOfParts>
    <vt:vector size="266" baseType="lpstr">
      <vt:lpstr>1_Refined</vt:lpstr>
      <vt:lpstr>Hands-on FHIR</vt:lpstr>
      <vt:lpstr>Introduction</vt:lpstr>
      <vt:lpstr>Who am I?</vt:lpstr>
      <vt:lpstr>Credit where it’s due</vt:lpstr>
      <vt:lpstr>Attendees</vt:lpstr>
      <vt:lpstr>FHIR Plans</vt:lpstr>
      <vt:lpstr>Objectives</vt:lpstr>
      <vt:lpstr>Workshop structure</vt:lpstr>
      <vt:lpstr>Workshop structure (cont’d)</vt:lpstr>
      <vt:lpstr>Take-away</vt:lpstr>
      <vt:lpstr>Outline</vt:lpstr>
      <vt:lpstr>Tooling</vt:lpstr>
      <vt:lpstr>FHIR Overview</vt:lpstr>
      <vt:lpstr>Discussion</vt:lpstr>
      <vt:lpstr>Discussion</vt:lpstr>
      <vt:lpstr>The acronym</vt:lpstr>
      <vt:lpstr>FHIR Manifesto</vt:lpstr>
      <vt:lpstr>Implementer Focus</vt:lpstr>
      <vt:lpstr>Implementer Focus is…</vt:lpstr>
      <vt:lpstr>Support “Common” Scenarios</vt:lpstr>
      <vt:lpstr>Paradigms</vt:lpstr>
      <vt:lpstr>V2 and FHIR</vt:lpstr>
      <vt:lpstr>V3 and FHIR</vt:lpstr>
      <vt:lpstr>FHIR and CDA</vt:lpstr>
      <vt:lpstr>FHIR and Services</vt:lpstr>
      <vt:lpstr>So why use anything else?</vt:lpstr>
      <vt:lpstr>Simple message</vt:lpstr>
      <vt:lpstr>Browsing the site</vt:lpstr>
      <vt:lpstr> Browsing the site</vt:lpstr>
      <vt:lpstr>The FHIR distribution</vt:lpstr>
      <vt:lpstr>The FHIR SVN</vt:lpstr>
      <vt:lpstr>In the FHIR SVN</vt:lpstr>
      <vt:lpstr>“Source” of FHIR</vt:lpstr>
      <vt:lpstr>Publication process</vt:lpstr>
      <vt:lpstr>Generator writers!</vt:lpstr>
      <vt:lpstr>Exercise #1</vt:lpstr>
      <vt:lpstr>What resource would you use for:</vt:lpstr>
      <vt:lpstr>Take-away</vt:lpstr>
      <vt:lpstr>FHIR Resources</vt:lpstr>
      <vt:lpstr>Resources for developers</vt:lpstr>
      <vt:lpstr>Resources</vt:lpstr>
      <vt:lpstr>What is/isn’t a Resource?</vt:lpstr>
      <vt:lpstr>Structure of a Resource</vt:lpstr>
      <vt:lpstr>Example of a resource</vt:lpstr>
      <vt:lpstr>Human Readable</vt:lpstr>
      <vt:lpstr>Resources in the spec</vt:lpstr>
      <vt:lpstr>Composition versus reference</vt:lpstr>
      <vt:lpstr>Composition of a Resource</vt:lpstr>
      <vt:lpstr>Resource Reference</vt:lpstr>
      <vt:lpstr>Resource Reference</vt:lpstr>
      <vt:lpstr>Network</vt:lpstr>
      <vt:lpstr>Resource Aggregate</vt:lpstr>
      <vt:lpstr>The FHIR Elements</vt:lpstr>
      <vt:lpstr>Start at the bottom: Primitives</vt:lpstr>
      <vt:lpstr>Derived primitives</vt:lpstr>
      <vt:lpstr>Derived primitives</vt:lpstr>
      <vt:lpstr>Level up:  Composite Data Types</vt:lpstr>
      <vt:lpstr>Data Types</vt:lpstr>
      <vt:lpstr>“Choice” properties</vt:lpstr>
      <vt:lpstr>Coded types</vt:lpstr>
      <vt:lpstr>Coded types</vt:lpstr>
      <vt:lpstr>Administrative Gender value set</vt:lpstr>
      <vt:lpstr>Slide 63</vt:lpstr>
      <vt:lpstr>ValueSet</vt:lpstr>
      <vt:lpstr>Level up: resources</vt:lpstr>
      <vt:lpstr>References</vt:lpstr>
      <vt:lpstr>Extending a name</vt:lpstr>
      <vt:lpstr>Complex extensions</vt:lpstr>
      <vt:lpstr>Narrative</vt:lpstr>
      <vt:lpstr>The FHIR data model (simplified!)</vt:lpstr>
      <vt:lpstr>Exercise #2</vt:lpstr>
      <vt:lpstr>Create a patient</vt:lpstr>
      <vt:lpstr>Exercise Review</vt:lpstr>
      <vt:lpstr>Take-away</vt:lpstr>
      <vt:lpstr>RESTful FHIR</vt:lpstr>
      <vt:lpstr>REST?</vt:lpstr>
      <vt:lpstr>Why REST?</vt:lpstr>
      <vt:lpstr>Caveats with REST</vt:lpstr>
      <vt:lpstr>Just a quick GET</vt:lpstr>
      <vt:lpstr>A Resource’s identity</vt:lpstr>
      <vt:lpstr>Resource metadata</vt:lpstr>
      <vt:lpstr>“Business” identifiers</vt:lpstr>
      <vt:lpstr>One more look at the header</vt:lpstr>
      <vt:lpstr>For a specific version…</vt:lpstr>
      <vt:lpstr>Support for versions</vt:lpstr>
      <vt:lpstr>REST “representations”</vt:lpstr>
      <vt:lpstr>Question</vt:lpstr>
      <vt:lpstr>Remember conformance?</vt:lpstr>
      <vt:lpstr>Tag metadata</vt:lpstr>
      <vt:lpstr>Mapping (meta)data to HTTP</vt:lpstr>
      <vt:lpstr>REST in the spec</vt:lpstr>
      <vt:lpstr>Mapping to verbs</vt:lpstr>
      <vt:lpstr>To create a resource</vt:lpstr>
      <vt:lpstr>To update a resource</vt:lpstr>
      <vt:lpstr>Using PUT to create</vt:lpstr>
      <vt:lpstr>Version-aware updates</vt:lpstr>
      <vt:lpstr>What’s a ‘deleted’ Resource?</vt:lpstr>
      <vt:lpstr>Version history - deletions</vt:lpstr>
      <vt:lpstr>Version history - revival</vt:lpstr>
      <vt:lpstr>The Binary Endpoint</vt:lpstr>
      <vt:lpstr>Useful for Attachments</vt:lpstr>
      <vt:lpstr>Using FHIR Client in C#</vt:lpstr>
      <vt:lpstr>Validation</vt:lpstr>
      <vt:lpstr>Exercise #3</vt:lpstr>
      <vt:lpstr>RESTful operations</vt:lpstr>
      <vt:lpstr>Take-away</vt:lpstr>
      <vt:lpstr>FHIR Bundles</vt:lpstr>
      <vt:lpstr>Communicating lists</vt:lpstr>
      <vt:lpstr>Mapping (meta)data to HTTP</vt:lpstr>
      <vt:lpstr>Bundles</vt:lpstr>
      <vt:lpstr>New reports in the mail</vt:lpstr>
      <vt:lpstr>An example Bundle</vt:lpstr>
      <vt:lpstr>The feed header</vt:lpstr>
      <vt:lpstr>Resource Entry</vt:lpstr>
      <vt:lpstr>Binary Entry</vt:lpstr>
      <vt:lpstr>Example: Keeping in sync</vt:lpstr>
      <vt:lpstr>Multiple versions of entries</vt:lpstr>
      <vt:lpstr>Atom Tombstones - Deletions</vt:lpstr>
      <vt:lpstr>Atom in JSON</vt:lpstr>
      <vt:lpstr>Json Atom - Example</vt:lpstr>
      <vt:lpstr>Bundles</vt:lpstr>
      <vt:lpstr>Identifiers in Bundles</vt:lpstr>
      <vt:lpstr>Bundles in C#</vt:lpstr>
      <vt:lpstr>Bundles in Java</vt:lpstr>
      <vt:lpstr>FHIR Documents</vt:lpstr>
      <vt:lpstr>Documents – are bundles</vt:lpstr>
      <vt:lpstr>The Composition resource</vt:lpstr>
      <vt:lpstr>Tag as “Document”</vt:lpstr>
      <vt:lpstr>Communicating documents</vt:lpstr>
      <vt:lpstr>Communicating documents (cont’d)</vt:lpstr>
      <vt:lpstr>Communicating documents (cont’d)</vt:lpstr>
      <vt:lpstr>Communicating documents (cont’d)</vt:lpstr>
      <vt:lpstr>(XDS) references</vt:lpstr>
      <vt:lpstr>IHE MHD</vt:lpstr>
      <vt:lpstr>FHIR Messages</vt:lpstr>
      <vt:lpstr>Messages – are bundles</vt:lpstr>
      <vt:lpstr>MessageHeader Resource</vt:lpstr>
      <vt:lpstr>FHIR messages</vt:lpstr>
      <vt:lpstr>Communicating messages</vt:lpstr>
      <vt:lpstr>Exercise #4</vt:lpstr>
      <vt:lpstr>Create a Document</vt:lpstr>
      <vt:lpstr>Exercise Review</vt:lpstr>
      <vt:lpstr>Take-away</vt:lpstr>
      <vt:lpstr>Discussion</vt:lpstr>
      <vt:lpstr>Hands-on FHIR</vt:lpstr>
      <vt:lpstr>Temperature Check</vt:lpstr>
      <vt:lpstr>Review</vt:lpstr>
      <vt:lpstr>Discussion</vt:lpstr>
      <vt:lpstr>Querying FHIR</vt:lpstr>
      <vt:lpstr>Getting “all” patients</vt:lpstr>
      <vt:lpstr>Search (patient)</vt:lpstr>
      <vt:lpstr>Combining parameters</vt:lpstr>
      <vt:lpstr>Search (patient)</vt:lpstr>
      <vt:lpstr>Parameter types</vt:lpstr>
      <vt:lpstr>Parameter types (cont’d)</vt:lpstr>
      <vt:lpstr>Parameter types (cont’d)</vt:lpstr>
      <vt:lpstr>Ok I get it…or not?</vt:lpstr>
      <vt:lpstr>Chained searches</vt:lpstr>
      <vt:lpstr>2 queries in 1</vt:lpstr>
      <vt:lpstr>More optimizations</vt:lpstr>
      <vt:lpstr>Composites</vt:lpstr>
      <vt:lpstr>Extension parameters</vt:lpstr>
      <vt:lpstr>Sorting</vt:lpstr>
      <vt:lpstr>Paging</vt:lpstr>
      <vt:lpstr>Summary</vt:lpstr>
      <vt:lpstr>Partitions</vt:lpstr>
      <vt:lpstr>Query by Tag</vt:lpstr>
      <vt:lpstr>Get vs. Post</vt:lpstr>
      <vt:lpstr>Query interoperability</vt:lpstr>
      <vt:lpstr>Exercise #5</vt:lpstr>
      <vt:lpstr>Answer FHIR questions</vt:lpstr>
      <vt:lpstr>Take-away</vt:lpstr>
      <vt:lpstr>Profiles and Conformance</vt:lpstr>
      <vt:lpstr>The need for Profiles</vt:lpstr>
      <vt:lpstr>The need for Profiles</vt:lpstr>
      <vt:lpstr>Profiling a resource</vt:lpstr>
      <vt:lpstr>Structured &amp; published</vt:lpstr>
      <vt:lpstr>Using profiles</vt:lpstr>
      <vt:lpstr>Who publishes?</vt:lpstr>
      <vt:lpstr>What’s in a profile?</vt:lpstr>
      <vt:lpstr>Scale / design</vt:lpstr>
      <vt:lpstr>Profile metadata</vt:lpstr>
      <vt:lpstr>Extensions</vt:lpstr>
      <vt:lpstr>Extension definition</vt:lpstr>
      <vt:lpstr>Must support?</vt:lpstr>
      <vt:lpstr>Extending a name</vt:lpstr>
      <vt:lpstr>Extending an extension?</vt:lpstr>
      <vt:lpstr>Constraints</vt:lpstr>
      <vt:lpstr>Constraining cardinality</vt:lpstr>
      <vt:lpstr>Limit value domains</vt:lpstr>
      <vt:lpstr>Contextualize narrative</vt:lpstr>
      <vt:lpstr>Profiling bindings</vt:lpstr>
      <vt:lpstr>Conformance levels</vt:lpstr>
      <vt:lpstr>ValueSets</vt:lpstr>
      <vt:lpstr>Slide 195</vt:lpstr>
      <vt:lpstr>Add formal constraints</vt:lpstr>
      <vt:lpstr>Slicing</vt:lpstr>
      <vt:lpstr>Slicing into a CCD</vt:lpstr>
      <vt:lpstr>Aggregation</vt:lpstr>
      <vt:lpstr>Profiles at run-time</vt:lpstr>
      <vt:lpstr>Forge</vt:lpstr>
      <vt:lpstr>Conformance</vt:lpstr>
      <vt:lpstr>Remember versions??</vt:lpstr>
      <vt:lpstr>How to get conformance</vt:lpstr>
      <vt:lpstr>Conformance at run-time</vt:lpstr>
      <vt:lpstr>Exercise #6</vt:lpstr>
      <vt:lpstr>Profile &amp; Conformance Statement</vt:lpstr>
      <vt:lpstr>Take-away</vt:lpstr>
      <vt:lpstr>FHIR Implementation Considerations</vt:lpstr>
      <vt:lpstr>Some possible uses</vt:lpstr>
      <vt:lpstr>Repository model</vt:lpstr>
      <vt:lpstr>Overview of a server</vt:lpstr>
      <vt:lpstr>From wire to store</vt:lpstr>
      <vt:lpstr>Briefest intro to JSON</vt:lpstr>
      <vt:lpstr>Xml and JSON are different</vt:lpstr>
      <vt:lpstr>Xml and Json in FHIR</vt:lpstr>
      <vt:lpstr>Handling both</vt:lpstr>
      <vt:lpstr>Document-oriented store</vt:lpstr>
      <vt:lpstr>Slide 219</vt:lpstr>
      <vt:lpstr>No (sql) transactions</vt:lpstr>
      <vt:lpstr>Batch: needs transactions</vt:lpstr>
      <vt:lpstr>Storing resources</vt:lpstr>
      <vt:lpstr>RDBMS: BLOB + Index</vt:lpstr>
      <vt:lpstr>Slide 224</vt:lpstr>
      <vt:lpstr>Predictable search</vt:lpstr>
      <vt:lpstr>Types of parameters</vt:lpstr>
      <vt:lpstr>Partial/combined match</vt:lpstr>
      <vt:lpstr>Prepare your data!</vt:lpstr>
      <vt:lpstr>Validation</vt:lpstr>
      <vt:lpstr>Validation</vt:lpstr>
      <vt:lpstr>(Distributed) validation</vt:lpstr>
      <vt:lpstr>Tagging a Resource</vt:lpstr>
      <vt:lpstr>Why tags?</vt:lpstr>
      <vt:lpstr>Operation Outcome</vt:lpstr>
      <vt:lpstr>The “Other” resource</vt:lpstr>
      <vt:lpstr>Discussion</vt:lpstr>
      <vt:lpstr>Take-away</vt:lpstr>
      <vt:lpstr>Implementing FHIR</vt:lpstr>
      <vt:lpstr>Reference implementations</vt:lpstr>
      <vt:lpstr>C# reference implementation</vt:lpstr>
      <vt:lpstr>A FHIR Resource in C#</vt:lpstr>
      <vt:lpstr>Object Model</vt:lpstr>
      <vt:lpstr>Primitives are not really primitive…</vt:lpstr>
      <vt:lpstr>Parsing/Serializing using C#</vt:lpstr>
      <vt:lpstr>Parsing/Serializing using Java</vt:lpstr>
      <vt:lpstr>Bundles</vt:lpstr>
      <vt:lpstr>Bundles in C#</vt:lpstr>
      <vt:lpstr>Bundles in Java</vt:lpstr>
      <vt:lpstr>Using FHIR Client in C#</vt:lpstr>
      <vt:lpstr>Using FHIR Client in Java</vt:lpstr>
      <vt:lpstr>Exercise #3</vt:lpstr>
      <vt:lpstr>Migration – v2</vt:lpstr>
      <vt:lpstr>Sample v2 mappings</vt:lpstr>
      <vt:lpstr>Migration – CDA</vt:lpstr>
      <vt:lpstr>Exercise #7</vt:lpstr>
      <vt:lpstr>Populate and Post a Resource using code</vt:lpstr>
      <vt:lpstr>Take-away</vt:lpstr>
      <vt:lpstr>The end is near…</vt:lpstr>
      <vt:lpstr>Balloting plans</vt:lpstr>
      <vt:lpstr>Is FHIR going to replace . . .</vt:lpstr>
      <vt:lpstr>Next Steps for you</vt:lpstr>
      <vt:lpstr>Education opportunities</vt:lpstr>
      <vt:lpstr>International HL7 FHIR Developer Days November 24-26, 2014 in Amsterdam</vt:lpstr>
      <vt:lpstr>Take-away</vt:lpstr>
      <vt:lpstr>QUESTIONS?</vt:lpstr>
    </vt:vector>
  </TitlesOfParts>
  <Company>Stewardshop</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Shelly Ross</dc:creator>
  <cp:lastModifiedBy>Lloyd</cp:lastModifiedBy>
  <cp:revision>665</cp:revision>
  <dcterms:created xsi:type="dcterms:W3CDTF">2008-01-21T06:12:12Z</dcterms:created>
  <dcterms:modified xsi:type="dcterms:W3CDTF">2014-11-04T00:09:36Z</dcterms:modified>
</cp:coreProperties>
</file>